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iff" ContentType="image/tif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autoCompressPictures="0">
  <p:sldMasterIdLst>
    <p:sldMasterId id="2147483660" r:id="rId1"/>
  </p:sldMasterIdLst>
  <p:notesMasterIdLst>
    <p:notesMasterId r:id="rId61"/>
  </p:notesMasterIdLst>
  <p:sldIdLst>
    <p:sldId id="256" r:id="rId2"/>
    <p:sldId id="289" r:id="rId3"/>
    <p:sldId id="296" r:id="rId4"/>
    <p:sldId id="257" r:id="rId5"/>
    <p:sldId id="290" r:id="rId6"/>
    <p:sldId id="273" r:id="rId7"/>
    <p:sldId id="259" r:id="rId8"/>
    <p:sldId id="260" r:id="rId9"/>
    <p:sldId id="297" r:id="rId10"/>
    <p:sldId id="291" r:id="rId11"/>
    <p:sldId id="292" r:id="rId12"/>
    <p:sldId id="261" r:id="rId13"/>
    <p:sldId id="262" r:id="rId14"/>
    <p:sldId id="293" r:id="rId15"/>
    <p:sldId id="298" r:id="rId16"/>
    <p:sldId id="263" r:id="rId17"/>
    <p:sldId id="294" r:id="rId18"/>
    <p:sldId id="264" r:id="rId19"/>
    <p:sldId id="274" r:id="rId20"/>
    <p:sldId id="275" r:id="rId21"/>
    <p:sldId id="301" r:id="rId22"/>
    <p:sldId id="265" r:id="rId23"/>
    <p:sldId id="266" r:id="rId24"/>
    <p:sldId id="267" r:id="rId25"/>
    <p:sldId id="299" r:id="rId26"/>
    <p:sldId id="276" r:id="rId27"/>
    <p:sldId id="295" r:id="rId28"/>
    <p:sldId id="277" r:id="rId29"/>
    <p:sldId id="278" r:id="rId30"/>
    <p:sldId id="279" r:id="rId31"/>
    <p:sldId id="300" r:id="rId32"/>
    <p:sldId id="268" r:id="rId33"/>
    <p:sldId id="302" r:id="rId34"/>
    <p:sldId id="269" r:id="rId35"/>
    <p:sldId id="270" r:id="rId36"/>
    <p:sldId id="303" r:id="rId37"/>
    <p:sldId id="304" r:id="rId38"/>
    <p:sldId id="271" r:id="rId39"/>
    <p:sldId id="272" r:id="rId40"/>
    <p:sldId id="283" r:id="rId41"/>
    <p:sldId id="306" r:id="rId42"/>
    <p:sldId id="280" r:id="rId43"/>
    <p:sldId id="305" r:id="rId44"/>
    <p:sldId id="316" r:id="rId45"/>
    <p:sldId id="281" r:id="rId46"/>
    <p:sldId id="284" r:id="rId47"/>
    <p:sldId id="285" r:id="rId48"/>
    <p:sldId id="309" r:id="rId49"/>
    <p:sldId id="286" r:id="rId50"/>
    <p:sldId id="310" r:id="rId51"/>
    <p:sldId id="311" r:id="rId52"/>
    <p:sldId id="312" r:id="rId53"/>
    <p:sldId id="313" r:id="rId54"/>
    <p:sldId id="314" r:id="rId55"/>
    <p:sldId id="315" r:id="rId56"/>
    <p:sldId id="282" r:id="rId57"/>
    <p:sldId id="308" r:id="rId58"/>
    <p:sldId id="287" r:id="rId59"/>
    <p:sldId id="288" r:id="rId6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8BF18413-0C5B-E447-8E82-DAFB6FA08016}">
          <p14:sldIdLst>
            <p14:sldId id="256"/>
          </p14:sldIdLst>
        </p14:section>
        <p14:section name="Content Table" id="{F5959510-13A4-4B44-B165-3D4BC86ACC3D}">
          <p14:sldIdLst>
            <p14:sldId id="289"/>
          </p14:sldIdLst>
        </p14:section>
        <p14:section name="Introduction" id="{97BB4605-F409-CC42-AE60-1714B1D6C18E}">
          <p14:sldIdLst>
            <p14:sldId id="296"/>
            <p14:sldId id="257"/>
            <p14:sldId id="290"/>
            <p14:sldId id="273"/>
            <p14:sldId id="259"/>
          </p14:sldIdLst>
        </p14:section>
        <p14:section name="Introduction To Deep Learning" id="{D5BC0889-1A49-2A49-9DC0-79D5FDE4BCE9}">
          <p14:sldIdLst>
            <p14:sldId id="260"/>
            <p14:sldId id="297"/>
            <p14:sldId id="291"/>
            <p14:sldId id="292"/>
            <p14:sldId id="261"/>
            <p14:sldId id="262"/>
            <p14:sldId id="293"/>
            <p14:sldId id="298"/>
            <p14:sldId id="263"/>
            <p14:sldId id="294"/>
            <p14:sldId id="264"/>
            <p14:sldId id="274"/>
            <p14:sldId id="275"/>
          </p14:sldIdLst>
        </p14:section>
        <p14:section name="Introduction To Machine Learning" id="{B4295E17-755F-0645-B293-048192AFC76B}">
          <p14:sldIdLst>
            <p14:sldId id="301"/>
            <p14:sldId id="265"/>
            <p14:sldId id="266"/>
            <p14:sldId id="267"/>
            <p14:sldId id="299"/>
            <p14:sldId id="276"/>
            <p14:sldId id="295"/>
            <p14:sldId id="277"/>
            <p14:sldId id="278"/>
            <p14:sldId id="279"/>
            <p14:sldId id="300"/>
          </p14:sldIdLst>
        </p14:section>
        <p14:section name="Experiments" id="{1C86C009-82C7-E84E-98C6-491435B4FEE5}">
          <p14:sldIdLst>
            <p14:sldId id="268"/>
            <p14:sldId id="302"/>
            <p14:sldId id="269"/>
            <p14:sldId id="270"/>
            <p14:sldId id="303"/>
            <p14:sldId id="304"/>
            <p14:sldId id="271"/>
            <p14:sldId id="272"/>
            <p14:sldId id="283"/>
            <p14:sldId id="306"/>
            <p14:sldId id="280"/>
            <p14:sldId id="305"/>
            <p14:sldId id="316"/>
          </p14:sldIdLst>
        </p14:section>
        <p14:section name="Results" id="{688A063C-85F0-C64F-9D3F-CE9C959766CE}">
          <p14:sldIdLst>
            <p14:sldId id="281"/>
            <p14:sldId id="284"/>
            <p14:sldId id="285"/>
            <p14:sldId id="309"/>
            <p14:sldId id="286"/>
            <p14:sldId id="310"/>
            <p14:sldId id="311"/>
            <p14:sldId id="312"/>
            <p14:sldId id="313"/>
            <p14:sldId id="314"/>
            <p14:sldId id="315"/>
          </p14:sldIdLst>
        </p14:section>
        <p14:section name="Conclusion and Reccomendations" id="{BFF5A637-F124-324C-8A57-5825B4BE264A}">
          <p14:sldIdLst>
            <p14:sldId id="282"/>
            <p14:sldId id="308"/>
            <p14:sldId id="287"/>
          </p14:sldIdLst>
        </p14:section>
        <p14:section name="Q&amp;A" id="{F50D884A-0BC1-7945-A2B1-4B0D6BC5E3E3}">
          <p14:sldIdLst>
            <p14:sldId id="288"/>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9EBF5"/>
    <a:srgbClr val="CFD5E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6708"/>
    <p:restoredTop sz="94663"/>
  </p:normalViewPr>
  <p:slideViewPr>
    <p:cSldViewPr snapToGrid="0" snapToObjects="1">
      <p:cViewPr varScale="1">
        <p:scale>
          <a:sx n="126" d="100"/>
          <a:sy n="126" d="100"/>
        </p:scale>
        <p:origin x="1376" y="184"/>
      </p:cViewPr>
      <p:guideLst/>
    </p:cSldViewPr>
  </p:slideViewPr>
  <p:notesTextViewPr>
    <p:cViewPr>
      <p:scale>
        <a:sx n="1" d="1"/>
        <a:sy n="1" d="1"/>
      </p:scale>
      <p:origin x="0" y="0"/>
    </p:cViewPr>
  </p:notesTextViewPr>
  <p:notesViewPr>
    <p:cSldViewPr snapToGrid="0" snapToObjects="1">
      <p:cViewPr varScale="1">
        <p:scale>
          <a:sx n="118" d="100"/>
          <a:sy n="118" d="100"/>
        </p:scale>
        <p:origin x="4200" y="208"/>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standard"/>
        <c:varyColors val="0"/>
        <c:ser>
          <c:idx val="0"/>
          <c:order val="0"/>
          <c:tx>
            <c:strRef>
              <c:f>Sheet1!$B$1</c:f>
              <c:strCache>
                <c:ptCount val="1"/>
                <c:pt idx="0">
                  <c:v>AUC Score</c:v>
                </c:pt>
              </c:strCache>
            </c:strRef>
          </c:tx>
          <c:sp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tx2"/>
              </a:solidFill>
            </a:ln>
            <a:effectLst/>
          </c:spPr>
          <c:cat>
            <c:numRef>
              <c:f>Sheet1!$A$2:$A$12</c:f>
              <c:numCache>
                <c:formatCode>0.00</c:formatCode>
                <c:ptCount val="11"/>
                <c:pt idx="0">
                  <c:v>1</c:v>
                </c:pt>
                <c:pt idx="1">
                  <c:v>0.9</c:v>
                </c:pt>
                <c:pt idx="2">
                  <c:v>0.8</c:v>
                </c:pt>
                <c:pt idx="3">
                  <c:v>0.7</c:v>
                </c:pt>
                <c:pt idx="4">
                  <c:v>0.6</c:v>
                </c:pt>
                <c:pt idx="5">
                  <c:v>0.5</c:v>
                </c:pt>
                <c:pt idx="6">
                  <c:v>0.4</c:v>
                </c:pt>
                <c:pt idx="7">
                  <c:v>0.3</c:v>
                </c:pt>
                <c:pt idx="8">
                  <c:v>0.2</c:v>
                </c:pt>
                <c:pt idx="9">
                  <c:v>0.1</c:v>
                </c:pt>
                <c:pt idx="10">
                  <c:v>0</c:v>
                </c:pt>
              </c:numCache>
            </c:numRef>
          </c:cat>
          <c:val>
            <c:numRef>
              <c:f>Sheet1!$B$2:$B$12</c:f>
              <c:numCache>
                <c:formatCode>0.00</c:formatCode>
                <c:ptCount val="11"/>
                <c:pt idx="0">
                  <c:v>0</c:v>
                </c:pt>
                <c:pt idx="1">
                  <c:v>0.2</c:v>
                </c:pt>
                <c:pt idx="2">
                  <c:v>0.3</c:v>
                </c:pt>
                <c:pt idx="3">
                  <c:v>0.4</c:v>
                </c:pt>
                <c:pt idx="4">
                  <c:v>0.45</c:v>
                </c:pt>
                <c:pt idx="5">
                  <c:v>0.72</c:v>
                </c:pt>
                <c:pt idx="6">
                  <c:v>0.8</c:v>
                </c:pt>
                <c:pt idx="7">
                  <c:v>0.82</c:v>
                </c:pt>
                <c:pt idx="8">
                  <c:v>0.84</c:v>
                </c:pt>
                <c:pt idx="9">
                  <c:v>0.95</c:v>
                </c:pt>
                <c:pt idx="10">
                  <c:v>1</c:v>
                </c:pt>
              </c:numCache>
            </c:numRef>
          </c:val>
          <c:extLst>
            <c:ext xmlns:c16="http://schemas.microsoft.com/office/drawing/2014/chart" uri="{C3380CC4-5D6E-409C-BE32-E72D297353CC}">
              <c16:uniqueId val="{00000000-6C3F-0441-90A0-B9D2727EFF5B}"/>
            </c:ext>
          </c:extLst>
        </c:ser>
        <c:ser>
          <c:idx val="1"/>
          <c:order val="1"/>
          <c:tx>
            <c:strRef>
              <c:f>Sheet1!$C$1</c:f>
              <c:strCache>
                <c:ptCount val="1"/>
                <c:pt idx="0">
                  <c:v>Column1</c:v>
                </c:pt>
              </c:strCache>
            </c:strRef>
          </c:tx>
          <c:spPr>
            <a:noFill/>
            <a:ln w="25400">
              <a:solidFill>
                <a:schemeClr val="accent2"/>
              </a:solidFill>
              <a:prstDash val="dash"/>
            </a:ln>
            <a:effectLst/>
          </c:spPr>
          <c:cat>
            <c:numRef>
              <c:f>Sheet1!$A$2:$A$12</c:f>
              <c:numCache>
                <c:formatCode>0.00</c:formatCode>
                <c:ptCount val="11"/>
                <c:pt idx="0">
                  <c:v>1</c:v>
                </c:pt>
                <c:pt idx="1">
                  <c:v>0.9</c:v>
                </c:pt>
                <c:pt idx="2">
                  <c:v>0.8</c:v>
                </c:pt>
                <c:pt idx="3">
                  <c:v>0.7</c:v>
                </c:pt>
                <c:pt idx="4">
                  <c:v>0.6</c:v>
                </c:pt>
                <c:pt idx="5">
                  <c:v>0.5</c:v>
                </c:pt>
                <c:pt idx="6">
                  <c:v>0.4</c:v>
                </c:pt>
                <c:pt idx="7">
                  <c:v>0.3</c:v>
                </c:pt>
                <c:pt idx="8">
                  <c:v>0.2</c:v>
                </c:pt>
                <c:pt idx="9">
                  <c:v>0.1</c:v>
                </c:pt>
                <c:pt idx="10">
                  <c:v>0</c:v>
                </c:pt>
              </c:numCache>
            </c:numRef>
          </c:cat>
          <c:val>
            <c:numRef>
              <c:f>Sheet1!$C$2:$C$12</c:f>
              <c:numCache>
                <c:formatCode>0.00</c:formatCode>
                <c:ptCount val="11"/>
                <c:pt idx="0">
                  <c:v>0</c:v>
                </c:pt>
                <c:pt idx="1">
                  <c:v>0.1</c:v>
                </c:pt>
                <c:pt idx="2">
                  <c:v>0.2</c:v>
                </c:pt>
                <c:pt idx="3">
                  <c:v>0.3</c:v>
                </c:pt>
                <c:pt idx="4">
                  <c:v>0.4</c:v>
                </c:pt>
                <c:pt idx="5">
                  <c:v>0.5</c:v>
                </c:pt>
                <c:pt idx="6">
                  <c:v>0.6</c:v>
                </c:pt>
                <c:pt idx="7">
                  <c:v>0.7</c:v>
                </c:pt>
                <c:pt idx="8">
                  <c:v>0.8</c:v>
                </c:pt>
                <c:pt idx="9">
                  <c:v>0.9</c:v>
                </c:pt>
                <c:pt idx="10">
                  <c:v>1</c:v>
                </c:pt>
              </c:numCache>
            </c:numRef>
          </c:val>
          <c:extLst>
            <c:ext xmlns:c16="http://schemas.microsoft.com/office/drawing/2014/chart" uri="{C3380CC4-5D6E-409C-BE32-E72D297353CC}">
              <c16:uniqueId val="{00000003-6C3F-0441-90A0-B9D2727EFF5B}"/>
            </c:ext>
          </c:extLst>
        </c:ser>
        <c:dLbls>
          <c:showLegendKey val="0"/>
          <c:showVal val="0"/>
          <c:showCatName val="0"/>
          <c:showSerName val="0"/>
          <c:showPercent val="0"/>
          <c:showBubbleSize val="0"/>
        </c:dLbls>
        <c:axId val="1315248015"/>
        <c:axId val="1315249663"/>
      </c:areaChart>
      <c:catAx>
        <c:axId val="1315248015"/>
        <c:scaling>
          <c:orientation val="minMax"/>
        </c:scaling>
        <c:delete val="0"/>
        <c:axPos val="b"/>
        <c:numFmt formatCode="0.00"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TR"/>
          </a:p>
        </c:txPr>
        <c:crossAx val="1315249663"/>
        <c:crosses val="autoZero"/>
        <c:auto val="1"/>
        <c:lblAlgn val="ctr"/>
        <c:lblOffset val="100"/>
        <c:noMultiLvlLbl val="0"/>
      </c:catAx>
      <c:valAx>
        <c:axId val="1315249663"/>
        <c:scaling>
          <c:orientation val="minMax"/>
          <c:max val="1"/>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TR"/>
          </a:p>
        </c:txPr>
        <c:crossAx val="1315248015"/>
        <c:crosses val="autoZero"/>
        <c:crossBetween val="midCat"/>
      </c:valAx>
      <c:spPr>
        <a:noFill/>
        <a:ln>
          <a:noFill/>
        </a:ln>
        <a:effectLst/>
      </c:spPr>
    </c:plotArea>
    <c:legend>
      <c:legendPos val="b"/>
      <c:legendEntry>
        <c:idx val="1"/>
        <c:delete val="1"/>
      </c:legendEntry>
      <c:layout>
        <c:manualLayout>
          <c:xMode val="edge"/>
          <c:yMode val="edge"/>
          <c:x val="0.103021115101221"/>
          <c:y val="5.2180945923107694E-2"/>
          <c:w val="0.15117859443875858"/>
          <c:h val="5.9581511359052736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TR"/>
        </a:p>
      </c:txPr>
    </c:legend>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TR"/>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45D8035-A9D4-9644-8418-0B63EE8F4914}" type="datetimeFigureOut">
              <a:rPr lang="en-US" smtClean="0"/>
              <a:t>7/27/21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05E2643-C19C-FA43-99E4-5948DE805E5C}" type="slidenum">
              <a:rPr lang="en-US" smtClean="0"/>
              <a:t>‹#›</a:t>
            </a:fld>
            <a:endParaRPr lang="en-US"/>
          </a:p>
        </p:txBody>
      </p:sp>
    </p:spTree>
    <p:extLst>
      <p:ext uri="{BB962C8B-B14F-4D97-AF65-F5344CB8AC3E}">
        <p14:creationId xmlns:p14="http://schemas.microsoft.com/office/powerpoint/2010/main" val="35284965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05E2643-C19C-FA43-99E4-5948DE805E5C}" type="slidenum">
              <a:rPr lang="en-US" smtClean="0"/>
              <a:t>5</a:t>
            </a:fld>
            <a:endParaRPr lang="en-US"/>
          </a:p>
        </p:txBody>
      </p:sp>
    </p:spTree>
    <p:extLst>
      <p:ext uri="{BB962C8B-B14F-4D97-AF65-F5344CB8AC3E}">
        <p14:creationId xmlns:p14="http://schemas.microsoft.com/office/powerpoint/2010/main" val="20429787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Deneme</a:t>
            </a:r>
            <a:r>
              <a:rPr lang="en-US"/>
              <a:t> not</a:t>
            </a:r>
          </a:p>
        </p:txBody>
      </p:sp>
      <p:sp>
        <p:nvSpPr>
          <p:cNvPr id="4" name="Slide Number Placeholder 3"/>
          <p:cNvSpPr>
            <a:spLocks noGrp="1"/>
          </p:cNvSpPr>
          <p:nvPr>
            <p:ph type="sldNum" sz="quarter" idx="5"/>
          </p:nvPr>
        </p:nvSpPr>
        <p:spPr/>
        <p:txBody>
          <a:bodyPr/>
          <a:lstStyle/>
          <a:p>
            <a:fld id="{405E2643-C19C-FA43-99E4-5948DE805E5C}" type="slidenum">
              <a:rPr lang="en-US" smtClean="0"/>
              <a:t>9</a:t>
            </a:fld>
            <a:endParaRPr lang="en-US"/>
          </a:p>
        </p:txBody>
      </p:sp>
    </p:spTree>
    <p:extLst>
      <p:ext uri="{BB962C8B-B14F-4D97-AF65-F5344CB8AC3E}">
        <p14:creationId xmlns:p14="http://schemas.microsoft.com/office/powerpoint/2010/main" val="30020978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dirty="0"/>
              <a:t>In the figure, when KNN algorithm with K = 3 is used, the green sample is</a:t>
            </a:r>
          </a:p>
          <a:p>
            <a:r>
              <a:rPr lang="en-US" dirty="0"/>
              <a:t>labeled as red both by majority voting and weighted majority voting. </a:t>
            </a:r>
          </a:p>
          <a:p>
            <a:endParaRPr lang="en-US" dirty="0"/>
          </a:p>
          <a:p>
            <a:pPr marL="285750" indent="-285750">
              <a:buFont typeface="Arial" panose="020B0604020202020204" pitchFamily="34" charset="0"/>
              <a:buChar char="•"/>
            </a:pPr>
            <a:r>
              <a:rPr lang="en-US" dirty="0"/>
              <a:t>However, when K = 5, use of majority voting or weighted majority voting</a:t>
            </a:r>
          </a:p>
          <a:p>
            <a:r>
              <a:rPr lang="en-US" dirty="0"/>
              <a:t>results in a different label for the green sample. While majority voting labels it as blue, weighted majority voting labels it as red.</a:t>
            </a:r>
          </a:p>
          <a:p>
            <a:endParaRPr lang="en-US" dirty="0"/>
          </a:p>
        </p:txBody>
      </p:sp>
      <p:sp>
        <p:nvSpPr>
          <p:cNvPr id="4" name="Slide Number Placeholder 3"/>
          <p:cNvSpPr>
            <a:spLocks noGrp="1"/>
          </p:cNvSpPr>
          <p:nvPr>
            <p:ph type="sldNum" sz="quarter" idx="5"/>
          </p:nvPr>
        </p:nvSpPr>
        <p:spPr/>
        <p:txBody>
          <a:bodyPr/>
          <a:lstStyle/>
          <a:p>
            <a:fld id="{405E2643-C19C-FA43-99E4-5948DE805E5C}" type="slidenum">
              <a:rPr lang="en-US" smtClean="0"/>
              <a:t>28</a:t>
            </a:fld>
            <a:endParaRPr lang="en-US"/>
          </a:p>
        </p:txBody>
      </p:sp>
    </p:spTree>
    <p:extLst>
      <p:ext uri="{BB962C8B-B14F-4D97-AF65-F5344CB8AC3E}">
        <p14:creationId xmlns:p14="http://schemas.microsoft.com/office/powerpoint/2010/main" val="38984829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 </a:t>
            </a:r>
            <a:r>
              <a:rPr lang="en-US" dirty="0" err="1"/>
              <a:t>yazılım</a:t>
            </a:r>
            <a:r>
              <a:rPr lang="en-US" dirty="0"/>
              <a:t> </a:t>
            </a:r>
            <a:r>
              <a:rPr lang="en-US" dirty="0" err="1"/>
              <a:t>dili</a:t>
            </a:r>
            <a:r>
              <a:rPr lang="en-US" dirty="0"/>
              <a:t> </a:t>
            </a:r>
            <a:r>
              <a:rPr lang="en-US" dirty="0" err="1"/>
              <a:t>ve</a:t>
            </a:r>
            <a:r>
              <a:rPr lang="en-US" dirty="0"/>
              <a:t> </a:t>
            </a:r>
            <a:r>
              <a:rPr lang="en-US" dirty="0" err="1"/>
              <a:t>kütüphanelerini</a:t>
            </a:r>
            <a:r>
              <a:rPr lang="en-US" dirty="0"/>
              <a:t> </a:t>
            </a:r>
            <a:r>
              <a:rPr lang="en-US" dirty="0" err="1"/>
              <a:t>ekle</a:t>
            </a:r>
            <a:r>
              <a:rPr lang="en-US" dirty="0"/>
              <a:t>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2. </a:t>
            </a:r>
            <a:r>
              <a:rPr lang="en-US" dirty="0" err="1"/>
              <a:t>Madde</a:t>
            </a:r>
            <a:r>
              <a:rPr lang="en-US" dirty="0"/>
              <a:t> -&gt; We experimented two different transfer learning strategies such that the first is to train the entire model, and the second </a:t>
            </a:r>
          </a:p>
          <a:p>
            <a:r>
              <a:rPr lang="en-US" dirty="0"/>
              <a:t>is to freeze the first few layers and train others.</a:t>
            </a:r>
          </a:p>
          <a:p>
            <a:pPr marL="742950" lvl="1" indent="-285750">
              <a:buFont typeface="Courier New" panose="02070309020205020404" pitchFamily="49" charset="0"/>
              <a:buChar char="o"/>
            </a:pPr>
            <a:r>
              <a:rPr lang="en-US" dirty="0"/>
              <a:t>Our experiments, which are not reported in this thesis, have shown that training the entire model gives more </a:t>
            </a:r>
          </a:p>
          <a:p>
            <a:pPr lvl="1"/>
            <a:r>
              <a:rPr lang="en-US" dirty="0"/>
              <a:t>minimal losses and more accurate classification results.</a:t>
            </a:r>
          </a:p>
        </p:txBody>
      </p:sp>
      <p:sp>
        <p:nvSpPr>
          <p:cNvPr id="4" name="Slide Number Placeholder 3"/>
          <p:cNvSpPr>
            <a:spLocks noGrp="1"/>
          </p:cNvSpPr>
          <p:nvPr>
            <p:ph type="sldNum" sz="quarter" idx="5"/>
          </p:nvPr>
        </p:nvSpPr>
        <p:spPr/>
        <p:txBody>
          <a:bodyPr/>
          <a:lstStyle/>
          <a:p>
            <a:fld id="{405E2643-C19C-FA43-99E4-5948DE805E5C}" type="slidenum">
              <a:rPr lang="en-US" smtClean="0"/>
              <a:t>34</a:t>
            </a:fld>
            <a:endParaRPr lang="en-US"/>
          </a:p>
        </p:txBody>
      </p:sp>
    </p:spTree>
    <p:extLst>
      <p:ext uri="{BB962C8B-B14F-4D97-AF65-F5344CB8AC3E}">
        <p14:creationId xmlns:p14="http://schemas.microsoft.com/office/powerpoint/2010/main" val="10975037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Figure </a:t>
            </a:r>
            <a:r>
              <a:rPr lang="en-US" dirty="0" err="1"/>
              <a:t>için</a:t>
            </a:r>
            <a:r>
              <a:rPr lang="en-US" dirty="0"/>
              <a:t> </a:t>
            </a:r>
            <a:r>
              <a:rPr lang="en-US" dirty="0" err="1"/>
              <a:t>başlık</a:t>
            </a:r>
            <a:r>
              <a:rPr lang="en-US" dirty="0"/>
              <a:t> </a:t>
            </a:r>
            <a:r>
              <a:rPr lang="en-US" dirty="0" err="1"/>
              <a:t>eklenecek</a:t>
            </a:r>
            <a:r>
              <a:rPr lang="en-US" dirty="0"/>
              <a:t> **</a:t>
            </a:r>
          </a:p>
        </p:txBody>
      </p:sp>
      <p:sp>
        <p:nvSpPr>
          <p:cNvPr id="4" name="Slide Number Placeholder 3"/>
          <p:cNvSpPr>
            <a:spLocks noGrp="1"/>
          </p:cNvSpPr>
          <p:nvPr>
            <p:ph type="sldNum" sz="quarter" idx="5"/>
          </p:nvPr>
        </p:nvSpPr>
        <p:spPr/>
        <p:txBody>
          <a:bodyPr/>
          <a:lstStyle/>
          <a:p>
            <a:fld id="{405E2643-C19C-FA43-99E4-5948DE805E5C}" type="slidenum">
              <a:rPr lang="en-US" smtClean="0"/>
              <a:t>36</a:t>
            </a:fld>
            <a:endParaRPr lang="en-US"/>
          </a:p>
        </p:txBody>
      </p:sp>
    </p:spTree>
    <p:extLst>
      <p:ext uri="{BB962C8B-B14F-4D97-AF65-F5344CB8AC3E}">
        <p14:creationId xmlns:p14="http://schemas.microsoft.com/office/powerpoint/2010/main" val="42632037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05E2643-C19C-FA43-99E4-5948DE805E5C}" type="slidenum">
              <a:rPr lang="en-US" smtClean="0"/>
              <a:t>37</a:t>
            </a:fld>
            <a:endParaRPr lang="en-US"/>
          </a:p>
        </p:txBody>
      </p:sp>
    </p:spTree>
    <p:extLst>
      <p:ext uri="{BB962C8B-B14F-4D97-AF65-F5344CB8AC3E}">
        <p14:creationId xmlns:p14="http://schemas.microsoft.com/office/powerpoint/2010/main" val="27101532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dirty="0" err="1"/>
              <a:t>yazılım</a:t>
            </a:r>
            <a:r>
              <a:rPr lang="en-US" dirty="0"/>
              <a:t> </a:t>
            </a:r>
            <a:r>
              <a:rPr lang="en-US" dirty="0" err="1"/>
              <a:t>dili</a:t>
            </a:r>
            <a:r>
              <a:rPr lang="en-US" dirty="0"/>
              <a:t> </a:t>
            </a:r>
            <a:r>
              <a:rPr lang="en-US" dirty="0" err="1"/>
              <a:t>ve</a:t>
            </a:r>
            <a:r>
              <a:rPr lang="en-US" dirty="0"/>
              <a:t> </a:t>
            </a:r>
            <a:r>
              <a:rPr lang="en-US" dirty="0" err="1"/>
              <a:t>kütüphanelerini</a:t>
            </a:r>
            <a:r>
              <a:rPr lang="en-US" dirty="0"/>
              <a:t> </a:t>
            </a:r>
            <a:r>
              <a:rPr lang="en-US" dirty="0" err="1"/>
              <a:t>ekle</a:t>
            </a:r>
            <a:r>
              <a:rPr lang="en-US" dirty="0"/>
              <a:t> **</a:t>
            </a:r>
          </a:p>
        </p:txBody>
      </p:sp>
      <p:sp>
        <p:nvSpPr>
          <p:cNvPr id="4" name="Slide Number Placeholder 3"/>
          <p:cNvSpPr>
            <a:spLocks noGrp="1"/>
          </p:cNvSpPr>
          <p:nvPr>
            <p:ph type="sldNum" sz="quarter" idx="5"/>
          </p:nvPr>
        </p:nvSpPr>
        <p:spPr/>
        <p:txBody>
          <a:bodyPr/>
          <a:lstStyle/>
          <a:p>
            <a:fld id="{405E2643-C19C-FA43-99E4-5948DE805E5C}" type="slidenum">
              <a:rPr lang="en-US" smtClean="0"/>
              <a:t>40</a:t>
            </a:fld>
            <a:endParaRPr lang="en-US"/>
          </a:p>
        </p:txBody>
      </p:sp>
    </p:spTree>
    <p:extLst>
      <p:ext uri="{BB962C8B-B14F-4D97-AF65-F5344CB8AC3E}">
        <p14:creationId xmlns:p14="http://schemas.microsoft.com/office/powerpoint/2010/main" val="13698933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742950" lvl="1" indent="-285750">
                  <a:buFont typeface="Courier New" panose="02070309020205020404" pitchFamily="49" charset="0"/>
                  <a:buChar char="o"/>
                </a:pPr>
                <a:r>
                  <a:rPr lang="en-US" dirty="0"/>
                  <a:t>1. </a:t>
                </a:r>
                <a:r>
                  <a:rPr lang="en-US" dirty="0" err="1"/>
                  <a:t>Madde</a:t>
                </a:r>
                <a:r>
                  <a:rPr lang="en-US" dirty="0"/>
                  <a:t> </a:t>
                </a:r>
                <a:r>
                  <a:rPr lang="en-US" dirty="0" err="1"/>
                  <a:t>sonrası</a:t>
                </a:r>
                <a:r>
                  <a:rPr lang="en-US" dirty="0"/>
                  <a:t> -&gt; However, we expect higher increases on metrics by that methodology, if a larger dataset handpicked from a data </a:t>
                </a:r>
              </a:p>
              <a:p>
                <a:pPr marL="742950" lvl="1" indent="-285750">
                  <a:buFont typeface="Courier New" panose="02070309020205020404" pitchFamily="49" charset="0"/>
                  <a:buChar char="o"/>
                </a:pPr>
                <a:endParaRPr lang="en-US" dirty="0"/>
              </a:p>
              <a:p>
                <a:pPr marL="742950" lvl="1" indent="-285750">
                  <a:buFont typeface="Courier New" panose="02070309020205020404" pitchFamily="49" charset="0"/>
                  <a:buChar char="o"/>
                </a:pPr>
                <a:r>
                  <a:rPr lang="en-US" dirty="0"/>
                  <a:t>2. </a:t>
                </a:r>
                <a:r>
                  <a:rPr lang="en-US" dirty="0" err="1"/>
                  <a:t>Madde</a:t>
                </a:r>
                <a:r>
                  <a:rPr lang="en-US" dirty="0"/>
                  <a:t> </a:t>
                </a:r>
                <a:r>
                  <a:rPr lang="en-US" dirty="0" err="1"/>
                  <a:t>sonrası</a:t>
                </a:r>
                <a:r>
                  <a:rPr lang="en-US" dirty="0"/>
                  <a:t> -&gt; We expect to have better results on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𝑋</m:t>
                        </m:r>
                      </m:e>
                      <m:sub>
                        <m:r>
                          <a:rPr lang="en-US" i="1" dirty="0" smtClean="0">
                            <a:latin typeface="Cambria Math" panose="02040503050406030204" pitchFamily="18" charset="0"/>
                          </a:rPr>
                          <m:t>𝑖𝑛𝑓𝑜</m:t>
                        </m:r>
                      </m:sub>
                    </m:sSub>
                  </m:oMath>
                </a14:m>
                <a:r>
                  <a:rPr lang="en-US" dirty="0"/>
                  <a:t> and have better boosts on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𝑋</m:t>
                        </m:r>
                      </m:e>
                      <m:sub>
                        <m:r>
                          <a:rPr lang="en-US" i="1" dirty="0" smtClean="0">
                            <a:latin typeface="Cambria Math" panose="02040503050406030204" pitchFamily="18" charset="0"/>
                          </a:rPr>
                          <m:t>𝑎𝑙𝑙</m:t>
                        </m:r>
                      </m:sub>
                    </m:sSub>
                  </m:oMath>
                </a14:m>
                <a:r>
                  <a:rPr lang="en-US" dirty="0"/>
                  <a:t>, if more information from patients such </a:t>
                </a:r>
              </a:p>
              <a:p>
                <a:pPr lvl="1"/>
                <a:r>
                  <a:rPr lang="en-US" dirty="0"/>
                  <a:t>as doctors report, tobacco product use, associated genetic diseases,  etc. can be reached and used.</a:t>
                </a:r>
              </a:p>
              <a:p>
                <a:endParaRPr lang="en-US" dirty="0"/>
              </a:p>
              <a:p>
                <a:endParaRPr lang="en-US" dirty="0"/>
              </a:p>
            </p:txBody>
          </p:sp>
        </mc:Choice>
        <mc:Fallback xmlns="">
          <p:sp>
            <p:nvSpPr>
              <p:cNvPr id="3" name="Notes Placeholder 2"/>
              <p:cNvSpPr>
                <a:spLocks noGrp="1"/>
              </p:cNvSpPr>
              <p:nvPr>
                <p:ph type="body" idx="1"/>
              </p:nvPr>
            </p:nvSpPr>
            <p:spPr/>
            <p:txBody>
              <a:bodyPr/>
              <a:lstStyle/>
              <a:p>
                <a:pPr marL="742950" lvl="1" indent="-285750">
                  <a:buFont typeface="Courier New" panose="02070309020205020404" pitchFamily="49" charset="0"/>
                  <a:buChar char="o"/>
                </a:pPr>
                <a:r>
                  <a:rPr lang="en-US" dirty="0"/>
                  <a:t>1. </a:t>
                </a:r>
                <a:r>
                  <a:rPr lang="en-US" dirty="0" err="1"/>
                  <a:t>Madde</a:t>
                </a:r>
                <a:r>
                  <a:rPr lang="en-US" dirty="0"/>
                  <a:t> </a:t>
                </a:r>
                <a:r>
                  <a:rPr lang="en-US" dirty="0" err="1"/>
                  <a:t>sonrası</a:t>
                </a:r>
                <a:r>
                  <a:rPr lang="en-US" dirty="0"/>
                  <a:t> -&gt; However, we expect higher increases on metrics by that methodology, if a larger dataset handpicked from a data </a:t>
                </a:r>
              </a:p>
              <a:p>
                <a:pPr marL="742950" lvl="1" indent="-285750">
                  <a:buFont typeface="Courier New" panose="02070309020205020404" pitchFamily="49" charset="0"/>
                  <a:buChar char="o"/>
                </a:pPr>
                <a:endParaRPr lang="en-US" dirty="0"/>
              </a:p>
              <a:p>
                <a:pPr marL="742950" lvl="1" indent="-285750">
                  <a:buFont typeface="Courier New" panose="02070309020205020404" pitchFamily="49" charset="0"/>
                  <a:buChar char="o"/>
                </a:pPr>
                <a:r>
                  <a:rPr lang="en-US" dirty="0"/>
                  <a:t>2. </a:t>
                </a:r>
                <a:r>
                  <a:rPr lang="en-US" dirty="0" err="1"/>
                  <a:t>Madde</a:t>
                </a:r>
                <a:r>
                  <a:rPr lang="en-US" dirty="0"/>
                  <a:t> </a:t>
                </a:r>
                <a:r>
                  <a:rPr lang="en-US" dirty="0" err="1"/>
                  <a:t>sonrası</a:t>
                </a:r>
                <a:r>
                  <a:rPr lang="en-US" dirty="0"/>
                  <a:t> -&gt; We expect to have better results on </a:t>
                </a:r>
                <a:r>
                  <a:rPr lang="en-US" i="0" dirty="0">
                    <a:latin typeface="Cambria Math" panose="02040503050406030204" pitchFamily="18" charset="0"/>
                  </a:rPr>
                  <a:t>𝑋_𝑖𝑛𝑓𝑜</a:t>
                </a:r>
                <a:r>
                  <a:rPr lang="en-US" dirty="0"/>
                  <a:t> and have better boosts on </a:t>
                </a:r>
                <a:r>
                  <a:rPr lang="en-US" i="0" dirty="0">
                    <a:latin typeface="Cambria Math" panose="02040503050406030204" pitchFamily="18" charset="0"/>
                  </a:rPr>
                  <a:t>𝑋_𝑎𝑙𝑙</a:t>
                </a:r>
                <a:r>
                  <a:rPr lang="en-US" dirty="0"/>
                  <a:t>, if more information from patients such </a:t>
                </a:r>
              </a:p>
              <a:p>
                <a:pPr lvl="1"/>
                <a:r>
                  <a:rPr lang="en-US" dirty="0"/>
                  <a:t>as doctors report, tobacco product use, associated genetic diseases,  etc. can be reached and used.</a:t>
                </a:r>
              </a:p>
              <a:p>
                <a:endParaRPr lang="en-US" dirty="0"/>
              </a:p>
              <a:p>
                <a:endParaRPr lang="en-US" dirty="0"/>
              </a:p>
            </p:txBody>
          </p:sp>
        </mc:Fallback>
      </mc:AlternateContent>
      <p:sp>
        <p:nvSpPr>
          <p:cNvPr id="4" name="Slide Number Placeholder 3"/>
          <p:cNvSpPr>
            <a:spLocks noGrp="1"/>
          </p:cNvSpPr>
          <p:nvPr>
            <p:ph type="sldNum" sz="quarter" idx="5"/>
          </p:nvPr>
        </p:nvSpPr>
        <p:spPr/>
        <p:txBody>
          <a:bodyPr/>
          <a:lstStyle/>
          <a:p>
            <a:fld id="{405E2643-C19C-FA43-99E4-5948DE805E5C}" type="slidenum">
              <a:rPr lang="en-US" smtClean="0"/>
              <a:t>56</a:t>
            </a:fld>
            <a:endParaRPr lang="en-US"/>
          </a:p>
        </p:txBody>
      </p:sp>
    </p:spTree>
    <p:extLst>
      <p:ext uri="{BB962C8B-B14F-4D97-AF65-F5344CB8AC3E}">
        <p14:creationId xmlns:p14="http://schemas.microsoft.com/office/powerpoint/2010/main" val="204074047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9403275" y="6442532"/>
            <a:ext cx="2743200" cy="365125"/>
          </a:xfrm>
        </p:spPr>
        <p:txBody>
          <a:bodyPr/>
          <a:lstStyle/>
          <a:p>
            <a:fld id="{C5184E39-17C3-1B46-A006-9F7568AAA460}" type="slidenum">
              <a:rPr lang="en-US" smtClean="0"/>
              <a:t>‹#›</a:t>
            </a:fld>
            <a:endParaRPr lang="en-US"/>
          </a:p>
        </p:txBody>
      </p:sp>
      <p:pic>
        <p:nvPicPr>
          <p:cNvPr id="7" name="Picture 6">
            <a:extLst>
              <a:ext uri="{FF2B5EF4-FFF2-40B4-BE49-F238E27FC236}">
                <a16:creationId xmlns:a16="http://schemas.microsoft.com/office/drawing/2014/main" id="{03F1CD0A-41B2-FC4B-906B-9097F1E5B0B8}"/>
              </a:ext>
            </a:extLst>
          </p:cNvPr>
          <p:cNvPicPr>
            <a:picLocks noChangeAspect="1"/>
          </p:cNvPicPr>
          <p:nvPr userDrawn="1"/>
        </p:nvPicPr>
        <p:blipFill>
          <a:blip r:embed="rId2"/>
          <a:stretch>
            <a:fillRect/>
          </a:stretch>
        </p:blipFill>
        <p:spPr>
          <a:xfrm>
            <a:off x="20051" y="6219929"/>
            <a:ext cx="455555" cy="638071"/>
          </a:xfrm>
          <a:prstGeom prst="rect">
            <a:avLst/>
          </a:prstGeom>
        </p:spPr>
      </p:pic>
    </p:spTree>
    <p:extLst>
      <p:ext uri="{BB962C8B-B14F-4D97-AF65-F5344CB8AC3E}">
        <p14:creationId xmlns:p14="http://schemas.microsoft.com/office/powerpoint/2010/main" val="33277167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1A90BEB-B497-0847-91E4-416FA919BB24}" type="datetime1">
              <a:rPr lang="tr-TR" smtClean="0"/>
              <a:t>27.07.2021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184E39-17C3-1B46-A006-9F7568AAA460}" type="slidenum">
              <a:rPr lang="en-US" smtClean="0"/>
              <a:t>‹#›</a:t>
            </a:fld>
            <a:endParaRPr lang="en-US"/>
          </a:p>
        </p:txBody>
      </p:sp>
    </p:spTree>
    <p:extLst>
      <p:ext uri="{BB962C8B-B14F-4D97-AF65-F5344CB8AC3E}">
        <p14:creationId xmlns:p14="http://schemas.microsoft.com/office/powerpoint/2010/main" val="30815768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5480071-19E3-A547-B1D0-F68BFFA9EB21}" type="datetime1">
              <a:rPr lang="tr-TR" smtClean="0"/>
              <a:t>27.07.2021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184E39-17C3-1B46-A006-9F7568AAA460}" type="slidenum">
              <a:rPr lang="en-US" smtClean="0"/>
              <a:t>‹#›</a:t>
            </a:fld>
            <a:endParaRPr lang="en-US"/>
          </a:p>
        </p:txBody>
      </p:sp>
    </p:spTree>
    <p:extLst>
      <p:ext uri="{BB962C8B-B14F-4D97-AF65-F5344CB8AC3E}">
        <p14:creationId xmlns:p14="http://schemas.microsoft.com/office/powerpoint/2010/main" val="24162144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A2A75EE-A7CB-AB4A-BDC9-F1EB79A76669}" type="datetime1">
              <a:rPr lang="tr-TR" smtClean="0"/>
              <a:t>27.07.2021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184E39-17C3-1B46-A006-9F7568AAA460}" type="slidenum">
              <a:rPr lang="en-US" smtClean="0"/>
              <a:t>‹#›</a:t>
            </a:fld>
            <a:endParaRPr lang="en-US"/>
          </a:p>
        </p:txBody>
      </p:sp>
    </p:spTree>
    <p:extLst>
      <p:ext uri="{BB962C8B-B14F-4D97-AF65-F5344CB8AC3E}">
        <p14:creationId xmlns:p14="http://schemas.microsoft.com/office/powerpoint/2010/main" val="21805779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1" y="4589465"/>
            <a:ext cx="10515600" cy="1500187"/>
          </a:xfrm>
        </p:spPr>
        <p:txBody>
          <a:bodyPr/>
          <a:lstStyle>
            <a:lvl1pPr marL="0" indent="0">
              <a:buNone/>
              <a:defRPr sz="2400">
                <a:solidFill>
                  <a:schemeClr val="tx1">
                    <a:tint val="75000"/>
                  </a:schemeClr>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BCD5FCC-41A6-464F-9E19-C25A236CAB9B}" type="datetime1">
              <a:rPr lang="tr-TR" smtClean="0"/>
              <a:t>27.07.2021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184E39-17C3-1B46-A006-9F7568AAA460}" type="slidenum">
              <a:rPr lang="en-US" smtClean="0"/>
              <a:t>‹#›</a:t>
            </a:fld>
            <a:endParaRPr lang="en-US"/>
          </a:p>
        </p:txBody>
      </p:sp>
    </p:spTree>
    <p:extLst>
      <p:ext uri="{BB962C8B-B14F-4D97-AF65-F5344CB8AC3E}">
        <p14:creationId xmlns:p14="http://schemas.microsoft.com/office/powerpoint/2010/main" val="12934597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F6DBA4E-2E6B-954C-83DD-0E0B5A9A3AA3}" type="datetime1">
              <a:rPr lang="tr-TR" smtClean="0"/>
              <a:t>27.07.2021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184E39-17C3-1B46-A006-9F7568AAA460}" type="slidenum">
              <a:rPr lang="en-US" smtClean="0"/>
              <a:t>‹#›</a:t>
            </a:fld>
            <a:endParaRPr lang="en-US"/>
          </a:p>
        </p:txBody>
      </p:sp>
    </p:spTree>
    <p:extLst>
      <p:ext uri="{BB962C8B-B14F-4D97-AF65-F5344CB8AC3E}">
        <p14:creationId xmlns:p14="http://schemas.microsoft.com/office/powerpoint/2010/main" val="18451500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1"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E52E23D-B914-2B49-8CED-BF0220B73FE3}" type="datetime1">
              <a:rPr lang="tr-TR" smtClean="0"/>
              <a:t>27.07.2021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184E39-17C3-1B46-A006-9F7568AAA460}" type="slidenum">
              <a:rPr lang="en-US" smtClean="0"/>
              <a:t>‹#›</a:t>
            </a:fld>
            <a:endParaRPr lang="en-US"/>
          </a:p>
        </p:txBody>
      </p:sp>
    </p:spTree>
    <p:extLst>
      <p:ext uri="{BB962C8B-B14F-4D97-AF65-F5344CB8AC3E}">
        <p14:creationId xmlns:p14="http://schemas.microsoft.com/office/powerpoint/2010/main" val="41552280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81F2ED9-ABA2-FC4C-B384-403ED49ED922}" type="datetime1">
              <a:rPr lang="tr-TR" smtClean="0"/>
              <a:t>27.07.2021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184E39-17C3-1B46-A006-9F7568AAA460}" type="slidenum">
              <a:rPr lang="en-US" smtClean="0"/>
              <a:t>‹#›</a:t>
            </a:fld>
            <a:endParaRPr lang="en-US"/>
          </a:p>
        </p:txBody>
      </p:sp>
    </p:spTree>
    <p:extLst>
      <p:ext uri="{BB962C8B-B14F-4D97-AF65-F5344CB8AC3E}">
        <p14:creationId xmlns:p14="http://schemas.microsoft.com/office/powerpoint/2010/main" val="964159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CD23643-4D0C-D24E-AB13-3E4D490E83E1}" type="datetime1">
              <a:rPr lang="tr-TR" smtClean="0"/>
              <a:t>27.07.2021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184E39-17C3-1B46-A006-9F7568AAA460}" type="slidenum">
              <a:rPr lang="en-US" smtClean="0"/>
              <a:t>‹#›</a:t>
            </a:fld>
            <a:endParaRPr lang="en-US"/>
          </a:p>
        </p:txBody>
      </p:sp>
    </p:spTree>
    <p:extLst>
      <p:ext uri="{BB962C8B-B14F-4D97-AF65-F5344CB8AC3E}">
        <p14:creationId xmlns:p14="http://schemas.microsoft.com/office/powerpoint/2010/main" val="39787444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2F413B0-9E28-E94C-9A76-F0A77090BFD3}" type="datetime1">
              <a:rPr lang="tr-TR" smtClean="0"/>
              <a:t>27.07.2021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184E39-17C3-1B46-A006-9F7568AAA460}" type="slidenum">
              <a:rPr lang="en-US" smtClean="0"/>
              <a:t>‹#›</a:t>
            </a:fld>
            <a:endParaRPr lang="en-US"/>
          </a:p>
        </p:txBody>
      </p:sp>
    </p:spTree>
    <p:extLst>
      <p:ext uri="{BB962C8B-B14F-4D97-AF65-F5344CB8AC3E}">
        <p14:creationId xmlns:p14="http://schemas.microsoft.com/office/powerpoint/2010/main" val="21822536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7"/>
            <a:ext cx="6172200" cy="4873625"/>
          </a:xfrm>
        </p:spPr>
        <p:txBody>
          <a:bodyPr anchor="t"/>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00FF06C-0A04-BB4D-82F7-D4ECA8FC5F58}" type="datetime1">
              <a:rPr lang="tr-TR" smtClean="0"/>
              <a:t>27.07.2021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184E39-17C3-1B46-A006-9F7568AAA460}" type="slidenum">
              <a:rPr lang="en-US" smtClean="0"/>
              <a:t>‹#›</a:t>
            </a:fld>
            <a:endParaRPr lang="en-US"/>
          </a:p>
        </p:txBody>
      </p:sp>
    </p:spTree>
    <p:extLst>
      <p:ext uri="{BB962C8B-B14F-4D97-AF65-F5344CB8AC3E}">
        <p14:creationId xmlns:p14="http://schemas.microsoft.com/office/powerpoint/2010/main" val="154273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B885FEC-6F20-7642-8971-9E19D2DB1AD7}" type="datetime1">
              <a:rPr lang="tr-TR" smtClean="0"/>
              <a:t>27.07.2021</a:t>
            </a:fld>
            <a:endParaRPr lang="en-US"/>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5184E39-17C3-1B46-A006-9F7568AAA460}" type="slidenum">
              <a:rPr lang="en-US" smtClean="0"/>
              <a:t>‹#›</a:t>
            </a:fld>
            <a:endParaRPr lang="en-US"/>
          </a:p>
        </p:txBody>
      </p:sp>
    </p:spTree>
    <p:extLst>
      <p:ext uri="{BB962C8B-B14F-4D97-AF65-F5344CB8AC3E}">
        <p14:creationId xmlns:p14="http://schemas.microsoft.com/office/powerpoint/2010/main" val="304546440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dt="0"/>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10.tiff"/><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20.gif"/><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39.png"/></Relationships>
</file>

<file path=ppt/slides/_rels/slide3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hyperlink" Target="https://github.com/ozanguldali/modelsWithLASSO" TargetMode="Externa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1.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5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4.png"/><Relationship Id="rId1" Type="http://schemas.openxmlformats.org/officeDocument/2006/relationships/slideLayout" Target="../slideLayouts/slideLayout1.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5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54.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1.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5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4.png"/><Relationship Id="rId1" Type="http://schemas.openxmlformats.org/officeDocument/2006/relationships/slideLayout" Target="../slideLayouts/slideLayout1.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s>
</file>

<file path=ppt/slides/_rels/slide5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alpha val="99534"/>
          </a:schemeClr>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527500E-1D6C-3F4E-9E31-58CB0D2C6638}"/>
              </a:ext>
            </a:extLst>
          </p:cNvPr>
          <p:cNvPicPr>
            <a:picLocks noChangeAspect="1"/>
          </p:cNvPicPr>
          <p:nvPr/>
        </p:nvPicPr>
        <p:blipFill>
          <a:blip r:embed="rId2"/>
          <a:stretch>
            <a:fillRect/>
          </a:stretch>
        </p:blipFill>
        <p:spPr>
          <a:xfrm>
            <a:off x="5443157" y="231111"/>
            <a:ext cx="1305685" cy="1828801"/>
          </a:xfrm>
          <a:prstGeom prst="rect">
            <a:avLst/>
          </a:prstGeom>
        </p:spPr>
      </p:pic>
      <p:sp>
        <p:nvSpPr>
          <p:cNvPr id="8" name="TextBox 7">
            <a:extLst>
              <a:ext uri="{FF2B5EF4-FFF2-40B4-BE49-F238E27FC236}">
                <a16:creationId xmlns:a16="http://schemas.microsoft.com/office/drawing/2014/main" id="{BF6F0966-92C3-3E48-82B3-2C16DE7FBDF5}"/>
              </a:ext>
            </a:extLst>
          </p:cNvPr>
          <p:cNvSpPr txBox="1"/>
          <p:nvPr/>
        </p:nvSpPr>
        <p:spPr>
          <a:xfrm>
            <a:off x="1144129" y="2247664"/>
            <a:ext cx="9903738" cy="1384995"/>
          </a:xfrm>
          <a:prstGeom prst="rect">
            <a:avLst/>
          </a:prstGeom>
          <a:noFill/>
        </p:spPr>
        <p:txBody>
          <a:bodyPr wrap="none" rtlCol="0">
            <a:spAutoFit/>
          </a:bodyPr>
          <a:lstStyle/>
          <a:p>
            <a:pPr algn="ctr"/>
            <a:r>
              <a:rPr lang="en-US" sz="2800" dirty="0"/>
              <a:t>DEEP FEATURE TRANSFER FROM</a:t>
            </a:r>
            <a:br>
              <a:rPr lang="en-US" sz="2800" dirty="0"/>
            </a:br>
            <a:r>
              <a:rPr lang="en-US" sz="2800" dirty="0"/>
              <a:t>DEEP LEARNING MODELS INTO MACHINE LEARNING ALGORITHMS </a:t>
            </a:r>
          </a:p>
          <a:p>
            <a:pPr algn="ctr"/>
            <a:r>
              <a:rPr lang="en-US" sz="2800" dirty="0"/>
              <a:t>TO CLASSIFY COVID-19 FROM CHEST X-RAY IMAGES </a:t>
            </a:r>
          </a:p>
        </p:txBody>
      </p:sp>
      <p:sp>
        <p:nvSpPr>
          <p:cNvPr id="9" name="TextBox 8">
            <a:extLst>
              <a:ext uri="{FF2B5EF4-FFF2-40B4-BE49-F238E27FC236}">
                <a16:creationId xmlns:a16="http://schemas.microsoft.com/office/drawing/2014/main" id="{ED51572D-BB5A-9344-AA4A-45100922EE34}"/>
              </a:ext>
            </a:extLst>
          </p:cNvPr>
          <p:cNvSpPr txBox="1"/>
          <p:nvPr/>
        </p:nvSpPr>
        <p:spPr>
          <a:xfrm>
            <a:off x="4954667" y="4075306"/>
            <a:ext cx="2282662" cy="646331"/>
          </a:xfrm>
          <a:prstGeom prst="rect">
            <a:avLst/>
          </a:prstGeom>
          <a:noFill/>
        </p:spPr>
        <p:txBody>
          <a:bodyPr wrap="square" rtlCol="0">
            <a:spAutoFit/>
          </a:bodyPr>
          <a:lstStyle/>
          <a:p>
            <a:pPr algn="ctr"/>
            <a:r>
              <a:rPr lang="en-US" dirty="0"/>
              <a:t>M.Sc. THESIS </a:t>
            </a:r>
          </a:p>
          <a:p>
            <a:pPr algn="ctr"/>
            <a:r>
              <a:rPr lang="en-US" dirty="0"/>
              <a:t>Ozan GÜLDALİ </a:t>
            </a:r>
          </a:p>
        </p:txBody>
      </p:sp>
      <p:sp>
        <p:nvSpPr>
          <p:cNvPr id="10" name="TextBox 9">
            <a:extLst>
              <a:ext uri="{FF2B5EF4-FFF2-40B4-BE49-F238E27FC236}">
                <a16:creationId xmlns:a16="http://schemas.microsoft.com/office/drawing/2014/main" id="{E5C39A34-D837-F54E-AD87-3356461ED91C}"/>
              </a:ext>
            </a:extLst>
          </p:cNvPr>
          <p:cNvSpPr txBox="1"/>
          <p:nvPr/>
        </p:nvSpPr>
        <p:spPr>
          <a:xfrm>
            <a:off x="4240406" y="4869194"/>
            <a:ext cx="4039436" cy="646331"/>
          </a:xfrm>
          <a:prstGeom prst="rect">
            <a:avLst/>
          </a:prstGeom>
          <a:noFill/>
        </p:spPr>
        <p:txBody>
          <a:bodyPr wrap="square" rtlCol="0">
            <a:spAutoFit/>
          </a:bodyPr>
          <a:lstStyle/>
          <a:p>
            <a:r>
              <a:rPr lang="en-US" dirty="0"/>
              <a:t>Thesis Advisor: Assist. Prof. Dr. </a:t>
            </a:r>
            <a:r>
              <a:rPr lang="en-US" dirty="0" err="1"/>
              <a:t>Gül</a:t>
            </a:r>
            <a:r>
              <a:rPr lang="en-US" dirty="0"/>
              <a:t> İNAN </a:t>
            </a:r>
          </a:p>
          <a:p>
            <a:endParaRPr lang="en-US" dirty="0"/>
          </a:p>
        </p:txBody>
      </p:sp>
      <p:sp>
        <p:nvSpPr>
          <p:cNvPr id="11" name="TextBox 10">
            <a:extLst>
              <a:ext uri="{FF2B5EF4-FFF2-40B4-BE49-F238E27FC236}">
                <a16:creationId xmlns:a16="http://schemas.microsoft.com/office/drawing/2014/main" id="{066DA6F4-4D07-E249-B96D-FFAF495D2620}"/>
              </a:ext>
            </a:extLst>
          </p:cNvPr>
          <p:cNvSpPr txBox="1"/>
          <p:nvPr/>
        </p:nvSpPr>
        <p:spPr>
          <a:xfrm>
            <a:off x="5534787" y="5958172"/>
            <a:ext cx="1122423" cy="369332"/>
          </a:xfrm>
          <a:prstGeom prst="rect">
            <a:avLst/>
          </a:prstGeom>
          <a:noFill/>
        </p:spPr>
        <p:txBody>
          <a:bodyPr wrap="none" rtlCol="0">
            <a:spAutoFit/>
          </a:bodyPr>
          <a:lstStyle/>
          <a:p>
            <a:r>
              <a:rPr lang="en-US" dirty="0"/>
              <a:t>X.08.2021</a:t>
            </a:r>
          </a:p>
        </p:txBody>
      </p:sp>
      <p:pic>
        <p:nvPicPr>
          <p:cNvPr id="3" name="Picture 2">
            <a:extLst>
              <a:ext uri="{FF2B5EF4-FFF2-40B4-BE49-F238E27FC236}">
                <a16:creationId xmlns:a16="http://schemas.microsoft.com/office/drawing/2014/main" id="{1A238667-97A6-5949-BC4C-4CBDE67CC2E1}"/>
              </a:ext>
            </a:extLst>
          </p:cNvPr>
          <p:cNvPicPr>
            <a:picLocks noChangeAspect="1"/>
          </p:cNvPicPr>
          <p:nvPr/>
        </p:nvPicPr>
        <p:blipFill>
          <a:blip r:embed="rId3"/>
          <a:stretch>
            <a:fillRect/>
          </a:stretch>
        </p:blipFill>
        <p:spPr>
          <a:xfrm>
            <a:off x="0" y="5549900"/>
            <a:ext cx="1231900" cy="1308100"/>
          </a:xfrm>
          <a:prstGeom prst="rect">
            <a:avLst/>
          </a:prstGeom>
        </p:spPr>
      </p:pic>
    </p:spTree>
    <p:extLst>
      <p:ext uri="{BB962C8B-B14F-4D97-AF65-F5344CB8AC3E}">
        <p14:creationId xmlns:p14="http://schemas.microsoft.com/office/powerpoint/2010/main" val="30998439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3980DF9-4527-2444-998A-ECEE3D01B888}"/>
              </a:ext>
            </a:extLst>
          </p:cNvPr>
          <p:cNvSpPr txBox="1"/>
          <p:nvPr/>
        </p:nvSpPr>
        <p:spPr>
          <a:xfrm>
            <a:off x="492369" y="391886"/>
            <a:ext cx="4692054" cy="523220"/>
          </a:xfrm>
          <a:prstGeom prst="rect">
            <a:avLst/>
          </a:prstGeom>
          <a:noFill/>
        </p:spPr>
        <p:txBody>
          <a:bodyPr wrap="none" rtlCol="0">
            <a:spAutoFit/>
          </a:bodyPr>
          <a:lstStyle/>
          <a:p>
            <a:r>
              <a:rPr lang="en-US" sz="2800" b="1" dirty="0"/>
              <a:t>Introduction to Deep Learning</a:t>
            </a:r>
          </a:p>
        </p:txBody>
      </p:sp>
      <p:sp>
        <p:nvSpPr>
          <p:cNvPr id="7" name="Slide Number Placeholder 6">
            <a:extLst>
              <a:ext uri="{FF2B5EF4-FFF2-40B4-BE49-F238E27FC236}">
                <a16:creationId xmlns:a16="http://schemas.microsoft.com/office/drawing/2014/main" id="{DA0B6B30-5593-AF4E-864D-48C066E0276D}"/>
              </a:ext>
            </a:extLst>
          </p:cNvPr>
          <p:cNvSpPr>
            <a:spLocks noGrp="1"/>
          </p:cNvSpPr>
          <p:nvPr>
            <p:ph type="sldNum" sz="quarter" idx="12"/>
          </p:nvPr>
        </p:nvSpPr>
        <p:spPr/>
        <p:txBody>
          <a:bodyPr/>
          <a:lstStyle/>
          <a:p>
            <a:fld id="{C5184E39-17C3-1B46-A006-9F7568AAA460}" type="slidenum">
              <a:rPr lang="en-US" smtClean="0"/>
              <a:t>9</a:t>
            </a:fld>
            <a:endParaRPr lang="en-US"/>
          </a:p>
        </p:txBody>
      </p:sp>
      <p:sp>
        <p:nvSpPr>
          <p:cNvPr id="2" name="TextBox 1">
            <a:extLst>
              <a:ext uri="{FF2B5EF4-FFF2-40B4-BE49-F238E27FC236}">
                <a16:creationId xmlns:a16="http://schemas.microsoft.com/office/drawing/2014/main" id="{999FC7E5-0BA0-6940-B527-FF750F19B083}"/>
              </a:ext>
            </a:extLst>
          </p:cNvPr>
          <p:cNvSpPr txBox="1"/>
          <p:nvPr/>
        </p:nvSpPr>
        <p:spPr>
          <a:xfrm>
            <a:off x="492369" y="1193181"/>
            <a:ext cx="11699631" cy="4524315"/>
          </a:xfrm>
          <a:prstGeom prst="rect">
            <a:avLst/>
          </a:prstGeom>
          <a:noFill/>
        </p:spPr>
        <p:txBody>
          <a:bodyPr wrap="square" rtlCol="0">
            <a:spAutoFit/>
          </a:bodyPr>
          <a:lstStyle/>
          <a:p>
            <a:pPr marL="285750" indent="-285750">
              <a:buFont typeface="Arial" panose="020B0604020202020204" pitchFamily="34" charset="0"/>
              <a:buChar char="•"/>
            </a:pPr>
            <a:r>
              <a:rPr lang="en-US" dirty="0"/>
              <a:t>An </a:t>
            </a:r>
            <a:r>
              <a:rPr lang="en-US" b="1" dirty="0"/>
              <a:t>epoch</a:t>
            </a:r>
            <a:r>
              <a:rPr lang="en-US" dirty="0"/>
              <a:t> is an iteration when the train data passes forward and backward through the whole neural network only once.</a:t>
            </a:r>
          </a:p>
          <a:p>
            <a:r>
              <a:rPr lang="en-US" dirty="0"/>
              <a:t>If an epoch is too large to enter the neural network at once, data in the epoch can be dived into several smaller </a:t>
            </a:r>
            <a:r>
              <a:rPr lang="en-US" b="1" dirty="0"/>
              <a:t>batches</a:t>
            </a:r>
            <a:r>
              <a:rPr lang="en-US" dirty="0"/>
              <a:t>.</a:t>
            </a:r>
          </a:p>
          <a:p>
            <a:endParaRPr lang="en-US" dirty="0"/>
          </a:p>
          <a:p>
            <a:pPr marL="285750" indent="-285750">
              <a:buFont typeface="Arial" panose="020B0604020202020204" pitchFamily="34" charset="0"/>
              <a:buChar char="•"/>
            </a:pPr>
            <a:r>
              <a:rPr lang="en-US" dirty="0"/>
              <a:t>The data group reserved to be used in learning process is called as </a:t>
            </a:r>
            <a:r>
              <a:rPr lang="en-US" b="1" dirty="0"/>
              <a:t>train data</a:t>
            </a:r>
            <a:r>
              <a:rPr lang="en-US" dirty="0"/>
              <a:t>. The train data must be strictly separated</a:t>
            </a:r>
          </a:p>
          <a:p>
            <a:r>
              <a:rPr lang="en-US" dirty="0"/>
              <a:t>from validation and test data, and should be only used on training process. At each epoch, the train data goes into the model as input, the neural network works for learning data, the losses and metrics are computed, and the losses are optimized.</a:t>
            </a:r>
          </a:p>
          <a:p>
            <a:endParaRPr lang="en-US" dirty="0"/>
          </a:p>
          <a:p>
            <a:pPr marL="285750" indent="-285750">
              <a:buFont typeface="Arial" panose="020B0604020202020204" pitchFamily="34" charset="0"/>
              <a:buChar char="•"/>
            </a:pPr>
            <a:r>
              <a:rPr lang="en-US" b="1" dirty="0"/>
              <a:t>Validation data </a:t>
            </a:r>
            <a:r>
              <a:rPr lang="en-US" dirty="0"/>
              <a:t>which is strictly separated from train data can be used to validate and control the learning process</a:t>
            </a:r>
          </a:p>
          <a:p>
            <a:r>
              <a:rPr lang="en-US" dirty="0"/>
              <a:t>periodically. During the validation process, only losses and metrics are computed, and no optimization process is applied, for that reason, the weights and biases are stable.</a:t>
            </a:r>
          </a:p>
          <a:p>
            <a:endParaRPr lang="en-US" dirty="0"/>
          </a:p>
          <a:p>
            <a:pPr marL="285750" indent="-285750">
              <a:buFont typeface="Arial" panose="020B0604020202020204" pitchFamily="34" charset="0"/>
              <a:buChar char="•"/>
            </a:pPr>
            <a:r>
              <a:rPr lang="en-US" dirty="0"/>
              <a:t>The data group reserved to be used in testing process and strictly separated from train data is called as </a:t>
            </a:r>
            <a:r>
              <a:rPr lang="en-US" b="1" dirty="0"/>
              <a:t>test data</a:t>
            </a:r>
            <a:r>
              <a:rPr lang="en-US" dirty="0"/>
              <a:t>. The </a:t>
            </a:r>
          </a:p>
          <a:p>
            <a:r>
              <a:rPr lang="en-US" dirty="0"/>
              <a:t>training process should not see any of test data. Testing process is usually only applied at the end of all epochs. However, when the train data is not feasible to be divided into validation data, at the end of each epoch testing process may be applied on test data.</a:t>
            </a:r>
          </a:p>
        </p:txBody>
      </p:sp>
    </p:spTree>
    <p:extLst>
      <p:ext uri="{BB962C8B-B14F-4D97-AF65-F5344CB8AC3E}">
        <p14:creationId xmlns:p14="http://schemas.microsoft.com/office/powerpoint/2010/main" val="20349072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3980DF9-4527-2444-998A-ECEE3D01B888}"/>
              </a:ext>
            </a:extLst>
          </p:cNvPr>
          <p:cNvSpPr txBox="1"/>
          <p:nvPr/>
        </p:nvSpPr>
        <p:spPr>
          <a:xfrm>
            <a:off x="492369" y="391886"/>
            <a:ext cx="4692054" cy="523220"/>
          </a:xfrm>
          <a:prstGeom prst="rect">
            <a:avLst/>
          </a:prstGeom>
          <a:noFill/>
        </p:spPr>
        <p:txBody>
          <a:bodyPr wrap="none" rtlCol="0">
            <a:spAutoFit/>
          </a:bodyPr>
          <a:lstStyle/>
          <a:p>
            <a:r>
              <a:rPr lang="en-US" sz="2800" b="1" dirty="0"/>
              <a:t>Introduction to Deep Learning</a:t>
            </a:r>
          </a:p>
        </p:txBody>
      </p:sp>
      <p:sp>
        <p:nvSpPr>
          <p:cNvPr id="7" name="Slide Number Placeholder 6">
            <a:extLst>
              <a:ext uri="{FF2B5EF4-FFF2-40B4-BE49-F238E27FC236}">
                <a16:creationId xmlns:a16="http://schemas.microsoft.com/office/drawing/2014/main" id="{DA0B6B30-5593-AF4E-864D-48C066E0276D}"/>
              </a:ext>
            </a:extLst>
          </p:cNvPr>
          <p:cNvSpPr>
            <a:spLocks noGrp="1"/>
          </p:cNvSpPr>
          <p:nvPr>
            <p:ph type="sldNum" sz="quarter" idx="12"/>
          </p:nvPr>
        </p:nvSpPr>
        <p:spPr/>
        <p:txBody>
          <a:bodyPr/>
          <a:lstStyle/>
          <a:p>
            <a:fld id="{C5184E39-17C3-1B46-A006-9F7568AAA460}" type="slidenum">
              <a:rPr lang="en-US" smtClean="0"/>
              <a:t>10</a:t>
            </a:fld>
            <a:endParaRPr lang="en-US"/>
          </a:p>
        </p:txBody>
      </p:sp>
      <p:sp>
        <p:nvSpPr>
          <p:cNvPr id="2" name="TextBox 1">
            <a:extLst>
              <a:ext uri="{FF2B5EF4-FFF2-40B4-BE49-F238E27FC236}">
                <a16:creationId xmlns:a16="http://schemas.microsoft.com/office/drawing/2014/main" id="{999FC7E5-0BA0-6940-B527-FF750F19B083}"/>
              </a:ext>
            </a:extLst>
          </p:cNvPr>
          <p:cNvSpPr txBox="1"/>
          <p:nvPr/>
        </p:nvSpPr>
        <p:spPr>
          <a:xfrm>
            <a:off x="492369" y="1193181"/>
            <a:ext cx="11699631" cy="1754326"/>
          </a:xfrm>
          <a:prstGeom prst="rect">
            <a:avLst/>
          </a:prstGeom>
          <a:noFill/>
        </p:spPr>
        <p:txBody>
          <a:bodyPr wrap="square" rtlCol="0">
            <a:spAutoFit/>
          </a:bodyPr>
          <a:lstStyle/>
          <a:p>
            <a:pPr marL="285750" indent="-285750">
              <a:buFont typeface="Arial" panose="020B0604020202020204" pitchFamily="34" charset="0"/>
              <a:buChar char="•"/>
            </a:pPr>
            <a:r>
              <a:rPr lang="en-US" dirty="0"/>
              <a:t>A learning algorithm is appeared to have </a:t>
            </a:r>
            <a:r>
              <a:rPr lang="en-US" b="1" dirty="0"/>
              <a:t>under-fitting</a:t>
            </a:r>
            <a:r>
              <a:rPr lang="en-US" dirty="0"/>
              <a:t> at the time that it cannot capture or fit the data well. This may be </a:t>
            </a:r>
          </a:p>
          <a:p>
            <a:r>
              <a:rPr lang="en-US" dirty="0"/>
              <a:t>caused by a deficient learning process or non-feasible hyper-parameters. </a:t>
            </a:r>
          </a:p>
          <a:p>
            <a:endParaRPr lang="en-US" dirty="0"/>
          </a:p>
          <a:p>
            <a:pPr marL="285750" indent="-285750">
              <a:buFont typeface="Arial" panose="020B0604020202020204" pitchFamily="34" charset="0"/>
              <a:buChar char="•"/>
            </a:pPr>
            <a:r>
              <a:rPr lang="en-US" dirty="0"/>
              <a:t>When the model fits on the train data perfectly, it might have started to memorize the train data and may not learn </a:t>
            </a:r>
          </a:p>
          <a:p>
            <a:r>
              <a:rPr lang="en-US" dirty="0"/>
              <a:t>something new from the data. That is, the learnable parameters are directly adjusted for train data and not feasible for test data anymore. This situation is called as </a:t>
            </a:r>
            <a:r>
              <a:rPr lang="en-US" b="1" dirty="0"/>
              <a:t>over-fitting</a:t>
            </a:r>
            <a:r>
              <a:rPr lang="en-US" dirty="0"/>
              <a:t>.</a:t>
            </a:r>
          </a:p>
        </p:txBody>
      </p:sp>
      <p:pic>
        <p:nvPicPr>
          <p:cNvPr id="4" name="Picture 3">
            <a:extLst>
              <a:ext uri="{FF2B5EF4-FFF2-40B4-BE49-F238E27FC236}">
                <a16:creationId xmlns:a16="http://schemas.microsoft.com/office/drawing/2014/main" id="{CF6E3E0D-5A60-4E48-B6A6-C32825B53595}"/>
              </a:ext>
            </a:extLst>
          </p:cNvPr>
          <p:cNvPicPr>
            <a:picLocks noChangeAspect="1"/>
          </p:cNvPicPr>
          <p:nvPr/>
        </p:nvPicPr>
        <p:blipFill>
          <a:blip r:embed="rId2"/>
          <a:stretch>
            <a:fillRect/>
          </a:stretch>
        </p:blipFill>
        <p:spPr>
          <a:xfrm>
            <a:off x="2138610" y="3314792"/>
            <a:ext cx="7914779" cy="2740320"/>
          </a:xfrm>
          <a:prstGeom prst="rect">
            <a:avLst/>
          </a:prstGeom>
        </p:spPr>
      </p:pic>
    </p:spTree>
    <p:extLst>
      <p:ext uri="{BB962C8B-B14F-4D97-AF65-F5344CB8AC3E}">
        <p14:creationId xmlns:p14="http://schemas.microsoft.com/office/powerpoint/2010/main" val="23387890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7961E9E-F307-0746-905B-0A8E9F265735}"/>
              </a:ext>
            </a:extLst>
          </p:cNvPr>
          <p:cNvSpPr txBox="1"/>
          <p:nvPr/>
        </p:nvSpPr>
        <p:spPr>
          <a:xfrm>
            <a:off x="492369" y="391886"/>
            <a:ext cx="4857740" cy="523220"/>
          </a:xfrm>
          <a:prstGeom prst="rect">
            <a:avLst/>
          </a:prstGeom>
          <a:noFill/>
        </p:spPr>
        <p:txBody>
          <a:bodyPr wrap="none" rtlCol="0">
            <a:spAutoFit/>
          </a:bodyPr>
          <a:lstStyle/>
          <a:p>
            <a:r>
              <a:rPr lang="en-US" sz="2800" b="1" dirty="0"/>
              <a:t>Loss Function and Optimization</a:t>
            </a:r>
          </a:p>
        </p:txBody>
      </p:sp>
      <p:sp>
        <p:nvSpPr>
          <p:cNvPr id="7" name="Slide Number Placeholder 6">
            <a:extLst>
              <a:ext uri="{FF2B5EF4-FFF2-40B4-BE49-F238E27FC236}">
                <a16:creationId xmlns:a16="http://schemas.microsoft.com/office/drawing/2014/main" id="{D8B1B93F-AAAC-9544-84B6-3094C7883DD2}"/>
              </a:ext>
            </a:extLst>
          </p:cNvPr>
          <p:cNvSpPr>
            <a:spLocks noGrp="1"/>
          </p:cNvSpPr>
          <p:nvPr>
            <p:ph type="sldNum" sz="quarter" idx="12"/>
          </p:nvPr>
        </p:nvSpPr>
        <p:spPr>
          <a:xfrm>
            <a:off x="9429610" y="6466114"/>
            <a:ext cx="2743200" cy="365125"/>
          </a:xfrm>
        </p:spPr>
        <p:txBody>
          <a:bodyPr/>
          <a:lstStyle/>
          <a:p>
            <a:fld id="{C5184E39-17C3-1B46-A006-9F7568AAA460}" type="slidenum">
              <a:rPr lang="en-US" smtClean="0"/>
              <a:t>11</a:t>
            </a:fld>
            <a:endParaRPr lang="en-US"/>
          </a:p>
        </p:txBody>
      </p:sp>
      <mc:AlternateContent xmlns:mc="http://schemas.openxmlformats.org/markup-compatibility/2006" xmlns:a14="http://schemas.microsoft.com/office/drawing/2010/main">
        <mc:Choice Requires="a14">
          <p:sp>
            <p:nvSpPr>
              <p:cNvPr id="4" name="Dikdörtgen 1">
                <a:extLst>
                  <a:ext uri="{FF2B5EF4-FFF2-40B4-BE49-F238E27FC236}">
                    <a16:creationId xmlns:a16="http://schemas.microsoft.com/office/drawing/2014/main" id="{400BC711-4108-AF43-ACB6-29E753A85A1D}"/>
                  </a:ext>
                </a:extLst>
              </p:cNvPr>
              <p:cNvSpPr/>
              <p:nvPr/>
            </p:nvSpPr>
            <p:spPr>
              <a:xfrm>
                <a:off x="647490" y="3204251"/>
                <a:ext cx="3524704" cy="3397516"/>
              </a:xfrm>
              <a:prstGeom prst="rect">
                <a:avLst/>
              </a:prstGeom>
              <a:ln>
                <a:solidFill>
                  <a:schemeClr val="accent1">
                    <a:lumMod val="50000"/>
                  </a:schemeClr>
                </a:solidFill>
              </a:ln>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tr-TR" b="0" i="1" smtClean="0">
                              <a:solidFill>
                                <a:schemeClr val="tx1"/>
                              </a:solidFill>
                              <a:latin typeface="Cambria Math" panose="02040503050406030204" pitchFamily="18" charset="0"/>
                            </a:rPr>
                          </m:ctrlPr>
                        </m:sSubPr>
                        <m:e>
                          <m:r>
                            <a:rPr lang="tr-TR" b="0" i="1" smtClean="0">
                              <a:solidFill>
                                <a:schemeClr val="tx1"/>
                              </a:solidFill>
                              <a:latin typeface="Cambria Math" panose="02040503050406030204" pitchFamily="18" charset="0"/>
                            </a:rPr>
                            <m:t>𝑔</m:t>
                          </m:r>
                        </m:e>
                        <m:sub>
                          <m:r>
                            <a:rPr lang="tr-TR" b="0" i="1" smtClean="0">
                              <a:solidFill>
                                <a:schemeClr val="tx1"/>
                              </a:solidFill>
                              <a:latin typeface="Cambria Math" panose="02040503050406030204" pitchFamily="18" charset="0"/>
                            </a:rPr>
                            <m:t>𝑡</m:t>
                          </m:r>
                        </m:sub>
                      </m:sSub>
                      <m:r>
                        <a:rPr lang="tr-TR" b="0" i="1" smtClean="0">
                          <a:solidFill>
                            <a:schemeClr val="tx1"/>
                          </a:solidFill>
                          <a:latin typeface="Cambria Math" panose="02040503050406030204" pitchFamily="18" charset="0"/>
                        </a:rPr>
                        <m:t>=</m:t>
                      </m:r>
                      <m:sSub>
                        <m:sSubPr>
                          <m:ctrlPr>
                            <a:rPr lang="tr-TR" b="0" i="1" smtClean="0">
                              <a:solidFill>
                                <a:schemeClr val="tx1"/>
                              </a:solidFill>
                              <a:latin typeface="Cambria Math" panose="02040503050406030204" pitchFamily="18" charset="0"/>
                              <a:ea typeface="Cambria Math" panose="02040503050406030204" pitchFamily="18" charset="0"/>
                            </a:rPr>
                          </m:ctrlPr>
                        </m:sSubPr>
                        <m:e>
                          <m:r>
                            <m:rPr>
                              <m:sty m:val="p"/>
                            </m:rPr>
                            <a:rPr lang="tr-TR" b="0" i="1" smtClean="0">
                              <a:solidFill>
                                <a:schemeClr val="tx1"/>
                              </a:solidFill>
                              <a:latin typeface="Cambria Math" panose="02040503050406030204" pitchFamily="18" charset="0"/>
                              <a:ea typeface="Cambria Math" panose="02040503050406030204" pitchFamily="18" charset="0"/>
                            </a:rPr>
                            <m:t>∇</m:t>
                          </m:r>
                        </m:e>
                        <m:sub>
                          <m:r>
                            <a:rPr lang="tr-TR" b="0" i="1" smtClean="0">
                              <a:solidFill>
                                <a:schemeClr val="tx1"/>
                              </a:solidFill>
                              <a:latin typeface="Cambria Math" panose="02040503050406030204" pitchFamily="18" charset="0"/>
                              <a:ea typeface="Cambria Math" panose="02040503050406030204" pitchFamily="18" charset="0"/>
                            </a:rPr>
                            <m:t>𝜃</m:t>
                          </m:r>
                        </m:sub>
                      </m:sSub>
                      <m:sSub>
                        <m:sSubPr>
                          <m:ctrlPr>
                            <a:rPr lang="tr-TR" b="0" i="1" smtClean="0">
                              <a:solidFill>
                                <a:schemeClr val="tx1"/>
                              </a:solidFill>
                              <a:latin typeface="Cambria Math" panose="02040503050406030204" pitchFamily="18" charset="0"/>
                              <a:ea typeface="Cambria Math" panose="02040503050406030204" pitchFamily="18" charset="0"/>
                            </a:rPr>
                          </m:ctrlPr>
                        </m:sSubPr>
                        <m:e>
                          <m:r>
                            <a:rPr lang="tr-TR" b="0" i="1" smtClean="0">
                              <a:solidFill>
                                <a:schemeClr val="tx1"/>
                              </a:solidFill>
                              <a:latin typeface="Cambria Math" panose="02040503050406030204" pitchFamily="18" charset="0"/>
                              <a:ea typeface="Cambria Math" panose="02040503050406030204" pitchFamily="18" charset="0"/>
                            </a:rPr>
                            <m:t>𝑓</m:t>
                          </m:r>
                        </m:e>
                        <m:sub>
                          <m:r>
                            <a:rPr lang="tr-TR" b="0" i="1" smtClean="0">
                              <a:solidFill>
                                <a:schemeClr val="tx1"/>
                              </a:solidFill>
                              <a:latin typeface="Cambria Math" panose="02040503050406030204" pitchFamily="18" charset="0"/>
                              <a:ea typeface="Cambria Math" panose="02040503050406030204" pitchFamily="18" charset="0"/>
                            </a:rPr>
                            <m:t>𝑡</m:t>
                          </m:r>
                        </m:sub>
                      </m:sSub>
                      <m:r>
                        <a:rPr lang="tr-TR" b="0" i="1" smtClean="0">
                          <a:solidFill>
                            <a:schemeClr val="tx1"/>
                          </a:solidFill>
                          <a:latin typeface="Cambria Math" panose="02040503050406030204" pitchFamily="18" charset="0"/>
                          <a:ea typeface="Cambria Math" panose="02040503050406030204" pitchFamily="18" charset="0"/>
                        </a:rPr>
                        <m:t>(</m:t>
                      </m:r>
                      <m:sSub>
                        <m:sSubPr>
                          <m:ctrlPr>
                            <a:rPr lang="tr-TR" b="0" i="1" smtClean="0">
                              <a:solidFill>
                                <a:schemeClr val="tx1"/>
                              </a:solidFill>
                              <a:latin typeface="Cambria Math" panose="02040503050406030204" pitchFamily="18" charset="0"/>
                              <a:ea typeface="Cambria Math" panose="02040503050406030204" pitchFamily="18" charset="0"/>
                            </a:rPr>
                          </m:ctrlPr>
                        </m:sSubPr>
                        <m:e>
                          <m:r>
                            <a:rPr lang="tr-TR" b="0" i="1" smtClean="0">
                              <a:solidFill>
                                <a:schemeClr val="tx1"/>
                              </a:solidFill>
                              <a:latin typeface="Cambria Math" panose="02040503050406030204" pitchFamily="18" charset="0"/>
                              <a:ea typeface="Cambria Math" panose="02040503050406030204" pitchFamily="18" charset="0"/>
                            </a:rPr>
                            <m:t>𝜃</m:t>
                          </m:r>
                        </m:e>
                        <m:sub>
                          <m:r>
                            <a:rPr lang="tr-TR" b="0" i="1" smtClean="0">
                              <a:solidFill>
                                <a:schemeClr val="tx1"/>
                              </a:solidFill>
                              <a:latin typeface="Cambria Math" panose="02040503050406030204" pitchFamily="18" charset="0"/>
                              <a:ea typeface="Cambria Math" panose="02040503050406030204" pitchFamily="18" charset="0"/>
                            </a:rPr>
                            <m:t>𝑡</m:t>
                          </m:r>
                          <m:r>
                            <a:rPr lang="tr-TR" b="0" i="1" smtClean="0">
                              <a:solidFill>
                                <a:schemeClr val="tx1"/>
                              </a:solidFill>
                              <a:latin typeface="Cambria Math" panose="02040503050406030204" pitchFamily="18" charset="0"/>
                              <a:ea typeface="Cambria Math" panose="02040503050406030204" pitchFamily="18" charset="0"/>
                            </a:rPr>
                            <m:t>−1</m:t>
                          </m:r>
                        </m:sub>
                      </m:sSub>
                      <m:r>
                        <a:rPr lang="tr-TR" b="0" i="1" smtClean="0">
                          <a:solidFill>
                            <a:schemeClr val="tx1"/>
                          </a:solidFill>
                          <a:latin typeface="Cambria Math" panose="02040503050406030204" pitchFamily="18" charset="0"/>
                          <a:ea typeface="Cambria Math" panose="02040503050406030204" pitchFamily="18" charset="0"/>
                        </a:rPr>
                        <m:t>)</m:t>
                      </m:r>
                    </m:oMath>
                  </m:oMathPara>
                </a14:m>
                <a:endParaRPr lang="tr-TR" b="0" i="1" dirty="0">
                  <a:solidFill>
                    <a:schemeClr val="tx1"/>
                  </a:solidFill>
                </a:endParaRPr>
              </a:p>
              <a:p>
                <a:pPr/>
                <a14:m>
                  <m:oMathPara xmlns:m="http://schemas.openxmlformats.org/officeDocument/2006/math">
                    <m:oMathParaPr>
                      <m:jc m:val="centerGroup"/>
                    </m:oMathParaPr>
                    <m:oMath xmlns:m="http://schemas.openxmlformats.org/officeDocument/2006/math">
                      <m:sSub>
                        <m:sSubPr>
                          <m:ctrlPr>
                            <a:rPr lang="tr-TR" i="1" smtClean="0">
                              <a:solidFill>
                                <a:schemeClr val="tx1"/>
                              </a:solidFill>
                              <a:latin typeface="Cambria Math" panose="02040503050406030204" pitchFamily="18" charset="0"/>
                            </a:rPr>
                          </m:ctrlPr>
                        </m:sSubPr>
                        <m:e>
                          <m:r>
                            <a:rPr lang="tr-TR" i="1">
                              <a:solidFill>
                                <a:schemeClr val="tx1"/>
                              </a:solidFill>
                              <a:latin typeface="Cambria Math" panose="02040503050406030204" pitchFamily="18" charset="0"/>
                            </a:rPr>
                            <m:t>𝑚</m:t>
                          </m:r>
                        </m:e>
                        <m:sub>
                          <m:r>
                            <a:rPr lang="tr-TR" i="1">
                              <a:solidFill>
                                <a:schemeClr val="tx1"/>
                              </a:solidFill>
                              <a:latin typeface="Cambria Math" panose="02040503050406030204" pitchFamily="18" charset="0"/>
                            </a:rPr>
                            <m:t>𝑡</m:t>
                          </m:r>
                        </m:sub>
                      </m:sSub>
                      <m:r>
                        <a:rPr lang="tr-TR" i="1">
                          <a:solidFill>
                            <a:schemeClr val="tx1"/>
                          </a:solidFill>
                          <a:latin typeface="Cambria Math" panose="02040503050406030204" pitchFamily="18" charset="0"/>
                        </a:rPr>
                        <m:t>=</m:t>
                      </m:r>
                      <m:sSub>
                        <m:sSubPr>
                          <m:ctrlPr>
                            <a:rPr lang="tr-TR" i="1">
                              <a:solidFill>
                                <a:schemeClr val="tx1"/>
                              </a:solidFill>
                              <a:latin typeface="Cambria Math" panose="02040503050406030204" pitchFamily="18" charset="0"/>
                            </a:rPr>
                          </m:ctrlPr>
                        </m:sSubPr>
                        <m:e>
                          <m:r>
                            <a:rPr lang="tr-TR" i="1">
                              <a:solidFill>
                                <a:schemeClr val="tx1"/>
                              </a:solidFill>
                              <a:latin typeface="Cambria Math" panose="02040503050406030204" pitchFamily="18" charset="0"/>
                            </a:rPr>
                            <m:t>𝛽</m:t>
                          </m:r>
                        </m:e>
                        <m:sub>
                          <m:r>
                            <a:rPr lang="tr-TR" i="1">
                              <a:solidFill>
                                <a:schemeClr val="tx1"/>
                              </a:solidFill>
                              <a:latin typeface="Cambria Math" panose="02040503050406030204" pitchFamily="18" charset="0"/>
                            </a:rPr>
                            <m:t>1</m:t>
                          </m:r>
                        </m:sub>
                      </m:sSub>
                      <m:sSub>
                        <m:sSubPr>
                          <m:ctrlPr>
                            <a:rPr lang="tr-TR" i="1">
                              <a:solidFill>
                                <a:schemeClr val="tx1"/>
                              </a:solidFill>
                              <a:latin typeface="Cambria Math" panose="02040503050406030204" pitchFamily="18" charset="0"/>
                            </a:rPr>
                          </m:ctrlPr>
                        </m:sSubPr>
                        <m:e>
                          <m:r>
                            <a:rPr lang="tr-TR" i="1">
                              <a:solidFill>
                                <a:schemeClr val="tx1"/>
                              </a:solidFill>
                              <a:latin typeface="Cambria Math" panose="02040503050406030204" pitchFamily="18" charset="0"/>
                            </a:rPr>
                            <m:t>𝑚</m:t>
                          </m:r>
                        </m:e>
                        <m:sub>
                          <m:r>
                            <a:rPr lang="tr-TR" i="1">
                              <a:solidFill>
                                <a:schemeClr val="tx1"/>
                              </a:solidFill>
                              <a:latin typeface="Cambria Math" panose="02040503050406030204" pitchFamily="18" charset="0"/>
                            </a:rPr>
                            <m:t>𝑡</m:t>
                          </m:r>
                          <m:r>
                            <a:rPr lang="tr-TR" i="1">
                              <a:solidFill>
                                <a:schemeClr val="tx1"/>
                              </a:solidFill>
                              <a:latin typeface="Cambria Math" panose="02040503050406030204" pitchFamily="18" charset="0"/>
                            </a:rPr>
                            <m:t>−1</m:t>
                          </m:r>
                        </m:sub>
                      </m:sSub>
                      <m:r>
                        <a:rPr lang="tr-TR" i="1">
                          <a:solidFill>
                            <a:schemeClr val="tx1"/>
                          </a:solidFill>
                          <a:latin typeface="Cambria Math" panose="02040503050406030204" pitchFamily="18" charset="0"/>
                        </a:rPr>
                        <m:t>+(1−</m:t>
                      </m:r>
                      <m:sSub>
                        <m:sSubPr>
                          <m:ctrlPr>
                            <a:rPr lang="tr-TR" i="1">
                              <a:solidFill>
                                <a:schemeClr val="tx1"/>
                              </a:solidFill>
                              <a:latin typeface="Cambria Math" panose="02040503050406030204" pitchFamily="18" charset="0"/>
                            </a:rPr>
                          </m:ctrlPr>
                        </m:sSubPr>
                        <m:e>
                          <m:r>
                            <a:rPr lang="tr-TR" i="1">
                              <a:solidFill>
                                <a:schemeClr val="tx1"/>
                              </a:solidFill>
                              <a:latin typeface="Cambria Math" panose="02040503050406030204" pitchFamily="18" charset="0"/>
                            </a:rPr>
                            <m:t>𝛽</m:t>
                          </m:r>
                        </m:e>
                        <m:sub>
                          <m:r>
                            <a:rPr lang="tr-TR" i="1">
                              <a:solidFill>
                                <a:schemeClr val="tx1"/>
                              </a:solidFill>
                              <a:latin typeface="Cambria Math" panose="02040503050406030204" pitchFamily="18" charset="0"/>
                            </a:rPr>
                            <m:t>1</m:t>
                          </m:r>
                        </m:sub>
                      </m:sSub>
                      <m:r>
                        <a:rPr lang="tr-TR" i="1">
                          <a:solidFill>
                            <a:schemeClr val="tx1"/>
                          </a:solidFill>
                          <a:latin typeface="Cambria Math" panose="02040503050406030204" pitchFamily="18" charset="0"/>
                        </a:rPr>
                        <m:t>)</m:t>
                      </m:r>
                      <m:sSub>
                        <m:sSubPr>
                          <m:ctrlPr>
                            <a:rPr lang="tr-TR" i="1">
                              <a:solidFill>
                                <a:schemeClr val="tx1"/>
                              </a:solidFill>
                              <a:latin typeface="Cambria Math" panose="02040503050406030204" pitchFamily="18" charset="0"/>
                            </a:rPr>
                          </m:ctrlPr>
                        </m:sSubPr>
                        <m:e>
                          <m:r>
                            <a:rPr lang="tr-TR" i="1">
                              <a:solidFill>
                                <a:schemeClr val="tx1"/>
                              </a:solidFill>
                              <a:latin typeface="Cambria Math" panose="02040503050406030204" pitchFamily="18" charset="0"/>
                            </a:rPr>
                            <m:t>𝑔</m:t>
                          </m:r>
                        </m:e>
                        <m:sub>
                          <m:r>
                            <a:rPr lang="tr-TR" i="1">
                              <a:solidFill>
                                <a:schemeClr val="tx1"/>
                              </a:solidFill>
                              <a:latin typeface="Cambria Math" panose="02040503050406030204" pitchFamily="18" charset="0"/>
                            </a:rPr>
                            <m:t>𝑡</m:t>
                          </m:r>
                        </m:sub>
                      </m:sSub>
                    </m:oMath>
                  </m:oMathPara>
                </a14:m>
                <a:endParaRPr lang="tr-TR" i="1" dirty="0">
                  <a:solidFill>
                    <a:schemeClr val="tx1"/>
                  </a:solidFill>
                </a:endParaRPr>
              </a:p>
              <a:p>
                <a:pPr/>
                <a14:m>
                  <m:oMathPara xmlns:m="http://schemas.openxmlformats.org/officeDocument/2006/math">
                    <m:oMathParaPr>
                      <m:jc m:val="centerGroup"/>
                    </m:oMathParaPr>
                    <m:oMath xmlns:m="http://schemas.openxmlformats.org/officeDocument/2006/math">
                      <m:sSub>
                        <m:sSubPr>
                          <m:ctrlPr>
                            <a:rPr lang="tr-TR" i="1">
                              <a:solidFill>
                                <a:schemeClr val="tx1"/>
                              </a:solidFill>
                              <a:latin typeface="Cambria Math" panose="02040503050406030204" pitchFamily="18" charset="0"/>
                            </a:rPr>
                          </m:ctrlPr>
                        </m:sSubPr>
                        <m:e>
                          <m:r>
                            <a:rPr lang="tr-TR" i="1">
                              <a:solidFill>
                                <a:schemeClr val="tx1"/>
                              </a:solidFill>
                              <a:latin typeface="Cambria Math" panose="02040503050406030204" pitchFamily="18" charset="0"/>
                            </a:rPr>
                            <m:t>𝜐</m:t>
                          </m:r>
                        </m:e>
                        <m:sub>
                          <m:r>
                            <a:rPr lang="tr-TR" i="1">
                              <a:solidFill>
                                <a:schemeClr val="tx1"/>
                              </a:solidFill>
                              <a:latin typeface="Cambria Math" panose="02040503050406030204" pitchFamily="18" charset="0"/>
                            </a:rPr>
                            <m:t>𝑡</m:t>
                          </m:r>
                        </m:sub>
                      </m:sSub>
                      <m:r>
                        <a:rPr lang="tr-TR" i="1">
                          <a:solidFill>
                            <a:schemeClr val="tx1"/>
                          </a:solidFill>
                          <a:latin typeface="Cambria Math" panose="02040503050406030204" pitchFamily="18" charset="0"/>
                        </a:rPr>
                        <m:t>=</m:t>
                      </m:r>
                      <m:sSub>
                        <m:sSubPr>
                          <m:ctrlPr>
                            <a:rPr lang="tr-TR" i="1">
                              <a:solidFill>
                                <a:schemeClr val="tx1"/>
                              </a:solidFill>
                              <a:latin typeface="Cambria Math" panose="02040503050406030204" pitchFamily="18" charset="0"/>
                            </a:rPr>
                          </m:ctrlPr>
                        </m:sSubPr>
                        <m:e>
                          <m:r>
                            <a:rPr lang="tr-TR" i="1">
                              <a:solidFill>
                                <a:schemeClr val="tx1"/>
                              </a:solidFill>
                              <a:latin typeface="Cambria Math" panose="02040503050406030204" pitchFamily="18" charset="0"/>
                            </a:rPr>
                            <m:t>𝛽</m:t>
                          </m:r>
                        </m:e>
                        <m:sub>
                          <m:r>
                            <a:rPr lang="tr-TR" i="1">
                              <a:solidFill>
                                <a:schemeClr val="tx1"/>
                              </a:solidFill>
                              <a:latin typeface="Cambria Math" panose="02040503050406030204" pitchFamily="18" charset="0"/>
                            </a:rPr>
                            <m:t>2</m:t>
                          </m:r>
                        </m:sub>
                      </m:sSub>
                      <m:sSub>
                        <m:sSubPr>
                          <m:ctrlPr>
                            <a:rPr lang="tr-TR" i="1">
                              <a:solidFill>
                                <a:schemeClr val="tx1"/>
                              </a:solidFill>
                              <a:latin typeface="Cambria Math" panose="02040503050406030204" pitchFamily="18" charset="0"/>
                            </a:rPr>
                          </m:ctrlPr>
                        </m:sSubPr>
                        <m:e>
                          <m:r>
                            <a:rPr lang="tr-TR" i="1">
                              <a:solidFill>
                                <a:schemeClr val="tx1"/>
                              </a:solidFill>
                              <a:latin typeface="Cambria Math" panose="02040503050406030204" pitchFamily="18" charset="0"/>
                            </a:rPr>
                            <m:t>𝜐</m:t>
                          </m:r>
                        </m:e>
                        <m:sub>
                          <m:r>
                            <a:rPr lang="tr-TR" i="1">
                              <a:solidFill>
                                <a:schemeClr val="tx1"/>
                              </a:solidFill>
                              <a:latin typeface="Cambria Math" panose="02040503050406030204" pitchFamily="18" charset="0"/>
                            </a:rPr>
                            <m:t>𝑡</m:t>
                          </m:r>
                          <m:r>
                            <a:rPr lang="tr-TR" i="1">
                              <a:solidFill>
                                <a:schemeClr val="tx1"/>
                              </a:solidFill>
                              <a:latin typeface="Cambria Math" panose="02040503050406030204" pitchFamily="18" charset="0"/>
                            </a:rPr>
                            <m:t>−1</m:t>
                          </m:r>
                        </m:sub>
                      </m:sSub>
                      <m:r>
                        <a:rPr lang="tr-TR" i="1">
                          <a:solidFill>
                            <a:schemeClr val="tx1"/>
                          </a:solidFill>
                          <a:latin typeface="Cambria Math" panose="02040503050406030204" pitchFamily="18" charset="0"/>
                        </a:rPr>
                        <m:t>+(1−</m:t>
                      </m:r>
                      <m:sSub>
                        <m:sSubPr>
                          <m:ctrlPr>
                            <a:rPr lang="tr-TR" i="1">
                              <a:solidFill>
                                <a:schemeClr val="tx1"/>
                              </a:solidFill>
                              <a:latin typeface="Cambria Math" panose="02040503050406030204" pitchFamily="18" charset="0"/>
                            </a:rPr>
                          </m:ctrlPr>
                        </m:sSubPr>
                        <m:e>
                          <m:r>
                            <a:rPr lang="tr-TR" i="1">
                              <a:solidFill>
                                <a:schemeClr val="tx1"/>
                              </a:solidFill>
                              <a:latin typeface="Cambria Math" panose="02040503050406030204" pitchFamily="18" charset="0"/>
                            </a:rPr>
                            <m:t>𝛽</m:t>
                          </m:r>
                        </m:e>
                        <m:sub>
                          <m:r>
                            <a:rPr lang="tr-TR" i="1">
                              <a:solidFill>
                                <a:schemeClr val="tx1"/>
                              </a:solidFill>
                              <a:latin typeface="Cambria Math" panose="02040503050406030204" pitchFamily="18" charset="0"/>
                            </a:rPr>
                            <m:t>1</m:t>
                          </m:r>
                        </m:sub>
                      </m:sSub>
                      <m:r>
                        <a:rPr lang="tr-TR" i="1">
                          <a:solidFill>
                            <a:schemeClr val="tx1"/>
                          </a:solidFill>
                          <a:latin typeface="Cambria Math" panose="02040503050406030204" pitchFamily="18" charset="0"/>
                        </a:rPr>
                        <m:t>)</m:t>
                      </m:r>
                      <m:sSubSup>
                        <m:sSubSupPr>
                          <m:ctrlPr>
                            <a:rPr lang="tr-TR" i="1">
                              <a:solidFill>
                                <a:schemeClr val="tx1"/>
                              </a:solidFill>
                              <a:latin typeface="Cambria Math" panose="02040503050406030204" pitchFamily="18" charset="0"/>
                            </a:rPr>
                          </m:ctrlPr>
                        </m:sSubSupPr>
                        <m:e>
                          <m:r>
                            <a:rPr lang="tr-TR" i="1">
                              <a:solidFill>
                                <a:schemeClr val="tx1"/>
                              </a:solidFill>
                              <a:latin typeface="Cambria Math" panose="02040503050406030204" pitchFamily="18" charset="0"/>
                            </a:rPr>
                            <m:t>𝑔</m:t>
                          </m:r>
                        </m:e>
                        <m:sub>
                          <m:r>
                            <a:rPr lang="tr-TR" i="1">
                              <a:solidFill>
                                <a:schemeClr val="tx1"/>
                              </a:solidFill>
                              <a:latin typeface="Cambria Math" panose="02040503050406030204" pitchFamily="18" charset="0"/>
                            </a:rPr>
                            <m:t>𝑡</m:t>
                          </m:r>
                        </m:sub>
                        <m:sup>
                          <m:r>
                            <a:rPr lang="tr-TR" i="1">
                              <a:solidFill>
                                <a:schemeClr val="tx1"/>
                              </a:solidFill>
                              <a:latin typeface="Cambria Math" panose="02040503050406030204" pitchFamily="18" charset="0"/>
                            </a:rPr>
                            <m:t>2</m:t>
                          </m:r>
                        </m:sup>
                      </m:sSubSup>
                    </m:oMath>
                  </m:oMathPara>
                </a14:m>
                <a:endParaRPr lang="tr-TR" i="1" dirty="0">
                  <a:solidFill>
                    <a:schemeClr val="tx1"/>
                  </a:solidFill>
                </a:endParaRPr>
              </a:p>
              <a:p>
                <a:endParaRPr lang="tr-TR" i="1" dirty="0">
                  <a:solidFill>
                    <a:schemeClr val="tx1"/>
                  </a:solidFill>
                </a:endParaRPr>
              </a:p>
              <a:p>
                <a:pPr/>
                <a14:m>
                  <m:oMathPara xmlns:m="http://schemas.openxmlformats.org/officeDocument/2006/math">
                    <m:oMathParaPr>
                      <m:jc m:val="centerGroup"/>
                    </m:oMathParaPr>
                    <m:oMath xmlns:m="http://schemas.openxmlformats.org/officeDocument/2006/math">
                      <m:sSub>
                        <m:sSubPr>
                          <m:ctrlPr>
                            <a:rPr lang="tr-TR" i="1">
                              <a:solidFill>
                                <a:schemeClr val="tx1"/>
                              </a:solidFill>
                              <a:latin typeface="Cambria Math" panose="02040503050406030204" pitchFamily="18" charset="0"/>
                            </a:rPr>
                          </m:ctrlPr>
                        </m:sSubPr>
                        <m:e>
                          <m:r>
                            <m:rPr>
                              <m:sty m:val="p"/>
                            </m:rPr>
                            <a:rPr lang="el-GR" i="1">
                              <a:solidFill>
                                <a:schemeClr val="tx1"/>
                              </a:solidFill>
                              <a:latin typeface="Cambria Math" panose="02040503050406030204" pitchFamily="18" charset="0"/>
                              <a:ea typeface="Cambria Math" panose="02040503050406030204" pitchFamily="18" charset="0"/>
                            </a:rPr>
                            <m:t>θ</m:t>
                          </m:r>
                        </m:e>
                        <m:sub>
                          <m:r>
                            <a:rPr lang="tr-TR" i="1">
                              <a:solidFill>
                                <a:schemeClr val="tx1"/>
                              </a:solidFill>
                              <a:latin typeface="Cambria Math" panose="02040503050406030204" pitchFamily="18" charset="0"/>
                            </a:rPr>
                            <m:t>𝑡</m:t>
                          </m:r>
                        </m:sub>
                      </m:sSub>
                      <m:r>
                        <a:rPr lang="tr-TR">
                          <a:solidFill>
                            <a:schemeClr val="tx1"/>
                          </a:solidFill>
                          <a:latin typeface="Cambria Math" panose="02040503050406030204" pitchFamily="18" charset="0"/>
                        </a:rPr>
                        <m:t>=</m:t>
                      </m:r>
                      <m:sSub>
                        <m:sSubPr>
                          <m:ctrlPr>
                            <a:rPr lang="tr-TR" i="1">
                              <a:solidFill>
                                <a:schemeClr val="tx1"/>
                              </a:solidFill>
                              <a:latin typeface="Cambria Math" panose="02040503050406030204" pitchFamily="18" charset="0"/>
                            </a:rPr>
                          </m:ctrlPr>
                        </m:sSubPr>
                        <m:e>
                          <m:r>
                            <m:rPr>
                              <m:sty m:val="p"/>
                            </m:rPr>
                            <a:rPr lang="el-GR" i="1">
                              <a:solidFill>
                                <a:schemeClr val="tx1"/>
                              </a:solidFill>
                              <a:latin typeface="Cambria Math" panose="02040503050406030204" pitchFamily="18" charset="0"/>
                              <a:ea typeface="Cambria Math" panose="02040503050406030204" pitchFamily="18" charset="0"/>
                            </a:rPr>
                            <m:t>θ</m:t>
                          </m:r>
                        </m:e>
                        <m:sub>
                          <m:r>
                            <a:rPr lang="tr-TR" i="1">
                              <a:solidFill>
                                <a:schemeClr val="tx1"/>
                              </a:solidFill>
                              <a:latin typeface="Cambria Math" panose="02040503050406030204" pitchFamily="18" charset="0"/>
                            </a:rPr>
                            <m:t>𝑡</m:t>
                          </m:r>
                          <m:r>
                            <a:rPr lang="tr-TR">
                              <a:solidFill>
                                <a:schemeClr val="tx1"/>
                              </a:solidFill>
                              <a:latin typeface="Cambria Math" panose="02040503050406030204" pitchFamily="18" charset="0"/>
                            </a:rPr>
                            <m:t>−1</m:t>
                          </m:r>
                        </m:sub>
                      </m:sSub>
                      <m:r>
                        <a:rPr lang="tr-TR">
                          <a:solidFill>
                            <a:schemeClr val="tx1"/>
                          </a:solidFill>
                          <a:latin typeface="Cambria Math" panose="02040503050406030204" pitchFamily="18" charset="0"/>
                        </a:rPr>
                        <m:t>−</m:t>
                      </m:r>
                      <m:r>
                        <a:rPr lang="tr-TR" i="1">
                          <a:solidFill>
                            <a:schemeClr val="tx1"/>
                          </a:solidFill>
                          <a:latin typeface="Cambria Math" panose="02040503050406030204" pitchFamily="18" charset="0"/>
                        </a:rPr>
                        <m:t>𝜂</m:t>
                      </m:r>
                      <m:f>
                        <m:fPr>
                          <m:ctrlPr>
                            <a:rPr lang="tr-TR" i="1">
                              <a:solidFill>
                                <a:schemeClr val="tx1"/>
                              </a:solidFill>
                              <a:latin typeface="Cambria Math" panose="02040503050406030204" pitchFamily="18" charset="0"/>
                            </a:rPr>
                          </m:ctrlPr>
                        </m:fPr>
                        <m:num>
                          <m:f>
                            <m:fPr>
                              <m:type m:val="lin"/>
                              <m:ctrlPr>
                                <a:rPr lang="tr-TR" i="1" smtClean="0">
                                  <a:solidFill>
                                    <a:schemeClr val="tx1"/>
                                  </a:solidFill>
                                  <a:latin typeface="Cambria Math" panose="02040503050406030204" pitchFamily="18" charset="0"/>
                                </a:rPr>
                              </m:ctrlPr>
                            </m:fPr>
                            <m:num>
                              <m:sSub>
                                <m:sSubPr>
                                  <m:ctrlPr>
                                    <a:rPr lang="tr-TR" i="1">
                                      <a:solidFill>
                                        <a:schemeClr val="tx1"/>
                                      </a:solidFill>
                                      <a:latin typeface="Cambria Math" panose="02040503050406030204" pitchFamily="18" charset="0"/>
                                    </a:rPr>
                                  </m:ctrlPr>
                                </m:sSubPr>
                                <m:e>
                                  <m:r>
                                    <a:rPr lang="tr-TR" i="1">
                                      <a:solidFill>
                                        <a:schemeClr val="tx1"/>
                                      </a:solidFill>
                                      <a:latin typeface="Cambria Math" panose="02040503050406030204" pitchFamily="18" charset="0"/>
                                    </a:rPr>
                                    <m:t>𝑚</m:t>
                                  </m:r>
                                </m:e>
                                <m:sub>
                                  <m:r>
                                    <a:rPr lang="tr-TR" i="1">
                                      <a:solidFill>
                                        <a:schemeClr val="tx1"/>
                                      </a:solidFill>
                                      <a:latin typeface="Cambria Math" panose="02040503050406030204" pitchFamily="18" charset="0"/>
                                    </a:rPr>
                                    <m:t>𝑡</m:t>
                                  </m:r>
                                </m:sub>
                              </m:sSub>
                            </m:num>
                            <m:den>
                              <m:d>
                                <m:dPr>
                                  <m:ctrlPr>
                                    <a:rPr lang="tr-TR" b="0" i="1" smtClean="0">
                                      <a:solidFill>
                                        <a:schemeClr val="tx1"/>
                                      </a:solidFill>
                                      <a:latin typeface="Cambria Math" panose="02040503050406030204" pitchFamily="18" charset="0"/>
                                    </a:rPr>
                                  </m:ctrlPr>
                                </m:dPr>
                                <m:e>
                                  <m:r>
                                    <a:rPr lang="tr-TR" i="1">
                                      <a:solidFill>
                                        <a:schemeClr val="tx1"/>
                                      </a:solidFill>
                                      <a:latin typeface="Cambria Math" panose="02040503050406030204" pitchFamily="18" charset="0"/>
                                    </a:rPr>
                                    <m:t>1 − </m:t>
                                  </m:r>
                                  <m:sSubSup>
                                    <m:sSubSupPr>
                                      <m:ctrlPr>
                                        <a:rPr lang="tr-TR" i="1">
                                          <a:solidFill>
                                            <a:schemeClr val="tx1"/>
                                          </a:solidFill>
                                          <a:latin typeface="Cambria Math" panose="02040503050406030204" pitchFamily="18" charset="0"/>
                                          <a:ea typeface="Cambria Math" panose="02040503050406030204" pitchFamily="18" charset="0"/>
                                        </a:rPr>
                                      </m:ctrlPr>
                                    </m:sSubSupPr>
                                    <m:e>
                                      <m:r>
                                        <a:rPr lang="tr-TR" i="1">
                                          <a:solidFill>
                                            <a:schemeClr val="tx1"/>
                                          </a:solidFill>
                                          <a:latin typeface="Cambria Math" panose="02040503050406030204" pitchFamily="18" charset="0"/>
                                          <a:ea typeface="Cambria Math" panose="02040503050406030204" pitchFamily="18" charset="0"/>
                                        </a:rPr>
                                        <m:t>𝛽</m:t>
                                      </m:r>
                                    </m:e>
                                    <m:sub>
                                      <m:r>
                                        <a:rPr lang="tr-TR" i="1">
                                          <a:solidFill>
                                            <a:schemeClr val="tx1"/>
                                          </a:solidFill>
                                          <a:latin typeface="Cambria Math" panose="02040503050406030204" pitchFamily="18" charset="0"/>
                                          <a:ea typeface="Cambria Math" panose="02040503050406030204" pitchFamily="18" charset="0"/>
                                        </a:rPr>
                                        <m:t>1</m:t>
                                      </m:r>
                                    </m:sub>
                                    <m:sup>
                                      <m:r>
                                        <a:rPr lang="tr-TR" i="1">
                                          <a:solidFill>
                                            <a:schemeClr val="tx1"/>
                                          </a:solidFill>
                                          <a:latin typeface="Cambria Math" panose="02040503050406030204" pitchFamily="18" charset="0"/>
                                          <a:ea typeface="Cambria Math" panose="02040503050406030204" pitchFamily="18" charset="0"/>
                                        </a:rPr>
                                        <m:t>𝑡</m:t>
                                      </m:r>
                                    </m:sup>
                                  </m:sSubSup>
                                </m:e>
                              </m:d>
                            </m:den>
                          </m:f>
                        </m:num>
                        <m:den>
                          <m:rad>
                            <m:radPr>
                              <m:degHide m:val="on"/>
                              <m:ctrlPr>
                                <a:rPr lang="tr-TR" i="1">
                                  <a:solidFill>
                                    <a:schemeClr val="tx1"/>
                                  </a:solidFill>
                                  <a:latin typeface="Cambria Math" panose="02040503050406030204" pitchFamily="18" charset="0"/>
                                </a:rPr>
                              </m:ctrlPr>
                            </m:radPr>
                            <m:deg/>
                            <m:e>
                              <m:f>
                                <m:fPr>
                                  <m:type m:val="lin"/>
                                  <m:ctrlPr>
                                    <a:rPr lang="tr-TR" b="0" i="1" smtClean="0">
                                      <a:solidFill>
                                        <a:schemeClr val="tx1"/>
                                      </a:solidFill>
                                      <a:latin typeface="Cambria Math" panose="02040503050406030204" pitchFamily="18" charset="0"/>
                                    </a:rPr>
                                  </m:ctrlPr>
                                </m:fPr>
                                <m:num>
                                  <m:sSub>
                                    <m:sSubPr>
                                      <m:ctrlPr>
                                        <a:rPr lang="tr-TR" b="0" i="1" smtClean="0">
                                          <a:solidFill>
                                            <a:schemeClr val="tx1"/>
                                          </a:solidFill>
                                          <a:latin typeface="Cambria Math" panose="02040503050406030204" pitchFamily="18" charset="0"/>
                                        </a:rPr>
                                      </m:ctrlPr>
                                    </m:sSubPr>
                                    <m:e>
                                      <m:r>
                                        <a:rPr lang="tr-TR" b="0" i="1" smtClean="0">
                                          <a:solidFill>
                                            <a:schemeClr val="tx1"/>
                                          </a:solidFill>
                                          <a:latin typeface="Cambria Math" panose="02040503050406030204" pitchFamily="18" charset="0"/>
                                        </a:rPr>
                                        <m:t>𝑣</m:t>
                                      </m:r>
                                    </m:e>
                                    <m:sub>
                                      <m:r>
                                        <a:rPr lang="tr-TR" b="0" i="1" smtClean="0">
                                          <a:solidFill>
                                            <a:schemeClr val="tx1"/>
                                          </a:solidFill>
                                          <a:latin typeface="Cambria Math" panose="02040503050406030204" pitchFamily="18" charset="0"/>
                                        </a:rPr>
                                        <m:t>𝑡</m:t>
                                      </m:r>
                                    </m:sub>
                                  </m:sSub>
                                </m:num>
                                <m:den>
                                  <m:d>
                                    <m:dPr>
                                      <m:ctrlPr>
                                        <a:rPr lang="tr-TR" b="0" i="1" smtClean="0">
                                          <a:solidFill>
                                            <a:schemeClr val="tx1"/>
                                          </a:solidFill>
                                          <a:latin typeface="Cambria Math" panose="02040503050406030204" pitchFamily="18" charset="0"/>
                                        </a:rPr>
                                      </m:ctrlPr>
                                    </m:dPr>
                                    <m:e>
                                      <m:r>
                                        <a:rPr lang="tr-TR" b="0" i="1" smtClean="0">
                                          <a:solidFill>
                                            <a:schemeClr val="tx1"/>
                                          </a:solidFill>
                                          <a:latin typeface="Cambria Math" panose="02040503050406030204" pitchFamily="18" charset="0"/>
                                        </a:rPr>
                                        <m:t>1 − </m:t>
                                      </m:r>
                                      <m:sSubSup>
                                        <m:sSubSupPr>
                                          <m:ctrlPr>
                                            <a:rPr lang="tr-TR" b="0" i="1" smtClean="0">
                                              <a:solidFill>
                                                <a:schemeClr val="tx1"/>
                                              </a:solidFill>
                                              <a:latin typeface="Cambria Math" panose="02040503050406030204" pitchFamily="18" charset="0"/>
                                              <a:ea typeface="Cambria Math" panose="02040503050406030204" pitchFamily="18" charset="0"/>
                                            </a:rPr>
                                          </m:ctrlPr>
                                        </m:sSubSupPr>
                                        <m:e>
                                          <m:r>
                                            <a:rPr lang="tr-TR" b="0" i="1" smtClean="0">
                                              <a:solidFill>
                                                <a:schemeClr val="tx1"/>
                                              </a:solidFill>
                                              <a:latin typeface="Cambria Math" panose="02040503050406030204" pitchFamily="18" charset="0"/>
                                              <a:ea typeface="Cambria Math" panose="02040503050406030204" pitchFamily="18" charset="0"/>
                                            </a:rPr>
                                            <m:t>𝛽</m:t>
                                          </m:r>
                                        </m:e>
                                        <m:sub>
                                          <m:r>
                                            <a:rPr lang="tr-TR" b="0" i="1" smtClean="0">
                                              <a:solidFill>
                                                <a:schemeClr val="tx1"/>
                                              </a:solidFill>
                                              <a:latin typeface="Cambria Math" panose="02040503050406030204" pitchFamily="18" charset="0"/>
                                              <a:ea typeface="Cambria Math" panose="02040503050406030204" pitchFamily="18" charset="0"/>
                                            </a:rPr>
                                            <m:t>2</m:t>
                                          </m:r>
                                        </m:sub>
                                        <m:sup>
                                          <m:r>
                                            <a:rPr lang="tr-TR" b="0" i="1" smtClean="0">
                                              <a:solidFill>
                                                <a:schemeClr val="tx1"/>
                                              </a:solidFill>
                                              <a:latin typeface="Cambria Math" panose="02040503050406030204" pitchFamily="18" charset="0"/>
                                              <a:ea typeface="Cambria Math" panose="02040503050406030204" pitchFamily="18" charset="0"/>
                                            </a:rPr>
                                            <m:t>𝑡</m:t>
                                          </m:r>
                                        </m:sup>
                                      </m:sSubSup>
                                    </m:e>
                                  </m:d>
                                </m:den>
                              </m:f>
                            </m:e>
                          </m:rad>
                          <m:r>
                            <a:rPr lang="tr-TR" b="0" i="1" smtClean="0">
                              <a:solidFill>
                                <a:schemeClr val="tx1"/>
                              </a:solidFill>
                              <a:latin typeface="Cambria Math" panose="02040503050406030204" pitchFamily="18" charset="0"/>
                            </a:rPr>
                            <m:t>+</m:t>
                          </m:r>
                          <m:r>
                            <a:rPr lang="tr-TR" b="0" i="1" smtClean="0">
                              <a:solidFill>
                                <a:schemeClr val="tx1"/>
                              </a:solidFill>
                              <a:latin typeface="Cambria Math" panose="02040503050406030204" pitchFamily="18" charset="0"/>
                              <a:ea typeface="Cambria Math" panose="02040503050406030204" pitchFamily="18" charset="0"/>
                            </a:rPr>
                            <m:t>𝜖</m:t>
                          </m:r>
                          <m:r>
                            <a:rPr lang="tr-TR" b="0" i="1" smtClean="0">
                              <a:solidFill>
                                <a:schemeClr val="tx1"/>
                              </a:solidFill>
                              <a:latin typeface="Cambria Math" panose="02040503050406030204" pitchFamily="18" charset="0"/>
                            </a:rPr>
                            <m:t> </m:t>
                          </m:r>
                        </m:den>
                      </m:f>
                    </m:oMath>
                  </m:oMathPara>
                </a14:m>
                <a:endParaRPr lang="tr-TR" i="1" dirty="0">
                  <a:solidFill>
                    <a:schemeClr val="tx1"/>
                  </a:solidFill>
                </a:endParaRPr>
              </a:p>
              <a:p>
                <a:endParaRPr lang="tr-TR" i="1" dirty="0">
                  <a:solidFill>
                    <a:schemeClr val="tx1"/>
                  </a:solidFill>
                </a:endParaRPr>
              </a:p>
              <a:p>
                <a:r>
                  <a:rPr lang="tr-TR" i="1" dirty="0">
                    <a:solidFill>
                      <a:schemeClr val="tx1"/>
                    </a:solidFill>
                  </a:rPr>
                  <a:t>f : </a:t>
                </a:r>
                <a:r>
                  <a:rPr lang="tr-TR" dirty="0" err="1">
                    <a:solidFill>
                      <a:schemeClr val="tx1"/>
                    </a:solidFill>
                  </a:rPr>
                  <a:t>loss</a:t>
                </a:r>
                <a:r>
                  <a:rPr lang="tr-TR" dirty="0">
                    <a:solidFill>
                      <a:schemeClr val="tx1"/>
                    </a:solidFill>
                  </a:rPr>
                  <a:t> </a:t>
                </a:r>
                <a:r>
                  <a:rPr lang="tr-TR" dirty="0" err="1">
                    <a:solidFill>
                      <a:schemeClr val="tx1"/>
                    </a:solidFill>
                  </a:rPr>
                  <a:t>function</a:t>
                </a:r>
                <a:endParaRPr lang="tr-TR" dirty="0">
                  <a:solidFill>
                    <a:schemeClr val="tx1"/>
                  </a:solidFill>
                </a:endParaRPr>
              </a:p>
              <a:p>
                <a:pPr/>
                <a14:m>
                  <m:oMathPara xmlns:m="http://schemas.openxmlformats.org/officeDocument/2006/math">
                    <m:oMathParaPr>
                      <m:jc m:val="left"/>
                    </m:oMathParaPr>
                    <m:oMath xmlns:m="http://schemas.openxmlformats.org/officeDocument/2006/math">
                      <m:sSub>
                        <m:sSubPr>
                          <m:ctrlPr>
                            <a:rPr lang="tr-TR" i="1">
                              <a:solidFill>
                                <a:schemeClr val="tx1"/>
                              </a:solidFill>
                              <a:latin typeface="Cambria Math" panose="02040503050406030204" pitchFamily="18" charset="0"/>
                            </a:rPr>
                          </m:ctrlPr>
                        </m:sSubPr>
                        <m:e>
                          <m:r>
                            <a:rPr lang="tr-TR" i="1">
                              <a:solidFill>
                                <a:schemeClr val="tx1"/>
                              </a:solidFill>
                              <a:latin typeface="Cambria Math" panose="02040503050406030204" pitchFamily="18" charset="0"/>
                            </a:rPr>
                            <m:t>𝛽</m:t>
                          </m:r>
                        </m:e>
                        <m:sub>
                          <m:r>
                            <a:rPr lang="tr-TR" i="1">
                              <a:solidFill>
                                <a:schemeClr val="tx1"/>
                              </a:solidFill>
                              <a:latin typeface="Cambria Math" panose="02040503050406030204" pitchFamily="18" charset="0"/>
                            </a:rPr>
                            <m:t>1,2</m:t>
                          </m:r>
                        </m:sub>
                      </m:sSub>
                      <m:r>
                        <a:rPr lang="tr-TR">
                          <a:solidFill>
                            <a:schemeClr val="tx1"/>
                          </a:solidFill>
                          <a:latin typeface="Cambria Math" panose="02040503050406030204" pitchFamily="18" charset="0"/>
                        </a:rPr>
                        <m:t>:</m:t>
                      </m:r>
                      <m:r>
                        <m:rPr>
                          <m:sty m:val="p"/>
                        </m:rPr>
                        <a:rPr lang="tr-TR">
                          <a:solidFill>
                            <a:schemeClr val="tx1"/>
                          </a:solidFill>
                          <a:latin typeface="Cambria Math" panose="02040503050406030204" pitchFamily="18" charset="0"/>
                        </a:rPr>
                        <m:t>momentum</m:t>
                      </m:r>
                      <m:r>
                        <a:rPr lang="tr-TR">
                          <a:solidFill>
                            <a:schemeClr val="tx1"/>
                          </a:solidFill>
                          <a:latin typeface="Cambria Math" panose="02040503050406030204" pitchFamily="18" charset="0"/>
                        </a:rPr>
                        <m:t> </m:t>
                      </m:r>
                      <m:r>
                        <m:rPr>
                          <m:sty m:val="p"/>
                        </m:rPr>
                        <a:rPr lang="tr-TR">
                          <a:solidFill>
                            <a:schemeClr val="tx1"/>
                          </a:solidFill>
                          <a:latin typeface="Cambria Math" panose="02040503050406030204" pitchFamily="18" charset="0"/>
                        </a:rPr>
                        <m:t>parameters</m:t>
                      </m:r>
                    </m:oMath>
                  </m:oMathPara>
                </a14:m>
                <a:endParaRPr lang="tr-TR" dirty="0">
                  <a:solidFill>
                    <a:schemeClr val="tx1"/>
                  </a:solidFill>
                </a:endParaRPr>
              </a:p>
              <a:p>
                <a14:m>
                  <m:oMath xmlns:m="http://schemas.openxmlformats.org/officeDocument/2006/math">
                    <m:r>
                      <a:rPr lang="tr-TR" i="1">
                        <a:solidFill>
                          <a:schemeClr val="tx1"/>
                        </a:solidFill>
                        <a:latin typeface="Cambria Math" panose="02040503050406030204" pitchFamily="18" charset="0"/>
                      </a:rPr>
                      <m:t>𝜂</m:t>
                    </m:r>
                  </m:oMath>
                </a14:m>
                <a:r>
                  <a:rPr lang="tr-TR" dirty="0">
                    <a:solidFill>
                      <a:schemeClr val="tx1"/>
                    </a:solidFill>
                  </a:rPr>
                  <a:t>: </a:t>
                </a:r>
                <a:r>
                  <a:rPr lang="tr-TR" dirty="0" err="1">
                    <a:solidFill>
                      <a:schemeClr val="tx1"/>
                    </a:solidFill>
                  </a:rPr>
                  <a:t>initial</a:t>
                </a:r>
                <a:r>
                  <a:rPr lang="tr-TR" dirty="0">
                    <a:solidFill>
                      <a:schemeClr val="tx1"/>
                    </a:solidFill>
                  </a:rPr>
                  <a:t> </a:t>
                </a:r>
                <a:r>
                  <a:rPr lang="tr-TR" dirty="0" err="1">
                    <a:solidFill>
                      <a:schemeClr val="tx1"/>
                    </a:solidFill>
                  </a:rPr>
                  <a:t>learning</a:t>
                </a:r>
                <a:r>
                  <a:rPr lang="tr-TR" dirty="0">
                    <a:solidFill>
                      <a:schemeClr val="tx1"/>
                    </a:solidFill>
                  </a:rPr>
                  <a:t> rate</a:t>
                </a:r>
              </a:p>
              <a:p>
                <a14:m>
                  <m:oMath xmlns:m="http://schemas.openxmlformats.org/officeDocument/2006/math">
                    <m:sSub>
                      <m:sSubPr>
                        <m:ctrlPr>
                          <a:rPr lang="tr-TR" i="1">
                            <a:solidFill>
                              <a:schemeClr val="tx1"/>
                            </a:solidFill>
                            <a:latin typeface="Cambria Math" panose="02040503050406030204" pitchFamily="18" charset="0"/>
                          </a:rPr>
                        </m:ctrlPr>
                      </m:sSubPr>
                      <m:e>
                        <m:r>
                          <a:rPr lang="tr-TR" i="1">
                            <a:solidFill>
                              <a:schemeClr val="tx1"/>
                            </a:solidFill>
                            <a:latin typeface="Cambria Math" panose="02040503050406030204" pitchFamily="18" charset="0"/>
                          </a:rPr>
                          <m:t>𝑔</m:t>
                        </m:r>
                      </m:e>
                      <m:sub>
                        <m:r>
                          <a:rPr lang="tr-TR" i="1">
                            <a:solidFill>
                              <a:schemeClr val="tx1"/>
                            </a:solidFill>
                            <a:latin typeface="Cambria Math" panose="02040503050406030204" pitchFamily="18" charset="0"/>
                          </a:rPr>
                          <m:t>𝑡</m:t>
                        </m:r>
                      </m:sub>
                    </m:sSub>
                  </m:oMath>
                </a14:m>
                <a:r>
                  <a:rPr lang="tr-TR" dirty="0">
                    <a:solidFill>
                      <a:schemeClr val="tx1"/>
                    </a:solidFill>
                  </a:rPr>
                  <a:t>: </a:t>
                </a:r>
                <a:r>
                  <a:rPr lang="tr-TR" dirty="0" err="1">
                    <a:solidFill>
                      <a:schemeClr val="tx1"/>
                    </a:solidFill>
                  </a:rPr>
                  <a:t>gradient</a:t>
                </a:r>
                <a:r>
                  <a:rPr lang="tr-TR" dirty="0">
                    <a:solidFill>
                      <a:schemeClr val="tx1"/>
                    </a:solidFill>
                  </a:rPr>
                  <a:t> at time t </a:t>
                </a:r>
                <a:r>
                  <a:rPr lang="tr-TR" dirty="0" err="1">
                    <a:solidFill>
                      <a:schemeClr val="tx1"/>
                    </a:solidFill>
                  </a:rPr>
                  <a:t>along</a:t>
                </a:r>
                <a:r>
                  <a:rPr lang="tr-TR" dirty="0">
                    <a:solidFill>
                      <a:schemeClr val="tx1"/>
                    </a:solidFill>
                  </a:rPr>
                  <a:t> w</a:t>
                </a:r>
              </a:p>
            </p:txBody>
          </p:sp>
        </mc:Choice>
        <mc:Fallback xmlns="">
          <p:sp>
            <p:nvSpPr>
              <p:cNvPr id="4" name="Dikdörtgen 1">
                <a:extLst>
                  <a:ext uri="{FF2B5EF4-FFF2-40B4-BE49-F238E27FC236}">
                    <a16:creationId xmlns:a16="http://schemas.microsoft.com/office/drawing/2014/main" id="{400BC711-4108-AF43-ACB6-29E753A85A1D}"/>
                  </a:ext>
                </a:extLst>
              </p:cNvPr>
              <p:cNvSpPr>
                <a:spLocks noRot="1" noChangeAspect="1" noMove="1" noResize="1" noEditPoints="1" noAdjustHandles="1" noChangeArrowheads="1" noChangeShapeType="1" noTextEdit="1"/>
              </p:cNvSpPr>
              <p:nvPr/>
            </p:nvSpPr>
            <p:spPr>
              <a:xfrm>
                <a:off x="647490" y="3204251"/>
                <a:ext cx="3524704" cy="3397516"/>
              </a:xfrm>
              <a:prstGeom prst="rect">
                <a:avLst/>
              </a:prstGeom>
              <a:blipFill>
                <a:blip r:embed="rId2"/>
                <a:stretch>
                  <a:fillRect l="-1075"/>
                </a:stretch>
              </a:blipFill>
              <a:ln>
                <a:solidFill>
                  <a:schemeClr val="accent1">
                    <a:lumMod val="5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Dikdörtgen 2">
                <a:extLst>
                  <a:ext uri="{FF2B5EF4-FFF2-40B4-BE49-F238E27FC236}">
                    <a16:creationId xmlns:a16="http://schemas.microsoft.com/office/drawing/2014/main" id="{8CF33366-BCDF-784A-A033-327D5F5FB8A2}"/>
                  </a:ext>
                </a:extLst>
              </p:cNvPr>
              <p:cNvSpPr/>
              <p:nvPr/>
            </p:nvSpPr>
            <p:spPr>
              <a:xfrm>
                <a:off x="4874119" y="3204251"/>
                <a:ext cx="2595198" cy="2308324"/>
              </a:xfrm>
              <a:prstGeom prst="rect">
                <a:avLst/>
              </a:prstGeom>
              <a:ln w="12700">
                <a:solidFill>
                  <a:schemeClr val="accent1">
                    <a:lumMod val="50000"/>
                  </a:schemeClr>
                </a:solidFill>
              </a:ln>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tr-TR" i="1" smtClean="0">
                              <a:solidFill>
                                <a:schemeClr val="tx1"/>
                              </a:solidFill>
                              <a:latin typeface="Cambria Math" panose="02040503050406030204" pitchFamily="18" charset="0"/>
                            </a:rPr>
                          </m:ctrlPr>
                        </m:sSubPr>
                        <m:e>
                          <m:r>
                            <a:rPr lang="tr-TR" i="1">
                              <a:solidFill>
                                <a:schemeClr val="tx1"/>
                              </a:solidFill>
                              <a:latin typeface="Cambria Math" panose="02040503050406030204" pitchFamily="18" charset="0"/>
                            </a:rPr>
                            <m:t>𝑔</m:t>
                          </m:r>
                        </m:e>
                        <m:sub>
                          <m:r>
                            <a:rPr lang="tr-TR" i="1">
                              <a:solidFill>
                                <a:schemeClr val="tx1"/>
                              </a:solidFill>
                              <a:latin typeface="Cambria Math" panose="02040503050406030204" pitchFamily="18" charset="0"/>
                            </a:rPr>
                            <m:t>𝑡</m:t>
                          </m:r>
                        </m:sub>
                      </m:sSub>
                      <m:r>
                        <a:rPr lang="tr-TR" i="1">
                          <a:solidFill>
                            <a:schemeClr val="tx1"/>
                          </a:solidFill>
                          <a:latin typeface="Cambria Math" panose="02040503050406030204" pitchFamily="18" charset="0"/>
                        </a:rPr>
                        <m:t>=</m:t>
                      </m:r>
                      <m:sSub>
                        <m:sSubPr>
                          <m:ctrlPr>
                            <a:rPr lang="tr-TR" i="1">
                              <a:solidFill>
                                <a:schemeClr val="tx1"/>
                              </a:solidFill>
                              <a:latin typeface="Cambria Math" panose="02040503050406030204" pitchFamily="18" charset="0"/>
                              <a:ea typeface="Cambria Math" panose="02040503050406030204" pitchFamily="18" charset="0"/>
                            </a:rPr>
                          </m:ctrlPr>
                        </m:sSubPr>
                        <m:e>
                          <m:r>
                            <m:rPr>
                              <m:sty m:val="p"/>
                            </m:rPr>
                            <a:rPr lang="tr-TR" i="1">
                              <a:solidFill>
                                <a:schemeClr val="tx1"/>
                              </a:solidFill>
                              <a:latin typeface="Cambria Math" panose="02040503050406030204" pitchFamily="18" charset="0"/>
                              <a:ea typeface="Cambria Math" panose="02040503050406030204" pitchFamily="18" charset="0"/>
                            </a:rPr>
                            <m:t>∇</m:t>
                          </m:r>
                        </m:e>
                        <m:sub>
                          <m:r>
                            <a:rPr lang="tr-TR" i="1">
                              <a:solidFill>
                                <a:schemeClr val="tx1"/>
                              </a:solidFill>
                              <a:latin typeface="Cambria Math" panose="02040503050406030204" pitchFamily="18" charset="0"/>
                              <a:ea typeface="Cambria Math" panose="02040503050406030204" pitchFamily="18" charset="0"/>
                            </a:rPr>
                            <m:t>𝜃</m:t>
                          </m:r>
                        </m:sub>
                      </m:sSub>
                      <m:sSub>
                        <m:sSubPr>
                          <m:ctrlPr>
                            <a:rPr lang="tr-TR" i="1">
                              <a:solidFill>
                                <a:schemeClr val="tx1"/>
                              </a:solidFill>
                              <a:latin typeface="Cambria Math" panose="02040503050406030204" pitchFamily="18" charset="0"/>
                              <a:ea typeface="Cambria Math" panose="02040503050406030204" pitchFamily="18" charset="0"/>
                            </a:rPr>
                          </m:ctrlPr>
                        </m:sSubPr>
                        <m:e>
                          <m:r>
                            <a:rPr lang="tr-TR" i="1">
                              <a:solidFill>
                                <a:schemeClr val="tx1"/>
                              </a:solidFill>
                              <a:latin typeface="Cambria Math" panose="02040503050406030204" pitchFamily="18" charset="0"/>
                              <a:ea typeface="Cambria Math" panose="02040503050406030204" pitchFamily="18" charset="0"/>
                            </a:rPr>
                            <m:t>𝑓</m:t>
                          </m:r>
                        </m:e>
                        <m:sub>
                          <m:r>
                            <a:rPr lang="tr-TR" i="1">
                              <a:solidFill>
                                <a:schemeClr val="tx1"/>
                              </a:solidFill>
                              <a:latin typeface="Cambria Math" panose="02040503050406030204" pitchFamily="18" charset="0"/>
                              <a:ea typeface="Cambria Math" panose="02040503050406030204" pitchFamily="18" charset="0"/>
                            </a:rPr>
                            <m:t>𝑡</m:t>
                          </m:r>
                        </m:sub>
                      </m:sSub>
                      <m:r>
                        <a:rPr lang="tr-TR" i="1">
                          <a:solidFill>
                            <a:schemeClr val="tx1"/>
                          </a:solidFill>
                          <a:latin typeface="Cambria Math" panose="02040503050406030204" pitchFamily="18" charset="0"/>
                          <a:ea typeface="Cambria Math" panose="02040503050406030204" pitchFamily="18" charset="0"/>
                        </a:rPr>
                        <m:t>(</m:t>
                      </m:r>
                      <m:sSub>
                        <m:sSubPr>
                          <m:ctrlPr>
                            <a:rPr lang="tr-TR" i="1">
                              <a:solidFill>
                                <a:schemeClr val="tx1"/>
                              </a:solidFill>
                              <a:latin typeface="Cambria Math" panose="02040503050406030204" pitchFamily="18" charset="0"/>
                              <a:ea typeface="Cambria Math" panose="02040503050406030204" pitchFamily="18" charset="0"/>
                            </a:rPr>
                          </m:ctrlPr>
                        </m:sSubPr>
                        <m:e>
                          <m:r>
                            <a:rPr lang="tr-TR" i="1">
                              <a:solidFill>
                                <a:schemeClr val="tx1"/>
                              </a:solidFill>
                              <a:latin typeface="Cambria Math" panose="02040503050406030204" pitchFamily="18" charset="0"/>
                              <a:ea typeface="Cambria Math" panose="02040503050406030204" pitchFamily="18" charset="0"/>
                            </a:rPr>
                            <m:t>𝜃</m:t>
                          </m:r>
                        </m:e>
                        <m:sub>
                          <m:r>
                            <a:rPr lang="tr-TR" i="1">
                              <a:solidFill>
                                <a:schemeClr val="tx1"/>
                              </a:solidFill>
                              <a:latin typeface="Cambria Math" panose="02040503050406030204" pitchFamily="18" charset="0"/>
                              <a:ea typeface="Cambria Math" panose="02040503050406030204" pitchFamily="18" charset="0"/>
                            </a:rPr>
                            <m:t>𝑡</m:t>
                          </m:r>
                          <m:r>
                            <a:rPr lang="tr-TR" i="1">
                              <a:solidFill>
                                <a:schemeClr val="tx1"/>
                              </a:solidFill>
                              <a:latin typeface="Cambria Math" panose="02040503050406030204" pitchFamily="18" charset="0"/>
                              <a:ea typeface="Cambria Math" panose="02040503050406030204" pitchFamily="18" charset="0"/>
                            </a:rPr>
                            <m:t>−1</m:t>
                          </m:r>
                        </m:sub>
                      </m:sSub>
                      <m:r>
                        <a:rPr lang="tr-TR" i="1">
                          <a:solidFill>
                            <a:schemeClr val="tx1"/>
                          </a:solidFill>
                          <a:latin typeface="Cambria Math" panose="02040503050406030204" pitchFamily="18" charset="0"/>
                          <a:ea typeface="Cambria Math" panose="02040503050406030204" pitchFamily="18" charset="0"/>
                        </a:rPr>
                        <m:t>)</m:t>
                      </m:r>
                    </m:oMath>
                  </m:oMathPara>
                </a14:m>
                <a:endParaRPr lang="tr-TR" i="1" dirty="0">
                  <a:solidFill>
                    <a:schemeClr val="tx1"/>
                  </a:solidFill>
                </a:endParaRPr>
              </a:p>
              <a:p>
                <a:pPr/>
                <a14:m>
                  <m:oMathPara xmlns:m="http://schemas.openxmlformats.org/officeDocument/2006/math">
                    <m:oMathParaPr>
                      <m:jc m:val="centerGroup"/>
                    </m:oMathParaPr>
                    <m:oMath xmlns:m="http://schemas.openxmlformats.org/officeDocument/2006/math">
                      <m:sSub>
                        <m:sSubPr>
                          <m:ctrlPr>
                            <a:rPr lang="tr-TR" i="1" smtClean="0">
                              <a:solidFill>
                                <a:schemeClr val="tx1"/>
                              </a:solidFill>
                              <a:latin typeface="Cambria Math" panose="02040503050406030204" pitchFamily="18" charset="0"/>
                            </a:rPr>
                          </m:ctrlPr>
                        </m:sSubPr>
                        <m:e>
                          <m:r>
                            <a:rPr lang="tr-TR" i="1">
                              <a:solidFill>
                                <a:schemeClr val="tx1"/>
                              </a:solidFill>
                              <a:latin typeface="Cambria Math" panose="02040503050406030204" pitchFamily="18" charset="0"/>
                            </a:rPr>
                            <m:t>𝜐</m:t>
                          </m:r>
                        </m:e>
                        <m:sub>
                          <m:r>
                            <a:rPr lang="tr-TR" i="1">
                              <a:solidFill>
                                <a:schemeClr val="tx1"/>
                              </a:solidFill>
                              <a:latin typeface="Cambria Math" panose="02040503050406030204" pitchFamily="18" charset="0"/>
                            </a:rPr>
                            <m:t>𝑡</m:t>
                          </m:r>
                        </m:sub>
                      </m:sSub>
                      <m:r>
                        <a:rPr lang="tr-TR" i="1">
                          <a:solidFill>
                            <a:schemeClr val="tx1"/>
                          </a:solidFill>
                          <a:latin typeface="Cambria Math" panose="02040503050406030204" pitchFamily="18" charset="0"/>
                        </a:rPr>
                        <m:t>=</m:t>
                      </m:r>
                      <m:r>
                        <a:rPr lang="tr-TR" i="1">
                          <a:solidFill>
                            <a:schemeClr val="tx1"/>
                          </a:solidFill>
                          <a:latin typeface="Cambria Math" panose="02040503050406030204" pitchFamily="18" charset="0"/>
                        </a:rPr>
                        <m:t>𝛽</m:t>
                      </m:r>
                      <m:sSub>
                        <m:sSubPr>
                          <m:ctrlPr>
                            <a:rPr lang="tr-TR" i="1">
                              <a:solidFill>
                                <a:schemeClr val="tx1"/>
                              </a:solidFill>
                              <a:latin typeface="Cambria Math" panose="02040503050406030204" pitchFamily="18" charset="0"/>
                            </a:rPr>
                          </m:ctrlPr>
                        </m:sSubPr>
                        <m:e>
                          <m:r>
                            <a:rPr lang="tr-TR" i="1">
                              <a:solidFill>
                                <a:schemeClr val="tx1"/>
                              </a:solidFill>
                              <a:latin typeface="Cambria Math" panose="02040503050406030204" pitchFamily="18" charset="0"/>
                            </a:rPr>
                            <m:t>𝜐</m:t>
                          </m:r>
                        </m:e>
                        <m:sub>
                          <m:r>
                            <a:rPr lang="tr-TR" i="1">
                              <a:solidFill>
                                <a:schemeClr val="tx1"/>
                              </a:solidFill>
                              <a:latin typeface="Cambria Math" panose="02040503050406030204" pitchFamily="18" charset="0"/>
                            </a:rPr>
                            <m:t>𝑡</m:t>
                          </m:r>
                          <m:r>
                            <a:rPr lang="tr-TR" i="1">
                              <a:solidFill>
                                <a:schemeClr val="tx1"/>
                              </a:solidFill>
                              <a:latin typeface="Cambria Math" panose="02040503050406030204" pitchFamily="18" charset="0"/>
                            </a:rPr>
                            <m:t>−1</m:t>
                          </m:r>
                        </m:sub>
                      </m:sSub>
                      <m:r>
                        <a:rPr lang="tr-TR" i="1">
                          <a:solidFill>
                            <a:schemeClr val="tx1"/>
                          </a:solidFill>
                          <a:latin typeface="Cambria Math" panose="02040503050406030204" pitchFamily="18" charset="0"/>
                        </a:rPr>
                        <m:t>+(1−</m:t>
                      </m:r>
                      <m:r>
                        <a:rPr lang="tr-TR" i="1">
                          <a:solidFill>
                            <a:schemeClr val="tx1"/>
                          </a:solidFill>
                          <a:latin typeface="Cambria Math" panose="02040503050406030204" pitchFamily="18" charset="0"/>
                        </a:rPr>
                        <m:t>𝛽</m:t>
                      </m:r>
                      <m:r>
                        <a:rPr lang="tr-TR" i="1">
                          <a:solidFill>
                            <a:schemeClr val="tx1"/>
                          </a:solidFill>
                          <a:latin typeface="Cambria Math" panose="02040503050406030204" pitchFamily="18" charset="0"/>
                        </a:rPr>
                        <m:t>)</m:t>
                      </m:r>
                      <m:sSub>
                        <m:sSubPr>
                          <m:ctrlPr>
                            <a:rPr lang="tr-TR" i="1">
                              <a:solidFill>
                                <a:schemeClr val="tx1"/>
                              </a:solidFill>
                              <a:latin typeface="Cambria Math" panose="02040503050406030204" pitchFamily="18" charset="0"/>
                            </a:rPr>
                          </m:ctrlPr>
                        </m:sSubPr>
                        <m:e>
                          <m:r>
                            <a:rPr lang="tr-TR" i="1">
                              <a:solidFill>
                                <a:schemeClr val="tx1"/>
                              </a:solidFill>
                              <a:latin typeface="Cambria Math" panose="02040503050406030204" pitchFamily="18" charset="0"/>
                            </a:rPr>
                            <m:t>𝑔</m:t>
                          </m:r>
                        </m:e>
                        <m:sub>
                          <m:r>
                            <a:rPr lang="tr-TR" i="1">
                              <a:solidFill>
                                <a:schemeClr val="tx1"/>
                              </a:solidFill>
                              <a:latin typeface="Cambria Math" panose="02040503050406030204" pitchFamily="18" charset="0"/>
                            </a:rPr>
                            <m:t>𝑡</m:t>
                          </m:r>
                        </m:sub>
                      </m:sSub>
                    </m:oMath>
                  </m:oMathPara>
                </a14:m>
                <a:endParaRPr lang="tr-TR" dirty="0">
                  <a:solidFill>
                    <a:schemeClr val="tx1"/>
                  </a:solidFill>
                </a:endParaRPr>
              </a:p>
              <a:p>
                <a:endParaRPr lang="tr-TR" dirty="0">
                  <a:solidFill>
                    <a:schemeClr val="tx1"/>
                  </a:solidFill>
                </a:endParaRPr>
              </a:p>
              <a:p>
                <a:pPr/>
                <a14:m>
                  <m:oMathPara xmlns:m="http://schemas.openxmlformats.org/officeDocument/2006/math">
                    <m:oMathParaPr>
                      <m:jc m:val="centerGroup"/>
                    </m:oMathParaPr>
                    <m:oMath xmlns:m="http://schemas.openxmlformats.org/officeDocument/2006/math">
                      <m:sSub>
                        <m:sSubPr>
                          <m:ctrlPr>
                            <a:rPr lang="tr-TR" i="1" smtClean="0">
                              <a:solidFill>
                                <a:schemeClr val="tx1"/>
                              </a:solidFill>
                              <a:latin typeface="Cambria Math" panose="02040503050406030204" pitchFamily="18" charset="0"/>
                            </a:rPr>
                          </m:ctrlPr>
                        </m:sSubPr>
                        <m:e>
                          <m:r>
                            <m:rPr>
                              <m:sty m:val="p"/>
                            </m:rPr>
                            <a:rPr lang="el-GR" i="1">
                              <a:solidFill>
                                <a:schemeClr val="tx1"/>
                              </a:solidFill>
                              <a:latin typeface="Cambria Math" panose="02040503050406030204" pitchFamily="18" charset="0"/>
                              <a:ea typeface="Cambria Math" panose="02040503050406030204" pitchFamily="18" charset="0"/>
                            </a:rPr>
                            <m:t>θ</m:t>
                          </m:r>
                        </m:e>
                        <m:sub>
                          <m:r>
                            <a:rPr lang="tr-TR" i="1">
                              <a:solidFill>
                                <a:schemeClr val="tx1"/>
                              </a:solidFill>
                              <a:latin typeface="Cambria Math" panose="02040503050406030204" pitchFamily="18" charset="0"/>
                            </a:rPr>
                            <m:t>𝑡</m:t>
                          </m:r>
                        </m:sub>
                      </m:sSub>
                      <m:r>
                        <a:rPr lang="tr-TR" i="0">
                          <a:solidFill>
                            <a:schemeClr val="tx1"/>
                          </a:solidFill>
                          <a:latin typeface="Cambria Math" panose="02040503050406030204" pitchFamily="18" charset="0"/>
                        </a:rPr>
                        <m:t>=</m:t>
                      </m:r>
                      <m:sSub>
                        <m:sSubPr>
                          <m:ctrlPr>
                            <a:rPr lang="tr-TR" i="1">
                              <a:solidFill>
                                <a:schemeClr val="tx1"/>
                              </a:solidFill>
                              <a:latin typeface="Cambria Math" panose="02040503050406030204" pitchFamily="18" charset="0"/>
                            </a:rPr>
                          </m:ctrlPr>
                        </m:sSubPr>
                        <m:e>
                          <m:r>
                            <m:rPr>
                              <m:sty m:val="p"/>
                            </m:rPr>
                            <a:rPr lang="el-GR" i="1">
                              <a:solidFill>
                                <a:schemeClr val="tx1"/>
                              </a:solidFill>
                              <a:latin typeface="Cambria Math" panose="02040503050406030204" pitchFamily="18" charset="0"/>
                              <a:ea typeface="Cambria Math" panose="02040503050406030204" pitchFamily="18" charset="0"/>
                            </a:rPr>
                            <m:t>θ</m:t>
                          </m:r>
                        </m:e>
                        <m:sub>
                          <m:r>
                            <a:rPr lang="tr-TR" i="1">
                              <a:solidFill>
                                <a:schemeClr val="tx1"/>
                              </a:solidFill>
                              <a:latin typeface="Cambria Math" panose="02040503050406030204" pitchFamily="18" charset="0"/>
                            </a:rPr>
                            <m:t>𝑡</m:t>
                          </m:r>
                          <m:r>
                            <a:rPr lang="tr-TR" b="0" i="1" smtClean="0">
                              <a:solidFill>
                                <a:schemeClr val="tx1"/>
                              </a:solidFill>
                              <a:latin typeface="Cambria Math" panose="02040503050406030204" pitchFamily="18" charset="0"/>
                            </a:rPr>
                            <m:t>−1</m:t>
                          </m:r>
                        </m:sub>
                      </m:sSub>
                      <m:r>
                        <a:rPr lang="tr-TR" i="0">
                          <a:solidFill>
                            <a:schemeClr val="tx1"/>
                          </a:solidFill>
                          <a:latin typeface="Cambria Math" panose="02040503050406030204" pitchFamily="18" charset="0"/>
                        </a:rPr>
                        <m:t>−</m:t>
                      </m:r>
                      <m:r>
                        <a:rPr lang="tr-TR" i="1">
                          <a:solidFill>
                            <a:schemeClr val="tx1"/>
                          </a:solidFill>
                          <a:latin typeface="Cambria Math" panose="02040503050406030204" pitchFamily="18" charset="0"/>
                        </a:rPr>
                        <m:t>𝜂</m:t>
                      </m:r>
                      <m:sSub>
                        <m:sSubPr>
                          <m:ctrlPr>
                            <a:rPr lang="tr-TR" i="1">
                              <a:solidFill>
                                <a:schemeClr val="tx1"/>
                              </a:solidFill>
                              <a:latin typeface="Cambria Math" panose="02040503050406030204" pitchFamily="18" charset="0"/>
                            </a:rPr>
                          </m:ctrlPr>
                        </m:sSubPr>
                        <m:e>
                          <m:r>
                            <a:rPr lang="tr-TR" i="1">
                              <a:solidFill>
                                <a:schemeClr val="tx1"/>
                              </a:solidFill>
                              <a:latin typeface="Cambria Math" panose="02040503050406030204" pitchFamily="18" charset="0"/>
                            </a:rPr>
                            <m:t>𝜐</m:t>
                          </m:r>
                        </m:e>
                        <m:sub>
                          <m:r>
                            <a:rPr lang="tr-TR" b="0" i="1" smtClean="0">
                              <a:solidFill>
                                <a:schemeClr val="tx1"/>
                              </a:solidFill>
                              <a:latin typeface="Cambria Math" panose="02040503050406030204" pitchFamily="18" charset="0"/>
                            </a:rPr>
                            <m:t>𝑡</m:t>
                          </m:r>
                        </m:sub>
                      </m:sSub>
                    </m:oMath>
                  </m:oMathPara>
                </a14:m>
                <a:endParaRPr lang="tr-TR" dirty="0">
                  <a:solidFill>
                    <a:schemeClr val="tx1"/>
                  </a:solidFill>
                </a:endParaRPr>
              </a:p>
              <a:p>
                <a:endParaRPr lang="tr-TR" dirty="0">
                  <a:solidFill>
                    <a:schemeClr val="tx1"/>
                  </a:solidFill>
                </a:endParaRPr>
              </a:p>
              <a:p>
                <a:r>
                  <a:rPr lang="tr-TR" i="1" dirty="0">
                    <a:solidFill>
                      <a:schemeClr val="tx1"/>
                    </a:solidFill>
                  </a:rPr>
                  <a:t>f : </a:t>
                </a:r>
                <a:r>
                  <a:rPr lang="tr-TR" dirty="0" err="1">
                    <a:solidFill>
                      <a:schemeClr val="tx1"/>
                    </a:solidFill>
                  </a:rPr>
                  <a:t>loss</a:t>
                </a:r>
                <a:r>
                  <a:rPr lang="tr-TR" dirty="0">
                    <a:solidFill>
                      <a:schemeClr val="tx1"/>
                    </a:solidFill>
                  </a:rPr>
                  <a:t> </a:t>
                </a:r>
                <a:r>
                  <a:rPr lang="tr-TR" dirty="0" err="1">
                    <a:solidFill>
                      <a:schemeClr val="tx1"/>
                    </a:solidFill>
                  </a:rPr>
                  <a:t>function</a:t>
                </a:r>
                <a:endParaRPr lang="tr-TR" dirty="0">
                  <a:solidFill>
                    <a:schemeClr val="tx1"/>
                  </a:solidFill>
                </a:endParaRPr>
              </a:p>
              <a:p>
                <a14:m>
                  <m:oMath xmlns:m="http://schemas.openxmlformats.org/officeDocument/2006/math">
                    <m:r>
                      <a:rPr lang="tr-TR" i="1">
                        <a:solidFill>
                          <a:schemeClr val="tx1"/>
                        </a:solidFill>
                        <a:latin typeface="Cambria Math" panose="02040503050406030204" pitchFamily="18" charset="0"/>
                      </a:rPr>
                      <m:t>𝜂</m:t>
                    </m:r>
                  </m:oMath>
                </a14:m>
                <a:r>
                  <a:rPr lang="tr-TR" dirty="0">
                    <a:solidFill>
                      <a:schemeClr val="tx1"/>
                    </a:solidFill>
                  </a:rPr>
                  <a:t>: initial </a:t>
                </a:r>
                <a:r>
                  <a:rPr lang="tr-TR" dirty="0" err="1">
                    <a:solidFill>
                      <a:schemeClr val="tx1"/>
                    </a:solidFill>
                  </a:rPr>
                  <a:t>learning</a:t>
                </a:r>
                <a:r>
                  <a:rPr lang="tr-TR" dirty="0">
                    <a:solidFill>
                      <a:schemeClr val="tx1"/>
                    </a:solidFill>
                  </a:rPr>
                  <a:t> rate</a:t>
                </a:r>
              </a:p>
              <a:p>
                <a14:m>
                  <m:oMath xmlns:m="http://schemas.openxmlformats.org/officeDocument/2006/math">
                    <m:r>
                      <a:rPr lang="tr-TR" i="1">
                        <a:solidFill>
                          <a:schemeClr val="tx1"/>
                        </a:solidFill>
                        <a:latin typeface="Cambria Math" panose="02040503050406030204" pitchFamily="18" charset="0"/>
                      </a:rPr>
                      <m:t>𝛽</m:t>
                    </m:r>
                  </m:oMath>
                </a14:m>
                <a:r>
                  <a:rPr lang="tr-TR" dirty="0">
                    <a:solidFill>
                      <a:schemeClr val="tx1"/>
                    </a:solidFill>
                  </a:rPr>
                  <a:t>: momentum </a:t>
                </a:r>
                <a:r>
                  <a:rPr lang="tr-TR" dirty="0" err="1">
                    <a:solidFill>
                      <a:schemeClr val="tx1"/>
                    </a:solidFill>
                  </a:rPr>
                  <a:t>parameter</a:t>
                </a:r>
                <a:endParaRPr lang="tr-TR" dirty="0">
                  <a:solidFill>
                    <a:schemeClr val="tx1"/>
                  </a:solidFill>
                </a:endParaRPr>
              </a:p>
            </p:txBody>
          </p:sp>
        </mc:Choice>
        <mc:Fallback xmlns="">
          <p:sp>
            <p:nvSpPr>
              <p:cNvPr id="5" name="Dikdörtgen 2">
                <a:extLst>
                  <a:ext uri="{FF2B5EF4-FFF2-40B4-BE49-F238E27FC236}">
                    <a16:creationId xmlns:a16="http://schemas.microsoft.com/office/drawing/2014/main" id="{8CF33366-BCDF-784A-A033-327D5F5FB8A2}"/>
                  </a:ext>
                </a:extLst>
              </p:cNvPr>
              <p:cNvSpPr>
                <a:spLocks noRot="1" noChangeAspect="1" noMove="1" noResize="1" noEditPoints="1" noAdjustHandles="1" noChangeArrowheads="1" noChangeShapeType="1" noTextEdit="1"/>
              </p:cNvSpPr>
              <p:nvPr/>
            </p:nvSpPr>
            <p:spPr>
              <a:xfrm>
                <a:off x="4874119" y="3204251"/>
                <a:ext cx="2595198" cy="2308324"/>
              </a:xfrm>
              <a:prstGeom prst="rect">
                <a:avLst/>
              </a:prstGeom>
              <a:blipFill>
                <a:blip r:embed="rId3"/>
                <a:stretch>
                  <a:fillRect l="-1942" r="-971" b="-3279"/>
                </a:stretch>
              </a:blipFill>
              <a:ln w="12700">
                <a:solidFill>
                  <a:schemeClr val="accent1">
                    <a:lumMod val="5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Dikdörtgen 3">
                <a:extLst>
                  <a:ext uri="{FF2B5EF4-FFF2-40B4-BE49-F238E27FC236}">
                    <a16:creationId xmlns:a16="http://schemas.microsoft.com/office/drawing/2014/main" id="{0A74C703-A163-764E-B52B-B10C794E1778}"/>
                  </a:ext>
                </a:extLst>
              </p:cNvPr>
              <p:cNvSpPr/>
              <p:nvPr/>
            </p:nvSpPr>
            <p:spPr>
              <a:xfrm>
                <a:off x="7848985" y="3204251"/>
                <a:ext cx="3821495" cy="3279424"/>
              </a:xfrm>
              <a:prstGeom prst="rect">
                <a:avLst/>
              </a:prstGeom>
              <a:ln w="12700">
                <a:solidFill>
                  <a:schemeClr val="accent1">
                    <a:lumMod val="50000"/>
                  </a:schemeClr>
                </a:solidFill>
              </a:ln>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tr-TR" i="1" smtClean="0">
                              <a:solidFill>
                                <a:schemeClr val="tx1"/>
                              </a:solidFill>
                              <a:latin typeface="Cambria Math" panose="02040503050406030204" pitchFamily="18" charset="0"/>
                            </a:rPr>
                          </m:ctrlPr>
                        </m:sSubPr>
                        <m:e>
                          <m:r>
                            <a:rPr lang="tr-TR" i="1">
                              <a:solidFill>
                                <a:schemeClr val="tx1"/>
                              </a:solidFill>
                              <a:latin typeface="Cambria Math" panose="02040503050406030204" pitchFamily="18" charset="0"/>
                            </a:rPr>
                            <m:t>𝑔</m:t>
                          </m:r>
                        </m:e>
                        <m:sub>
                          <m:r>
                            <a:rPr lang="tr-TR" i="1">
                              <a:solidFill>
                                <a:schemeClr val="tx1"/>
                              </a:solidFill>
                              <a:latin typeface="Cambria Math" panose="02040503050406030204" pitchFamily="18" charset="0"/>
                            </a:rPr>
                            <m:t>𝑡</m:t>
                          </m:r>
                        </m:sub>
                      </m:sSub>
                      <m:r>
                        <a:rPr lang="tr-TR" i="1">
                          <a:solidFill>
                            <a:schemeClr val="tx1"/>
                          </a:solidFill>
                          <a:latin typeface="Cambria Math" panose="02040503050406030204" pitchFamily="18" charset="0"/>
                        </a:rPr>
                        <m:t>=</m:t>
                      </m:r>
                      <m:sSub>
                        <m:sSubPr>
                          <m:ctrlPr>
                            <a:rPr lang="tr-TR" i="1">
                              <a:solidFill>
                                <a:schemeClr val="tx1"/>
                              </a:solidFill>
                              <a:latin typeface="Cambria Math" panose="02040503050406030204" pitchFamily="18" charset="0"/>
                              <a:ea typeface="Cambria Math" panose="02040503050406030204" pitchFamily="18" charset="0"/>
                            </a:rPr>
                          </m:ctrlPr>
                        </m:sSubPr>
                        <m:e>
                          <m:r>
                            <m:rPr>
                              <m:sty m:val="p"/>
                            </m:rPr>
                            <a:rPr lang="tr-TR" i="1">
                              <a:solidFill>
                                <a:schemeClr val="tx1"/>
                              </a:solidFill>
                              <a:latin typeface="Cambria Math" panose="02040503050406030204" pitchFamily="18" charset="0"/>
                              <a:ea typeface="Cambria Math" panose="02040503050406030204" pitchFamily="18" charset="0"/>
                            </a:rPr>
                            <m:t>∇</m:t>
                          </m:r>
                        </m:e>
                        <m:sub>
                          <m:r>
                            <a:rPr lang="tr-TR" i="1">
                              <a:solidFill>
                                <a:schemeClr val="tx1"/>
                              </a:solidFill>
                              <a:latin typeface="Cambria Math" panose="02040503050406030204" pitchFamily="18" charset="0"/>
                              <a:ea typeface="Cambria Math" panose="02040503050406030204" pitchFamily="18" charset="0"/>
                            </a:rPr>
                            <m:t>𝜃</m:t>
                          </m:r>
                        </m:sub>
                      </m:sSub>
                      <m:sSub>
                        <m:sSubPr>
                          <m:ctrlPr>
                            <a:rPr lang="tr-TR" i="1">
                              <a:solidFill>
                                <a:schemeClr val="tx1"/>
                              </a:solidFill>
                              <a:latin typeface="Cambria Math" panose="02040503050406030204" pitchFamily="18" charset="0"/>
                              <a:ea typeface="Cambria Math" panose="02040503050406030204" pitchFamily="18" charset="0"/>
                            </a:rPr>
                          </m:ctrlPr>
                        </m:sSubPr>
                        <m:e>
                          <m:r>
                            <a:rPr lang="tr-TR" i="1">
                              <a:solidFill>
                                <a:schemeClr val="tx1"/>
                              </a:solidFill>
                              <a:latin typeface="Cambria Math" panose="02040503050406030204" pitchFamily="18" charset="0"/>
                              <a:ea typeface="Cambria Math" panose="02040503050406030204" pitchFamily="18" charset="0"/>
                            </a:rPr>
                            <m:t>𝑓</m:t>
                          </m:r>
                        </m:e>
                        <m:sub>
                          <m:r>
                            <a:rPr lang="tr-TR" i="1">
                              <a:solidFill>
                                <a:schemeClr val="tx1"/>
                              </a:solidFill>
                              <a:latin typeface="Cambria Math" panose="02040503050406030204" pitchFamily="18" charset="0"/>
                              <a:ea typeface="Cambria Math" panose="02040503050406030204" pitchFamily="18" charset="0"/>
                            </a:rPr>
                            <m:t>𝑡</m:t>
                          </m:r>
                        </m:sub>
                      </m:sSub>
                      <m:r>
                        <a:rPr lang="tr-TR" i="1">
                          <a:solidFill>
                            <a:schemeClr val="tx1"/>
                          </a:solidFill>
                          <a:latin typeface="Cambria Math" panose="02040503050406030204" pitchFamily="18" charset="0"/>
                          <a:ea typeface="Cambria Math" panose="02040503050406030204" pitchFamily="18" charset="0"/>
                        </a:rPr>
                        <m:t>(</m:t>
                      </m:r>
                      <m:sSub>
                        <m:sSubPr>
                          <m:ctrlPr>
                            <a:rPr lang="tr-TR" i="1">
                              <a:solidFill>
                                <a:schemeClr val="tx1"/>
                              </a:solidFill>
                              <a:latin typeface="Cambria Math" panose="02040503050406030204" pitchFamily="18" charset="0"/>
                              <a:ea typeface="Cambria Math" panose="02040503050406030204" pitchFamily="18" charset="0"/>
                            </a:rPr>
                          </m:ctrlPr>
                        </m:sSubPr>
                        <m:e>
                          <m:r>
                            <a:rPr lang="tr-TR" i="1">
                              <a:solidFill>
                                <a:schemeClr val="tx1"/>
                              </a:solidFill>
                              <a:latin typeface="Cambria Math" panose="02040503050406030204" pitchFamily="18" charset="0"/>
                              <a:ea typeface="Cambria Math" panose="02040503050406030204" pitchFamily="18" charset="0"/>
                            </a:rPr>
                            <m:t>𝜃</m:t>
                          </m:r>
                        </m:e>
                        <m:sub>
                          <m:r>
                            <a:rPr lang="tr-TR" i="1">
                              <a:solidFill>
                                <a:schemeClr val="tx1"/>
                              </a:solidFill>
                              <a:latin typeface="Cambria Math" panose="02040503050406030204" pitchFamily="18" charset="0"/>
                              <a:ea typeface="Cambria Math" panose="02040503050406030204" pitchFamily="18" charset="0"/>
                            </a:rPr>
                            <m:t>𝑡</m:t>
                          </m:r>
                          <m:r>
                            <a:rPr lang="tr-TR" i="1">
                              <a:solidFill>
                                <a:schemeClr val="tx1"/>
                              </a:solidFill>
                              <a:latin typeface="Cambria Math" panose="02040503050406030204" pitchFamily="18" charset="0"/>
                              <a:ea typeface="Cambria Math" panose="02040503050406030204" pitchFamily="18" charset="0"/>
                            </a:rPr>
                            <m:t>−1</m:t>
                          </m:r>
                        </m:sub>
                      </m:sSub>
                      <m:r>
                        <a:rPr lang="tr-TR" i="1">
                          <a:solidFill>
                            <a:schemeClr val="tx1"/>
                          </a:solidFill>
                          <a:latin typeface="Cambria Math" panose="02040503050406030204" pitchFamily="18" charset="0"/>
                          <a:ea typeface="Cambria Math" panose="02040503050406030204" pitchFamily="18" charset="0"/>
                        </a:rPr>
                        <m:t>)</m:t>
                      </m:r>
                    </m:oMath>
                  </m:oMathPara>
                </a14:m>
                <a:endParaRPr lang="tr-TR" i="1" dirty="0">
                  <a:solidFill>
                    <a:schemeClr val="tx1"/>
                  </a:solidFill>
                </a:endParaRPr>
              </a:p>
              <a:p>
                <a:pPr/>
                <a14:m>
                  <m:oMathPara xmlns:m="http://schemas.openxmlformats.org/officeDocument/2006/math">
                    <m:oMathParaPr>
                      <m:jc m:val="centerGroup"/>
                    </m:oMathParaPr>
                    <m:oMath xmlns:m="http://schemas.openxmlformats.org/officeDocument/2006/math">
                      <m:sSub>
                        <m:sSubPr>
                          <m:ctrlPr>
                            <a:rPr lang="tr-TR" i="1" smtClean="0">
                              <a:solidFill>
                                <a:schemeClr val="tx1"/>
                              </a:solidFill>
                              <a:latin typeface="Cambria Math" panose="02040503050406030204" pitchFamily="18" charset="0"/>
                            </a:rPr>
                          </m:ctrlPr>
                        </m:sSubPr>
                        <m:e>
                          <m:r>
                            <a:rPr lang="tr-TR" i="1">
                              <a:solidFill>
                                <a:schemeClr val="tx1"/>
                              </a:solidFill>
                              <a:latin typeface="Cambria Math" panose="02040503050406030204" pitchFamily="18" charset="0"/>
                            </a:rPr>
                            <m:t>𝑚</m:t>
                          </m:r>
                        </m:e>
                        <m:sub>
                          <m:r>
                            <a:rPr lang="tr-TR" i="1">
                              <a:solidFill>
                                <a:schemeClr val="tx1"/>
                              </a:solidFill>
                              <a:latin typeface="Cambria Math" panose="02040503050406030204" pitchFamily="18" charset="0"/>
                            </a:rPr>
                            <m:t>𝑡</m:t>
                          </m:r>
                        </m:sub>
                      </m:sSub>
                      <m:r>
                        <a:rPr lang="tr-TR" i="1">
                          <a:solidFill>
                            <a:schemeClr val="tx1"/>
                          </a:solidFill>
                          <a:latin typeface="Cambria Math" panose="02040503050406030204" pitchFamily="18" charset="0"/>
                        </a:rPr>
                        <m:t>=</m:t>
                      </m:r>
                      <m:sSub>
                        <m:sSubPr>
                          <m:ctrlPr>
                            <a:rPr lang="tr-TR" i="1">
                              <a:solidFill>
                                <a:schemeClr val="tx1"/>
                              </a:solidFill>
                              <a:latin typeface="Cambria Math" panose="02040503050406030204" pitchFamily="18" charset="0"/>
                            </a:rPr>
                          </m:ctrlPr>
                        </m:sSubPr>
                        <m:e>
                          <m:r>
                            <a:rPr lang="tr-TR" i="1">
                              <a:solidFill>
                                <a:schemeClr val="tx1"/>
                              </a:solidFill>
                              <a:latin typeface="Cambria Math" panose="02040503050406030204" pitchFamily="18" charset="0"/>
                            </a:rPr>
                            <m:t>𝛽</m:t>
                          </m:r>
                        </m:e>
                        <m:sub>
                          <m:r>
                            <a:rPr lang="tr-TR" i="1">
                              <a:solidFill>
                                <a:schemeClr val="tx1"/>
                              </a:solidFill>
                              <a:latin typeface="Cambria Math" panose="02040503050406030204" pitchFamily="18" charset="0"/>
                            </a:rPr>
                            <m:t>1</m:t>
                          </m:r>
                        </m:sub>
                      </m:sSub>
                      <m:sSub>
                        <m:sSubPr>
                          <m:ctrlPr>
                            <a:rPr lang="tr-TR" i="1">
                              <a:solidFill>
                                <a:schemeClr val="tx1"/>
                              </a:solidFill>
                              <a:latin typeface="Cambria Math" panose="02040503050406030204" pitchFamily="18" charset="0"/>
                            </a:rPr>
                          </m:ctrlPr>
                        </m:sSubPr>
                        <m:e>
                          <m:r>
                            <a:rPr lang="tr-TR" i="1">
                              <a:solidFill>
                                <a:schemeClr val="tx1"/>
                              </a:solidFill>
                              <a:latin typeface="Cambria Math" panose="02040503050406030204" pitchFamily="18" charset="0"/>
                            </a:rPr>
                            <m:t>𝑚</m:t>
                          </m:r>
                        </m:e>
                        <m:sub>
                          <m:r>
                            <a:rPr lang="tr-TR" i="1">
                              <a:solidFill>
                                <a:schemeClr val="tx1"/>
                              </a:solidFill>
                              <a:latin typeface="Cambria Math" panose="02040503050406030204" pitchFamily="18" charset="0"/>
                            </a:rPr>
                            <m:t>𝑡</m:t>
                          </m:r>
                          <m:r>
                            <a:rPr lang="tr-TR" i="1">
                              <a:solidFill>
                                <a:schemeClr val="tx1"/>
                              </a:solidFill>
                              <a:latin typeface="Cambria Math" panose="02040503050406030204" pitchFamily="18" charset="0"/>
                            </a:rPr>
                            <m:t>−1</m:t>
                          </m:r>
                        </m:sub>
                      </m:sSub>
                      <m:r>
                        <a:rPr lang="tr-TR" i="1">
                          <a:solidFill>
                            <a:schemeClr val="tx1"/>
                          </a:solidFill>
                          <a:latin typeface="Cambria Math" panose="02040503050406030204" pitchFamily="18" charset="0"/>
                        </a:rPr>
                        <m:t>+(1−</m:t>
                      </m:r>
                      <m:sSub>
                        <m:sSubPr>
                          <m:ctrlPr>
                            <a:rPr lang="tr-TR" i="1">
                              <a:solidFill>
                                <a:schemeClr val="tx1"/>
                              </a:solidFill>
                              <a:latin typeface="Cambria Math" panose="02040503050406030204" pitchFamily="18" charset="0"/>
                            </a:rPr>
                          </m:ctrlPr>
                        </m:sSubPr>
                        <m:e>
                          <m:r>
                            <a:rPr lang="tr-TR" i="1">
                              <a:solidFill>
                                <a:schemeClr val="tx1"/>
                              </a:solidFill>
                              <a:latin typeface="Cambria Math" panose="02040503050406030204" pitchFamily="18" charset="0"/>
                            </a:rPr>
                            <m:t>𝛽</m:t>
                          </m:r>
                        </m:e>
                        <m:sub>
                          <m:r>
                            <a:rPr lang="tr-TR" i="1">
                              <a:solidFill>
                                <a:schemeClr val="tx1"/>
                              </a:solidFill>
                              <a:latin typeface="Cambria Math" panose="02040503050406030204" pitchFamily="18" charset="0"/>
                            </a:rPr>
                            <m:t>1</m:t>
                          </m:r>
                        </m:sub>
                      </m:sSub>
                      <m:r>
                        <a:rPr lang="tr-TR" i="1">
                          <a:solidFill>
                            <a:schemeClr val="tx1"/>
                          </a:solidFill>
                          <a:latin typeface="Cambria Math" panose="02040503050406030204" pitchFamily="18" charset="0"/>
                        </a:rPr>
                        <m:t>)</m:t>
                      </m:r>
                      <m:sSub>
                        <m:sSubPr>
                          <m:ctrlPr>
                            <a:rPr lang="tr-TR" i="1">
                              <a:solidFill>
                                <a:schemeClr val="tx1"/>
                              </a:solidFill>
                              <a:latin typeface="Cambria Math" panose="02040503050406030204" pitchFamily="18" charset="0"/>
                            </a:rPr>
                          </m:ctrlPr>
                        </m:sSubPr>
                        <m:e>
                          <m:r>
                            <a:rPr lang="tr-TR" i="1">
                              <a:solidFill>
                                <a:schemeClr val="tx1"/>
                              </a:solidFill>
                              <a:latin typeface="Cambria Math" panose="02040503050406030204" pitchFamily="18" charset="0"/>
                            </a:rPr>
                            <m:t>𝑔</m:t>
                          </m:r>
                        </m:e>
                        <m:sub>
                          <m:r>
                            <a:rPr lang="tr-TR" i="1">
                              <a:solidFill>
                                <a:schemeClr val="tx1"/>
                              </a:solidFill>
                              <a:latin typeface="Cambria Math" panose="02040503050406030204" pitchFamily="18" charset="0"/>
                            </a:rPr>
                            <m:t>𝑡</m:t>
                          </m:r>
                        </m:sub>
                      </m:sSub>
                    </m:oMath>
                  </m:oMathPara>
                </a14:m>
                <a:endParaRPr lang="tr-TR" i="1" dirty="0">
                  <a:solidFill>
                    <a:schemeClr val="tx1"/>
                  </a:solidFill>
                </a:endParaRPr>
              </a:p>
              <a:p>
                <a:pPr/>
                <a14:m>
                  <m:oMathPara xmlns:m="http://schemas.openxmlformats.org/officeDocument/2006/math">
                    <m:oMathParaPr>
                      <m:jc m:val="centerGroup"/>
                    </m:oMathParaPr>
                    <m:oMath xmlns:m="http://schemas.openxmlformats.org/officeDocument/2006/math">
                      <m:sSub>
                        <m:sSubPr>
                          <m:ctrlPr>
                            <a:rPr lang="tr-TR" i="1" smtClean="0">
                              <a:solidFill>
                                <a:schemeClr val="tx1"/>
                              </a:solidFill>
                              <a:latin typeface="Cambria Math" panose="02040503050406030204" pitchFamily="18" charset="0"/>
                            </a:rPr>
                          </m:ctrlPr>
                        </m:sSubPr>
                        <m:e>
                          <m:r>
                            <a:rPr lang="tr-TR" i="1">
                              <a:solidFill>
                                <a:schemeClr val="tx1"/>
                              </a:solidFill>
                              <a:latin typeface="Cambria Math" panose="02040503050406030204" pitchFamily="18" charset="0"/>
                            </a:rPr>
                            <m:t>𝜐</m:t>
                          </m:r>
                        </m:e>
                        <m:sub>
                          <m:r>
                            <a:rPr lang="tr-TR" i="1">
                              <a:solidFill>
                                <a:schemeClr val="tx1"/>
                              </a:solidFill>
                              <a:latin typeface="Cambria Math" panose="02040503050406030204" pitchFamily="18" charset="0"/>
                            </a:rPr>
                            <m:t>𝑡</m:t>
                          </m:r>
                        </m:sub>
                      </m:sSub>
                      <m:r>
                        <a:rPr lang="tr-TR" i="1">
                          <a:solidFill>
                            <a:schemeClr val="tx1"/>
                          </a:solidFill>
                          <a:latin typeface="Cambria Math" panose="02040503050406030204" pitchFamily="18" charset="0"/>
                        </a:rPr>
                        <m:t>=</m:t>
                      </m:r>
                      <m:sSub>
                        <m:sSubPr>
                          <m:ctrlPr>
                            <a:rPr lang="tr-TR" i="1">
                              <a:solidFill>
                                <a:schemeClr val="tx1"/>
                              </a:solidFill>
                              <a:latin typeface="Cambria Math" panose="02040503050406030204" pitchFamily="18" charset="0"/>
                            </a:rPr>
                          </m:ctrlPr>
                        </m:sSubPr>
                        <m:e>
                          <m:r>
                            <a:rPr lang="tr-TR" i="1">
                              <a:solidFill>
                                <a:schemeClr val="tx1"/>
                              </a:solidFill>
                              <a:latin typeface="Cambria Math" panose="02040503050406030204" pitchFamily="18" charset="0"/>
                            </a:rPr>
                            <m:t>𝛽</m:t>
                          </m:r>
                        </m:e>
                        <m:sub>
                          <m:r>
                            <a:rPr lang="tr-TR" i="1">
                              <a:solidFill>
                                <a:schemeClr val="tx1"/>
                              </a:solidFill>
                              <a:latin typeface="Cambria Math" panose="02040503050406030204" pitchFamily="18" charset="0"/>
                            </a:rPr>
                            <m:t>2</m:t>
                          </m:r>
                        </m:sub>
                      </m:sSub>
                      <m:sSub>
                        <m:sSubPr>
                          <m:ctrlPr>
                            <a:rPr lang="tr-TR" i="1">
                              <a:solidFill>
                                <a:schemeClr val="tx1"/>
                              </a:solidFill>
                              <a:latin typeface="Cambria Math" panose="02040503050406030204" pitchFamily="18" charset="0"/>
                            </a:rPr>
                          </m:ctrlPr>
                        </m:sSubPr>
                        <m:e>
                          <m:r>
                            <a:rPr lang="tr-TR" i="1">
                              <a:solidFill>
                                <a:schemeClr val="tx1"/>
                              </a:solidFill>
                              <a:latin typeface="Cambria Math" panose="02040503050406030204" pitchFamily="18" charset="0"/>
                            </a:rPr>
                            <m:t>𝜐</m:t>
                          </m:r>
                        </m:e>
                        <m:sub>
                          <m:r>
                            <a:rPr lang="tr-TR" i="1">
                              <a:solidFill>
                                <a:schemeClr val="tx1"/>
                              </a:solidFill>
                              <a:latin typeface="Cambria Math" panose="02040503050406030204" pitchFamily="18" charset="0"/>
                            </a:rPr>
                            <m:t>𝑡</m:t>
                          </m:r>
                          <m:r>
                            <a:rPr lang="tr-TR" i="1">
                              <a:solidFill>
                                <a:schemeClr val="tx1"/>
                              </a:solidFill>
                              <a:latin typeface="Cambria Math" panose="02040503050406030204" pitchFamily="18" charset="0"/>
                            </a:rPr>
                            <m:t>−1</m:t>
                          </m:r>
                        </m:sub>
                      </m:sSub>
                      <m:r>
                        <a:rPr lang="tr-TR" i="1">
                          <a:solidFill>
                            <a:schemeClr val="tx1"/>
                          </a:solidFill>
                          <a:latin typeface="Cambria Math" panose="02040503050406030204" pitchFamily="18" charset="0"/>
                        </a:rPr>
                        <m:t>+(1−</m:t>
                      </m:r>
                      <m:sSub>
                        <m:sSubPr>
                          <m:ctrlPr>
                            <a:rPr lang="tr-TR" i="1">
                              <a:solidFill>
                                <a:schemeClr val="tx1"/>
                              </a:solidFill>
                              <a:latin typeface="Cambria Math" panose="02040503050406030204" pitchFamily="18" charset="0"/>
                            </a:rPr>
                          </m:ctrlPr>
                        </m:sSubPr>
                        <m:e>
                          <m:r>
                            <a:rPr lang="tr-TR" i="1">
                              <a:solidFill>
                                <a:schemeClr val="tx1"/>
                              </a:solidFill>
                              <a:latin typeface="Cambria Math" panose="02040503050406030204" pitchFamily="18" charset="0"/>
                            </a:rPr>
                            <m:t>𝛽</m:t>
                          </m:r>
                        </m:e>
                        <m:sub>
                          <m:r>
                            <a:rPr lang="tr-TR" i="1">
                              <a:solidFill>
                                <a:schemeClr val="tx1"/>
                              </a:solidFill>
                              <a:latin typeface="Cambria Math" panose="02040503050406030204" pitchFamily="18" charset="0"/>
                            </a:rPr>
                            <m:t>1</m:t>
                          </m:r>
                        </m:sub>
                      </m:sSub>
                      <m:r>
                        <a:rPr lang="tr-TR" i="1">
                          <a:solidFill>
                            <a:schemeClr val="tx1"/>
                          </a:solidFill>
                          <a:latin typeface="Cambria Math" panose="02040503050406030204" pitchFamily="18" charset="0"/>
                        </a:rPr>
                        <m:t>)</m:t>
                      </m:r>
                      <m:sSubSup>
                        <m:sSubSupPr>
                          <m:ctrlPr>
                            <a:rPr lang="tr-TR" i="1">
                              <a:solidFill>
                                <a:schemeClr val="tx1"/>
                              </a:solidFill>
                              <a:latin typeface="Cambria Math" panose="02040503050406030204" pitchFamily="18" charset="0"/>
                            </a:rPr>
                          </m:ctrlPr>
                        </m:sSubSupPr>
                        <m:e>
                          <m:r>
                            <a:rPr lang="tr-TR" i="1">
                              <a:solidFill>
                                <a:schemeClr val="tx1"/>
                              </a:solidFill>
                              <a:latin typeface="Cambria Math" panose="02040503050406030204" pitchFamily="18" charset="0"/>
                            </a:rPr>
                            <m:t>𝑔</m:t>
                          </m:r>
                        </m:e>
                        <m:sub>
                          <m:r>
                            <a:rPr lang="tr-TR" i="1">
                              <a:solidFill>
                                <a:schemeClr val="tx1"/>
                              </a:solidFill>
                              <a:latin typeface="Cambria Math" panose="02040503050406030204" pitchFamily="18" charset="0"/>
                            </a:rPr>
                            <m:t>𝑡</m:t>
                          </m:r>
                        </m:sub>
                        <m:sup>
                          <m:r>
                            <a:rPr lang="tr-TR" i="1">
                              <a:solidFill>
                                <a:schemeClr val="tx1"/>
                              </a:solidFill>
                              <a:latin typeface="Cambria Math" panose="02040503050406030204" pitchFamily="18" charset="0"/>
                            </a:rPr>
                            <m:t>2</m:t>
                          </m:r>
                        </m:sup>
                      </m:sSubSup>
                    </m:oMath>
                  </m:oMathPara>
                </a14:m>
                <a:endParaRPr lang="tr-TR" dirty="0">
                  <a:solidFill>
                    <a:schemeClr val="tx1"/>
                  </a:solidFill>
                </a:endParaRPr>
              </a:p>
              <a:p>
                <a:pPr/>
                <a14:m>
                  <m:oMathPara xmlns:m="http://schemas.openxmlformats.org/officeDocument/2006/math">
                    <m:oMathParaPr>
                      <m:jc m:val="centerGroup"/>
                    </m:oMathParaPr>
                    <m:oMath xmlns:m="http://schemas.openxmlformats.org/officeDocument/2006/math">
                      <m:sSub>
                        <m:sSubPr>
                          <m:ctrlPr>
                            <a:rPr lang="tr-TR" i="1">
                              <a:solidFill>
                                <a:schemeClr val="tx1"/>
                              </a:solidFill>
                              <a:latin typeface="Cambria Math" panose="02040503050406030204" pitchFamily="18" charset="0"/>
                            </a:rPr>
                          </m:ctrlPr>
                        </m:sSubPr>
                        <m:e>
                          <m:acc>
                            <m:accPr>
                              <m:chr m:val="̂"/>
                              <m:ctrlPr>
                                <a:rPr lang="tr-TR" i="1">
                                  <a:solidFill>
                                    <a:schemeClr val="tx1"/>
                                  </a:solidFill>
                                  <a:latin typeface="Cambria Math" panose="02040503050406030204" pitchFamily="18" charset="0"/>
                                </a:rPr>
                              </m:ctrlPr>
                            </m:accPr>
                            <m:e>
                              <m:r>
                                <a:rPr lang="tr-TR" i="1">
                                  <a:solidFill>
                                    <a:schemeClr val="tx1"/>
                                  </a:solidFill>
                                  <a:latin typeface="Cambria Math" panose="02040503050406030204" pitchFamily="18" charset="0"/>
                                </a:rPr>
                                <m:t>𝜐</m:t>
                              </m:r>
                            </m:e>
                          </m:acc>
                        </m:e>
                        <m:sub>
                          <m:r>
                            <a:rPr lang="tr-TR" i="1">
                              <a:solidFill>
                                <a:schemeClr val="tx1"/>
                              </a:solidFill>
                              <a:latin typeface="Cambria Math" panose="02040503050406030204" pitchFamily="18" charset="0"/>
                            </a:rPr>
                            <m:t>𝑡</m:t>
                          </m:r>
                        </m:sub>
                      </m:sSub>
                      <m:r>
                        <a:rPr lang="tr-TR" b="0" i="1" smtClean="0">
                          <a:solidFill>
                            <a:schemeClr val="tx1"/>
                          </a:solidFill>
                          <a:latin typeface="Cambria Math" panose="02040503050406030204" pitchFamily="18" charset="0"/>
                        </a:rPr>
                        <m:t>=</m:t>
                      </m:r>
                      <m:func>
                        <m:funcPr>
                          <m:ctrlPr>
                            <a:rPr lang="tr-TR" b="0" i="1" smtClean="0">
                              <a:solidFill>
                                <a:schemeClr val="tx1"/>
                              </a:solidFill>
                              <a:latin typeface="Cambria Math" panose="02040503050406030204" pitchFamily="18" charset="0"/>
                            </a:rPr>
                          </m:ctrlPr>
                        </m:funcPr>
                        <m:fName>
                          <m:r>
                            <m:rPr>
                              <m:sty m:val="p"/>
                            </m:rPr>
                            <a:rPr lang="tr-TR" b="0" i="0" smtClean="0">
                              <a:solidFill>
                                <a:schemeClr val="tx1"/>
                              </a:solidFill>
                              <a:latin typeface="Cambria Math" panose="02040503050406030204" pitchFamily="18" charset="0"/>
                            </a:rPr>
                            <m:t>max</m:t>
                          </m:r>
                        </m:fName>
                        <m:e>
                          <m:r>
                            <a:rPr lang="tr-TR" i="1">
                              <a:latin typeface="Cambria Math" panose="02040503050406030204" pitchFamily="18" charset="0"/>
                            </a:rPr>
                            <m:t>(</m:t>
                          </m:r>
                          <m:sSub>
                            <m:sSubPr>
                              <m:ctrlPr>
                                <a:rPr lang="tr-TR" i="1">
                                  <a:latin typeface="Cambria Math" panose="02040503050406030204" pitchFamily="18" charset="0"/>
                                </a:rPr>
                              </m:ctrlPr>
                            </m:sSubPr>
                            <m:e>
                              <m:acc>
                                <m:accPr>
                                  <m:chr m:val="̂"/>
                                  <m:ctrlPr>
                                    <a:rPr lang="tr-TR" i="1">
                                      <a:latin typeface="Cambria Math" panose="02040503050406030204" pitchFamily="18" charset="0"/>
                                    </a:rPr>
                                  </m:ctrlPr>
                                </m:accPr>
                                <m:e>
                                  <m:r>
                                    <a:rPr lang="tr-TR" i="1">
                                      <a:latin typeface="Cambria Math" panose="02040503050406030204" pitchFamily="18" charset="0"/>
                                    </a:rPr>
                                    <m:t>𝜐</m:t>
                                  </m:r>
                                </m:e>
                              </m:acc>
                            </m:e>
                            <m:sub>
                              <m:r>
                                <a:rPr lang="tr-TR" i="1">
                                  <a:latin typeface="Cambria Math" panose="02040503050406030204" pitchFamily="18" charset="0"/>
                                </a:rPr>
                                <m:t>𝑡</m:t>
                              </m:r>
                              <m:r>
                                <a:rPr lang="tr-TR">
                                  <a:latin typeface="Cambria Math" panose="02040503050406030204" pitchFamily="18" charset="0"/>
                                </a:rPr>
                                <m:t>−</m:t>
                              </m:r>
                              <m:r>
                                <a:rPr lang="tr-TR" i="1">
                                  <a:latin typeface="Cambria Math" panose="02040503050406030204" pitchFamily="18" charset="0"/>
                                </a:rPr>
                                <m:t>1</m:t>
                              </m:r>
                            </m:sub>
                          </m:sSub>
                          <m:r>
                            <a:rPr lang="tr-TR" i="1">
                              <a:latin typeface="Cambria Math" panose="02040503050406030204" pitchFamily="18" charset="0"/>
                            </a:rPr>
                            <m:t>, </m:t>
                          </m:r>
                          <m:sSub>
                            <m:sSubPr>
                              <m:ctrlPr>
                                <a:rPr lang="tr-TR" i="1">
                                  <a:latin typeface="Cambria Math" panose="02040503050406030204" pitchFamily="18" charset="0"/>
                                </a:rPr>
                              </m:ctrlPr>
                            </m:sSubPr>
                            <m:e>
                              <m:r>
                                <a:rPr lang="tr-TR" i="1">
                                  <a:latin typeface="Cambria Math" panose="02040503050406030204" pitchFamily="18" charset="0"/>
                                </a:rPr>
                                <m:t>𝑣</m:t>
                              </m:r>
                            </m:e>
                            <m:sub>
                              <m:r>
                                <a:rPr lang="tr-TR" i="1">
                                  <a:latin typeface="Cambria Math" panose="02040503050406030204" pitchFamily="18" charset="0"/>
                                </a:rPr>
                                <m:t>𝑡</m:t>
                              </m:r>
                            </m:sub>
                          </m:sSub>
                          <m:r>
                            <a:rPr lang="tr-TR" i="1">
                              <a:latin typeface="Cambria Math" panose="02040503050406030204" pitchFamily="18" charset="0"/>
                            </a:rPr>
                            <m:t>) </m:t>
                          </m:r>
                          <m:r>
                            <m:rPr>
                              <m:nor/>
                            </m:rPr>
                            <a:rPr lang="tr-TR" dirty="0"/>
                            <m:t> </m:t>
                          </m:r>
                        </m:e>
                      </m:func>
                    </m:oMath>
                  </m:oMathPara>
                </a14:m>
                <a:endParaRPr lang="tr-TR" b="0" i="1" dirty="0">
                  <a:solidFill>
                    <a:schemeClr val="tx1"/>
                  </a:solidFill>
                </a:endParaRPr>
              </a:p>
              <a:p>
                <a:endParaRPr lang="tr-TR" i="1" dirty="0">
                  <a:solidFill>
                    <a:schemeClr val="tx1"/>
                  </a:solidFill>
                </a:endParaRPr>
              </a:p>
              <a:p>
                <a14:m>
                  <m:oMath xmlns:m="http://schemas.openxmlformats.org/officeDocument/2006/math">
                    <m:sSub>
                      <m:sSubPr>
                        <m:ctrlPr>
                          <a:rPr lang="tr-TR"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𝜃</m:t>
                        </m:r>
                      </m:e>
                      <m:sub>
                        <m:r>
                          <a:rPr lang="en-US" i="1">
                            <a:solidFill>
                              <a:schemeClr val="tx1"/>
                            </a:solidFill>
                            <a:latin typeface="Cambria Math" panose="02040503050406030204" pitchFamily="18" charset="0"/>
                          </a:rPr>
                          <m:t>𝑡</m:t>
                        </m:r>
                      </m:sub>
                    </m:sSub>
                    <m:r>
                      <a:rPr lang="en-US">
                        <a:solidFill>
                          <a:schemeClr val="tx1"/>
                        </a:solidFill>
                        <a:latin typeface="Cambria Math" panose="02040503050406030204" pitchFamily="18" charset="0"/>
                      </a:rPr>
                      <m:t>=</m:t>
                    </m:r>
                    <m:sSub>
                      <m:sSubPr>
                        <m:ctrlPr>
                          <a:rPr lang="tr-TR"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𝜃</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m:t>
                        </m:r>
                        <m:r>
                          <a:rPr lang="en-US">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𝜂</m:t>
                    </m:r>
                    <m:f>
                      <m:fPr>
                        <m:ctrlPr>
                          <a:rPr lang="tr-TR" i="1">
                            <a:solidFill>
                              <a:schemeClr val="tx1"/>
                            </a:solidFill>
                            <a:latin typeface="Cambria Math" panose="02040503050406030204" pitchFamily="18" charset="0"/>
                          </a:rPr>
                        </m:ctrlPr>
                      </m:fPr>
                      <m:num>
                        <m:f>
                          <m:fPr>
                            <m:type m:val="lin"/>
                            <m:ctrlPr>
                              <a:rPr lang="tr-TR" i="1">
                                <a:solidFill>
                                  <a:schemeClr val="tx1"/>
                                </a:solidFill>
                                <a:latin typeface="Cambria Math" panose="02040503050406030204" pitchFamily="18" charset="0"/>
                              </a:rPr>
                            </m:ctrlPr>
                          </m:fPr>
                          <m:num>
                            <m:sSub>
                              <m:sSubPr>
                                <m:ctrlPr>
                                  <a:rPr lang="tr-TR"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𝑚</m:t>
                                </m:r>
                              </m:e>
                              <m:sub>
                                <m:r>
                                  <a:rPr lang="en-US" i="1">
                                    <a:solidFill>
                                      <a:schemeClr val="tx1"/>
                                    </a:solidFill>
                                    <a:latin typeface="Cambria Math" panose="02040503050406030204" pitchFamily="18" charset="0"/>
                                  </a:rPr>
                                  <m:t>𝑡</m:t>
                                </m:r>
                              </m:sub>
                            </m:sSub>
                          </m:num>
                          <m:den>
                            <m:d>
                              <m:dPr>
                                <m:ctrlPr>
                                  <a:rPr lang="tr-TR"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1 − </m:t>
                                </m:r>
                                <m:sSubSup>
                                  <m:sSubSupPr>
                                    <m:ctrlPr>
                                      <a:rPr lang="tr-TR" i="1">
                                        <a:solidFill>
                                          <a:schemeClr val="tx1"/>
                                        </a:solidFill>
                                        <a:latin typeface="Cambria Math" panose="02040503050406030204" pitchFamily="18" charset="0"/>
                                      </a:rPr>
                                    </m:ctrlPr>
                                  </m:sSubSupPr>
                                  <m:e>
                                    <m:r>
                                      <a:rPr lang="en-US" i="1">
                                        <a:solidFill>
                                          <a:schemeClr val="tx1"/>
                                        </a:solidFill>
                                        <a:latin typeface="Cambria Math" panose="02040503050406030204" pitchFamily="18" charset="0"/>
                                      </a:rPr>
                                      <m:t>𝛽</m:t>
                                    </m:r>
                                  </m:e>
                                  <m:sub>
                                    <m:r>
                                      <a:rPr lang="en-US" i="1">
                                        <a:solidFill>
                                          <a:schemeClr val="tx1"/>
                                        </a:solidFill>
                                        <a:latin typeface="Cambria Math" panose="02040503050406030204" pitchFamily="18" charset="0"/>
                                      </a:rPr>
                                      <m:t>1</m:t>
                                    </m:r>
                                  </m:sub>
                                  <m:sup>
                                    <m:r>
                                      <a:rPr lang="en-US" i="1">
                                        <a:solidFill>
                                          <a:schemeClr val="tx1"/>
                                        </a:solidFill>
                                        <a:latin typeface="Cambria Math" panose="02040503050406030204" pitchFamily="18" charset="0"/>
                                      </a:rPr>
                                      <m:t>𝑡</m:t>
                                    </m:r>
                                  </m:sup>
                                </m:sSubSup>
                              </m:e>
                            </m:d>
                          </m:den>
                        </m:f>
                      </m:num>
                      <m:den>
                        <m:rad>
                          <m:radPr>
                            <m:degHide m:val="on"/>
                            <m:ctrlPr>
                              <a:rPr lang="tr-TR" i="1">
                                <a:solidFill>
                                  <a:schemeClr val="tx1"/>
                                </a:solidFill>
                                <a:latin typeface="Cambria Math" panose="02040503050406030204" pitchFamily="18" charset="0"/>
                              </a:rPr>
                            </m:ctrlPr>
                          </m:radPr>
                          <m:deg/>
                          <m:e>
                            <m:f>
                              <m:fPr>
                                <m:type m:val="lin"/>
                                <m:ctrlPr>
                                  <a:rPr lang="tr-TR" i="1">
                                    <a:solidFill>
                                      <a:schemeClr val="tx1"/>
                                    </a:solidFill>
                                    <a:latin typeface="Cambria Math" panose="02040503050406030204" pitchFamily="18" charset="0"/>
                                  </a:rPr>
                                </m:ctrlPr>
                              </m:fPr>
                              <m:num>
                                <m:sSub>
                                  <m:sSubPr>
                                    <m:ctrlPr>
                                      <a:rPr lang="tr-TR"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𝑡</m:t>
                                    </m:r>
                                  </m:sub>
                                </m:sSub>
                              </m:num>
                              <m:den>
                                <m:d>
                                  <m:dPr>
                                    <m:ctrlPr>
                                      <a:rPr lang="tr-TR"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1 − </m:t>
                                    </m:r>
                                    <m:sSubSup>
                                      <m:sSubSupPr>
                                        <m:ctrlPr>
                                          <a:rPr lang="tr-TR" i="1">
                                            <a:solidFill>
                                              <a:schemeClr val="tx1"/>
                                            </a:solidFill>
                                            <a:latin typeface="Cambria Math" panose="02040503050406030204" pitchFamily="18" charset="0"/>
                                          </a:rPr>
                                        </m:ctrlPr>
                                      </m:sSubSupPr>
                                      <m:e>
                                        <m:r>
                                          <a:rPr lang="en-US" i="1">
                                            <a:solidFill>
                                              <a:schemeClr val="tx1"/>
                                            </a:solidFill>
                                            <a:latin typeface="Cambria Math" panose="02040503050406030204" pitchFamily="18" charset="0"/>
                                          </a:rPr>
                                          <m:t>𝛽</m:t>
                                        </m:r>
                                      </m:e>
                                      <m:sub>
                                        <m:r>
                                          <a:rPr lang="en-US" i="1">
                                            <a:solidFill>
                                              <a:schemeClr val="tx1"/>
                                            </a:solidFill>
                                            <a:latin typeface="Cambria Math" panose="02040503050406030204" pitchFamily="18" charset="0"/>
                                          </a:rPr>
                                          <m:t>2</m:t>
                                        </m:r>
                                      </m:sub>
                                      <m:sup>
                                        <m:r>
                                          <a:rPr lang="en-US" i="1">
                                            <a:solidFill>
                                              <a:schemeClr val="tx1"/>
                                            </a:solidFill>
                                            <a:latin typeface="Cambria Math" panose="02040503050406030204" pitchFamily="18" charset="0"/>
                                          </a:rPr>
                                          <m:t>𝑡</m:t>
                                        </m:r>
                                      </m:sup>
                                    </m:sSubSup>
                                  </m:e>
                                </m:d>
                              </m:den>
                            </m:f>
                          </m:e>
                        </m:ra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𝜖</m:t>
                        </m:r>
                        <m:r>
                          <a:rPr lang="en-US" i="1">
                            <a:solidFill>
                              <a:schemeClr val="tx1"/>
                            </a:solidFill>
                            <a:latin typeface="Cambria Math" panose="02040503050406030204" pitchFamily="18" charset="0"/>
                          </a:rPr>
                          <m:t> </m:t>
                        </m:r>
                      </m:den>
                    </m:f>
                    <m:r>
                      <a:rPr lang="en-US" i="1">
                        <a:solidFill>
                          <a:schemeClr val="tx1"/>
                        </a:solidFill>
                        <a:latin typeface="Cambria Math" panose="02040503050406030204" pitchFamily="18" charset="0"/>
                      </a:rPr>
                      <m:t>+  </m:t>
                    </m:r>
                    <m:r>
                      <a:rPr lang="en-US" i="1">
                        <a:solidFill>
                          <a:schemeClr val="tx1"/>
                        </a:solidFill>
                        <a:latin typeface="Cambria Math" panose="02040503050406030204" pitchFamily="18" charset="0"/>
                      </a:rPr>
                      <m:t>𝑤</m:t>
                    </m:r>
                    <m:sSub>
                      <m:sSubPr>
                        <m:ctrlPr>
                          <a:rPr lang="tr-TR"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𝜃</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oMath>
                </a14:m>
                <a:r>
                  <a:rPr lang="tr-TR" dirty="0">
                    <a:solidFill>
                      <a:schemeClr val="tx1"/>
                    </a:solidFill>
                    <a:effectLst/>
                  </a:rPr>
                  <a:t> </a:t>
                </a:r>
                <a:endParaRPr lang="tr-TR" i="1" dirty="0">
                  <a:solidFill>
                    <a:schemeClr val="tx1"/>
                  </a:solidFill>
                </a:endParaRPr>
              </a:p>
              <a:p>
                <a:r>
                  <a:rPr lang="tr-TR" i="1" dirty="0">
                    <a:solidFill>
                      <a:schemeClr val="tx1"/>
                    </a:solidFill>
                  </a:rPr>
                  <a:t>f : </a:t>
                </a:r>
                <a:r>
                  <a:rPr lang="tr-TR" dirty="0" err="1">
                    <a:solidFill>
                      <a:schemeClr val="tx1"/>
                    </a:solidFill>
                  </a:rPr>
                  <a:t>loss</a:t>
                </a:r>
                <a:r>
                  <a:rPr lang="tr-TR" dirty="0">
                    <a:solidFill>
                      <a:schemeClr val="tx1"/>
                    </a:solidFill>
                  </a:rPr>
                  <a:t> </a:t>
                </a:r>
                <a:r>
                  <a:rPr lang="tr-TR" dirty="0" err="1">
                    <a:solidFill>
                      <a:schemeClr val="tx1"/>
                    </a:solidFill>
                  </a:rPr>
                  <a:t>function</a:t>
                </a:r>
                <a:endParaRPr lang="tr-TR" i="1" dirty="0">
                  <a:solidFill>
                    <a:schemeClr val="tx1"/>
                  </a:solidFill>
                </a:endParaRPr>
              </a:p>
              <a:p>
                <a14:m>
                  <m:oMath xmlns:m="http://schemas.openxmlformats.org/officeDocument/2006/math">
                    <m:r>
                      <a:rPr lang="tr-TR" i="1">
                        <a:solidFill>
                          <a:schemeClr val="tx1"/>
                        </a:solidFill>
                        <a:latin typeface="Cambria Math" panose="02040503050406030204" pitchFamily="18" charset="0"/>
                      </a:rPr>
                      <m:t>𝛼</m:t>
                    </m:r>
                  </m:oMath>
                </a14:m>
                <a:r>
                  <a:rPr lang="tr-TR" dirty="0">
                    <a:solidFill>
                      <a:schemeClr val="tx1"/>
                    </a:solidFill>
                  </a:rPr>
                  <a:t>: </a:t>
                </a:r>
                <a:r>
                  <a:rPr lang="tr-TR" dirty="0" err="1">
                    <a:solidFill>
                      <a:schemeClr val="tx1"/>
                    </a:solidFill>
                  </a:rPr>
                  <a:t>weight</a:t>
                </a:r>
                <a:r>
                  <a:rPr lang="tr-TR" dirty="0">
                    <a:solidFill>
                      <a:schemeClr val="tx1"/>
                    </a:solidFill>
                  </a:rPr>
                  <a:t> </a:t>
                </a:r>
                <a:r>
                  <a:rPr lang="tr-TR" dirty="0" err="1">
                    <a:solidFill>
                      <a:schemeClr val="tx1"/>
                    </a:solidFill>
                  </a:rPr>
                  <a:t>decay</a:t>
                </a:r>
                <a:endParaRPr lang="tr-TR" dirty="0">
                  <a:solidFill>
                    <a:schemeClr val="tx1"/>
                  </a:solidFill>
                </a:endParaRPr>
              </a:p>
              <a:p>
                <a14:m>
                  <m:oMath xmlns:m="http://schemas.openxmlformats.org/officeDocument/2006/math">
                    <m:r>
                      <a:rPr lang="tr-TR" i="1">
                        <a:solidFill>
                          <a:schemeClr val="tx1"/>
                        </a:solidFill>
                        <a:latin typeface="Cambria Math" panose="02040503050406030204" pitchFamily="18" charset="0"/>
                      </a:rPr>
                      <m:t>𝜂</m:t>
                    </m:r>
                  </m:oMath>
                </a14:m>
                <a:r>
                  <a:rPr lang="tr-TR" dirty="0">
                    <a:solidFill>
                      <a:schemeClr val="tx1"/>
                    </a:solidFill>
                  </a:rPr>
                  <a:t>: </a:t>
                </a:r>
                <a:r>
                  <a:rPr lang="tr-TR" dirty="0" err="1">
                    <a:solidFill>
                      <a:schemeClr val="tx1"/>
                    </a:solidFill>
                  </a:rPr>
                  <a:t>initial</a:t>
                </a:r>
                <a:r>
                  <a:rPr lang="tr-TR" dirty="0">
                    <a:solidFill>
                      <a:schemeClr val="tx1"/>
                    </a:solidFill>
                  </a:rPr>
                  <a:t> </a:t>
                </a:r>
                <a:r>
                  <a:rPr lang="tr-TR" dirty="0" err="1">
                    <a:solidFill>
                      <a:schemeClr val="tx1"/>
                    </a:solidFill>
                  </a:rPr>
                  <a:t>learning</a:t>
                </a:r>
                <a:r>
                  <a:rPr lang="tr-TR" dirty="0">
                    <a:solidFill>
                      <a:schemeClr val="tx1"/>
                    </a:solidFill>
                  </a:rPr>
                  <a:t> rate</a:t>
                </a:r>
              </a:p>
              <a:p>
                <a:pPr/>
                <a14:m>
                  <m:oMathPara xmlns:m="http://schemas.openxmlformats.org/officeDocument/2006/math">
                    <m:oMathParaPr>
                      <m:jc m:val="left"/>
                    </m:oMathParaPr>
                    <m:oMath xmlns:m="http://schemas.openxmlformats.org/officeDocument/2006/math">
                      <m:sSub>
                        <m:sSubPr>
                          <m:ctrlPr>
                            <a:rPr lang="tr-TR" i="1">
                              <a:solidFill>
                                <a:schemeClr val="tx1"/>
                              </a:solidFill>
                              <a:latin typeface="Cambria Math" panose="02040503050406030204" pitchFamily="18" charset="0"/>
                            </a:rPr>
                          </m:ctrlPr>
                        </m:sSubPr>
                        <m:e>
                          <m:r>
                            <a:rPr lang="tr-TR" i="1">
                              <a:solidFill>
                                <a:schemeClr val="tx1"/>
                              </a:solidFill>
                              <a:latin typeface="Cambria Math" panose="02040503050406030204" pitchFamily="18" charset="0"/>
                            </a:rPr>
                            <m:t>𝛽</m:t>
                          </m:r>
                        </m:e>
                        <m:sub>
                          <m:r>
                            <a:rPr lang="tr-TR" i="1">
                              <a:solidFill>
                                <a:schemeClr val="tx1"/>
                              </a:solidFill>
                              <a:latin typeface="Cambria Math" panose="02040503050406030204" pitchFamily="18" charset="0"/>
                            </a:rPr>
                            <m:t>1</m:t>
                          </m:r>
                          <m:r>
                            <a:rPr lang="tr-TR" b="0" i="1" smtClean="0">
                              <a:solidFill>
                                <a:schemeClr val="tx1"/>
                              </a:solidFill>
                              <a:latin typeface="Cambria Math" panose="02040503050406030204" pitchFamily="18" charset="0"/>
                            </a:rPr>
                            <m:t>,2</m:t>
                          </m:r>
                        </m:sub>
                      </m:sSub>
                      <m:r>
                        <a:rPr lang="tr-TR" b="0" i="0" smtClean="0">
                          <a:solidFill>
                            <a:schemeClr val="tx1"/>
                          </a:solidFill>
                          <a:latin typeface="Cambria Math" panose="02040503050406030204" pitchFamily="18" charset="0"/>
                        </a:rPr>
                        <m:t>:</m:t>
                      </m:r>
                      <m:r>
                        <m:rPr>
                          <m:sty m:val="p"/>
                        </m:rPr>
                        <a:rPr lang="tr-TR" b="0" i="0" smtClean="0">
                          <a:solidFill>
                            <a:schemeClr val="tx1"/>
                          </a:solidFill>
                          <a:latin typeface="Cambria Math" panose="02040503050406030204" pitchFamily="18" charset="0"/>
                        </a:rPr>
                        <m:t>momentum</m:t>
                      </m:r>
                      <m:r>
                        <a:rPr lang="tr-TR" b="0" i="0" smtClean="0">
                          <a:solidFill>
                            <a:schemeClr val="tx1"/>
                          </a:solidFill>
                          <a:latin typeface="Cambria Math" panose="02040503050406030204" pitchFamily="18" charset="0"/>
                        </a:rPr>
                        <m:t> </m:t>
                      </m:r>
                      <m:r>
                        <m:rPr>
                          <m:sty m:val="p"/>
                        </m:rPr>
                        <a:rPr lang="tr-TR" b="0" i="0" smtClean="0">
                          <a:solidFill>
                            <a:schemeClr val="tx1"/>
                          </a:solidFill>
                          <a:latin typeface="Cambria Math" panose="02040503050406030204" pitchFamily="18" charset="0"/>
                        </a:rPr>
                        <m:t>parameters</m:t>
                      </m:r>
                    </m:oMath>
                  </m:oMathPara>
                </a14:m>
                <a:endParaRPr lang="tr-TR" dirty="0">
                  <a:solidFill>
                    <a:schemeClr val="tx1"/>
                  </a:solidFill>
                </a:endParaRPr>
              </a:p>
            </p:txBody>
          </p:sp>
        </mc:Choice>
        <mc:Fallback xmlns="">
          <p:sp>
            <p:nvSpPr>
              <p:cNvPr id="6" name="Dikdörtgen 3">
                <a:extLst>
                  <a:ext uri="{FF2B5EF4-FFF2-40B4-BE49-F238E27FC236}">
                    <a16:creationId xmlns:a16="http://schemas.microsoft.com/office/drawing/2014/main" id="{0A74C703-A163-764E-B52B-B10C794E1778}"/>
                  </a:ext>
                </a:extLst>
              </p:cNvPr>
              <p:cNvSpPr>
                <a:spLocks noRot="1" noChangeAspect="1" noMove="1" noResize="1" noEditPoints="1" noAdjustHandles="1" noChangeArrowheads="1" noChangeShapeType="1" noTextEdit="1"/>
              </p:cNvSpPr>
              <p:nvPr/>
            </p:nvSpPr>
            <p:spPr>
              <a:xfrm>
                <a:off x="7848985" y="3204251"/>
                <a:ext cx="3821495" cy="3279424"/>
              </a:xfrm>
              <a:prstGeom prst="rect">
                <a:avLst/>
              </a:prstGeom>
              <a:blipFill>
                <a:blip r:embed="rId4"/>
                <a:stretch>
                  <a:fillRect l="-1320" b="-385"/>
                </a:stretch>
              </a:blipFill>
              <a:ln w="12700">
                <a:solidFill>
                  <a:schemeClr val="accent1">
                    <a:lumMod val="50000"/>
                  </a:schemeClr>
                </a:solidFill>
              </a:ln>
            </p:spPr>
            <p:txBody>
              <a:bodyPr/>
              <a:lstStyle/>
              <a:p>
                <a:r>
                  <a:rPr lang="en-US">
                    <a:noFill/>
                  </a:rPr>
                  <a:t> </a:t>
                </a:r>
              </a:p>
            </p:txBody>
          </p:sp>
        </mc:Fallback>
      </mc:AlternateContent>
      <p:sp>
        <p:nvSpPr>
          <p:cNvPr id="8" name="Metin kutusu 6">
            <a:extLst>
              <a:ext uri="{FF2B5EF4-FFF2-40B4-BE49-F238E27FC236}">
                <a16:creationId xmlns:a16="http://schemas.microsoft.com/office/drawing/2014/main" id="{98D9089E-334A-D343-8B39-CF727B3D28F5}"/>
              </a:ext>
            </a:extLst>
          </p:cNvPr>
          <p:cNvSpPr txBox="1"/>
          <p:nvPr/>
        </p:nvSpPr>
        <p:spPr>
          <a:xfrm>
            <a:off x="2151880" y="2642129"/>
            <a:ext cx="734496" cy="369332"/>
          </a:xfrm>
          <a:prstGeom prst="rect">
            <a:avLst/>
          </a:prstGeom>
          <a:noFill/>
        </p:spPr>
        <p:txBody>
          <a:bodyPr wrap="none" rtlCol="0">
            <a:spAutoFit/>
          </a:bodyPr>
          <a:lstStyle/>
          <a:p>
            <a:pPr algn="ctr"/>
            <a:r>
              <a:rPr lang="tr-TR" dirty="0"/>
              <a:t>Adam</a:t>
            </a:r>
          </a:p>
        </p:txBody>
      </p:sp>
      <p:sp>
        <p:nvSpPr>
          <p:cNvPr id="9" name="Metin kutusu 7">
            <a:extLst>
              <a:ext uri="{FF2B5EF4-FFF2-40B4-BE49-F238E27FC236}">
                <a16:creationId xmlns:a16="http://schemas.microsoft.com/office/drawing/2014/main" id="{C84F8FD1-1024-694E-864D-4F7CD36E0E99}"/>
              </a:ext>
            </a:extLst>
          </p:cNvPr>
          <p:cNvSpPr txBox="1"/>
          <p:nvPr/>
        </p:nvSpPr>
        <p:spPr>
          <a:xfrm>
            <a:off x="9289893" y="2640406"/>
            <a:ext cx="939681" cy="369332"/>
          </a:xfrm>
          <a:prstGeom prst="rect">
            <a:avLst/>
          </a:prstGeom>
          <a:noFill/>
        </p:spPr>
        <p:txBody>
          <a:bodyPr wrap="none" rtlCol="0">
            <a:spAutoFit/>
          </a:bodyPr>
          <a:lstStyle/>
          <a:p>
            <a:r>
              <a:rPr lang="tr-TR" dirty="0" err="1"/>
              <a:t>AdamW</a:t>
            </a:r>
            <a:endParaRPr lang="tr-TR" dirty="0"/>
          </a:p>
        </p:txBody>
      </p:sp>
      <p:sp>
        <p:nvSpPr>
          <p:cNvPr id="10" name="Metin kutusu 8">
            <a:extLst>
              <a:ext uri="{FF2B5EF4-FFF2-40B4-BE49-F238E27FC236}">
                <a16:creationId xmlns:a16="http://schemas.microsoft.com/office/drawing/2014/main" id="{82446045-F424-9946-8B1B-18F69BC8190C}"/>
              </a:ext>
            </a:extLst>
          </p:cNvPr>
          <p:cNvSpPr txBox="1"/>
          <p:nvPr/>
        </p:nvSpPr>
        <p:spPr>
          <a:xfrm>
            <a:off x="5121448" y="2651557"/>
            <a:ext cx="2100541" cy="369332"/>
          </a:xfrm>
          <a:prstGeom prst="rect">
            <a:avLst/>
          </a:prstGeom>
          <a:noFill/>
        </p:spPr>
        <p:txBody>
          <a:bodyPr wrap="square" rtlCol="0">
            <a:spAutoFit/>
          </a:bodyPr>
          <a:lstStyle/>
          <a:p>
            <a:pPr algn="ctr"/>
            <a:r>
              <a:rPr lang="tr-TR" dirty="0"/>
              <a:t>SGD Momentum</a:t>
            </a:r>
          </a:p>
        </p:txBody>
      </p:sp>
      <p:pic>
        <p:nvPicPr>
          <p:cNvPr id="12" name="Picture 11">
            <a:extLst>
              <a:ext uri="{FF2B5EF4-FFF2-40B4-BE49-F238E27FC236}">
                <a16:creationId xmlns:a16="http://schemas.microsoft.com/office/drawing/2014/main" id="{96743583-B739-F846-ABEE-7B1DAF6F2E6F}"/>
              </a:ext>
            </a:extLst>
          </p:cNvPr>
          <p:cNvPicPr>
            <a:picLocks noChangeAspect="1"/>
          </p:cNvPicPr>
          <p:nvPr/>
        </p:nvPicPr>
        <p:blipFill>
          <a:blip r:embed="rId5"/>
          <a:stretch>
            <a:fillRect/>
          </a:stretch>
        </p:blipFill>
        <p:spPr>
          <a:xfrm>
            <a:off x="3399859" y="983388"/>
            <a:ext cx="3019426" cy="967335"/>
          </a:xfrm>
          <a:prstGeom prst="rect">
            <a:avLst/>
          </a:prstGeom>
        </p:spPr>
      </p:pic>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29D90188-54BD-2342-A5C3-EE835DB908F8}"/>
                  </a:ext>
                </a:extLst>
              </p:cNvPr>
              <p:cNvSpPr txBox="1"/>
              <p:nvPr/>
            </p:nvSpPr>
            <p:spPr>
              <a:xfrm>
                <a:off x="492369" y="1260087"/>
                <a:ext cx="11164381" cy="1759264"/>
              </a:xfrm>
              <a:prstGeom prst="rect">
                <a:avLst/>
              </a:prstGeom>
              <a:noFill/>
            </p:spPr>
            <p:txBody>
              <a:bodyPr wrap="square" rtlCol="0">
                <a:spAutoFit/>
              </a:bodyPr>
              <a:lstStyle/>
              <a:p>
                <a:pPr marL="285750" indent="-285750">
                  <a:buFont typeface="Arial" panose="020B0604020202020204" pitchFamily="34" charset="0"/>
                  <a:buChar char="•"/>
                </a:pPr>
                <a:r>
                  <a:rPr lang="en-US" b="1" dirty="0"/>
                  <a:t>Cross-Entropy loss function</a:t>
                </a:r>
                <a:r>
                  <a:rPr lang="en-US" dirty="0"/>
                  <a:t>:                                                 (1)</a:t>
                </a:r>
              </a:p>
              <a:p>
                <a:endParaRPr lang="en-US" dirty="0"/>
              </a:p>
              <a:p>
                <a:r>
                  <a:rPr lang="en-US" dirty="0"/>
                  <a:t>where n is the total number of classes, and </a:t>
                </a:r>
                <a14:m>
                  <m:oMath xmlns:m="http://schemas.openxmlformats.org/officeDocument/2006/math">
                    <m:sSub>
                      <m:sSubPr>
                        <m:ctrlPr>
                          <a:rPr lang="tr-TR" b="0" i="1" smtClean="0">
                            <a:latin typeface="Cambria Math" panose="02040503050406030204" pitchFamily="18" charset="0"/>
                          </a:rPr>
                        </m:ctrlPr>
                      </m:sSubPr>
                      <m:e>
                        <m:r>
                          <a:rPr lang="tr-TR" b="0" i="1" smtClean="0">
                            <a:latin typeface="Cambria Math" panose="02040503050406030204" pitchFamily="18" charset="0"/>
                          </a:rPr>
                          <m:t>𝑦</m:t>
                        </m:r>
                      </m:e>
                      <m:sub>
                        <m:r>
                          <a:rPr lang="tr-TR" b="0" i="1" smtClean="0">
                            <a:latin typeface="Cambria Math" panose="02040503050406030204" pitchFamily="18" charset="0"/>
                          </a:rPr>
                          <m:t>𝑖</m:t>
                        </m:r>
                      </m:sub>
                    </m:sSub>
                  </m:oMath>
                </a14:m>
                <a:r>
                  <a:rPr lang="en-US" dirty="0"/>
                  <a:t> is the observed class label and </a:t>
                </a:r>
                <a14:m>
                  <m:oMath xmlns:m="http://schemas.openxmlformats.org/officeDocument/2006/math">
                    <m:sSub>
                      <m:sSubPr>
                        <m:ctrlPr>
                          <a:rPr lang="tr-TR" b="0" i="1" smtClean="0">
                            <a:latin typeface="Cambria Math" panose="02040503050406030204" pitchFamily="18" charset="0"/>
                          </a:rPr>
                        </m:ctrlPr>
                      </m:sSubPr>
                      <m:e>
                        <m:r>
                          <a:rPr lang="tr-TR" b="0" i="1" smtClean="0">
                            <a:latin typeface="Cambria Math" panose="02040503050406030204" pitchFamily="18" charset="0"/>
                          </a:rPr>
                          <m:t>𝑝</m:t>
                        </m:r>
                      </m:e>
                      <m:sub>
                        <m:r>
                          <a:rPr lang="tr-TR" b="0" i="1" smtClean="0">
                            <a:latin typeface="Cambria Math" panose="02040503050406030204" pitchFamily="18" charset="0"/>
                          </a:rPr>
                          <m:t>𝑖</m:t>
                        </m:r>
                      </m:sub>
                    </m:sSub>
                  </m:oMath>
                </a14:m>
                <a:r>
                  <a:rPr lang="en-US" dirty="0"/>
                  <a:t> is the estimated probability, which is a function of weight, </a:t>
                </a:r>
                <a14:m>
                  <m:oMath xmlns:m="http://schemas.openxmlformats.org/officeDocument/2006/math">
                    <m:r>
                      <a:rPr lang="tr-TR" b="0" i="1" smtClean="0">
                        <a:latin typeface="Cambria Math" panose="02040503050406030204" pitchFamily="18" charset="0"/>
                      </a:rPr>
                      <m:t>𝜃</m:t>
                    </m:r>
                  </m:oMath>
                </a14:m>
                <a:r>
                  <a:rPr lang="en-US" dirty="0"/>
                  <a:t>, from the model of interest for the </a:t>
                </a:r>
                <a14:m>
                  <m:oMath xmlns:m="http://schemas.openxmlformats.org/officeDocument/2006/math">
                    <m:sSup>
                      <m:sSupPr>
                        <m:ctrlPr>
                          <a:rPr lang="en-US" i="1" dirty="0" smtClean="0">
                            <a:latin typeface="Cambria Math" panose="02040503050406030204" pitchFamily="18" charset="0"/>
                          </a:rPr>
                        </m:ctrlPr>
                      </m:sSupPr>
                      <m:e>
                        <m:r>
                          <a:rPr lang="en-US" i="1" dirty="0" smtClean="0">
                            <a:latin typeface="Cambria Math" panose="02040503050406030204" pitchFamily="18" charset="0"/>
                          </a:rPr>
                          <m:t>𝑖</m:t>
                        </m:r>
                      </m:e>
                      <m:sup>
                        <m:r>
                          <a:rPr lang="tr-TR" b="0" i="1" dirty="0" smtClean="0">
                            <a:latin typeface="Cambria Math" panose="02040503050406030204" pitchFamily="18" charset="0"/>
                          </a:rPr>
                          <m:t>𝑡h</m:t>
                        </m:r>
                      </m:sup>
                    </m:sSup>
                  </m:oMath>
                </a14:m>
                <a:r>
                  <a:rPr lang="en-US" dirty="0"/>
                  <a:t> class, respectively.</a:t>
                </a:r>
              </a:p>
              <a:p>
                <a:endParaRPr lang="en-US" dirty="0"/>
              </a:p>
              <a:p>
                <a:pPr marL="285750" indent="-285750">
                  <a:buFont typeface="Arial" panose="020B0604020202020204" pitchFamily="34" charset="0"/>
                  <a:buChar char="•"/>
                </a:pPr>
                <a:r>
                  <a:rPr lang="en-US" b="1" dirty="0"/>
                  <a:t>Optimizers</a:t>
                </a:r>
                <a:r>
                  <a:rPr lang="en-US" dirty="0"/>
                  <a:t>:  1)                                                        2)                                                                         3)</a:t>
                </a:r>
              </a:p>
            </p:txBody>
          </p:sp>
        </mc:Choice>
        <mc:Fallback xmlns="">
          <p:sp>
            <p:nvSpPr>
              <p:cNvPr id="11" name="TextBox 10">
                <a:extLst>
                  <a:ext uri="{FF2B5EF4-FFF2-40B4-BE49-F238E27FC236}">
                    <a16:creationId xmlns:a16="http://schemas.microsoft.com/office/drawing/2014/main" id="{29D90188-54BD-2342-A5C3-EE835DB908F8}"/>
                  </a:ext>
                </a:extLst>
              </p:cNvPr>
              <p:cNvSpPr txBox="1">
                <a:spLocks noRot="1" noChangeAspect="1" noMove="1" noResize="1" noEditPoints="1" noAdjustHandles="1" noChangeArrowheads="1" noChangeShapeType="1" noTextEdit="1"/>
              </p:cNvSpPr>
              <p:nvPr/>
            </p:nvSpPr>
            <p:spPr>
              <a:xfrm>
                <a:off x="492369" y="1260087"/>
                <a:ext cx="11164381" cy="1759264"/>
              </a:xfrm>
              <a:prstGeom prst="rect">
                <a:avLst/>
              </a:prstGeom>
              <a:blipFill>
                <a:blip r:embed="rId6"/>
                <a:stretch>
                  <a:fillRect l="-455" t="-2158" r="-682" b="-4317"/>
                </a:stretch>
              </a:blipFill>
            </p:spPr>
            <p:txBody>
              <a:bodyPr/>
              <a:lstStyle/>
              <a:p>
                <a:r>
                  <a:rPr lang="en-US">
                    <a:noFill/>
                  </a:rPr>
                  <a:t> </a:t>
                </a:r>
              </a:p>
            </p:txBody>
          </p:sp>
        </mc:Fallback>
      </mc:AlternateContent>
    </p:spTree>
    <p:extLst>
      <p:ext uri="{BB962C8B-B14F-4D97-AF65-F5344CB8AC3E}">
        <p14:creationId xmlns:p14="http://schemas.microsoft.com/office/powerpoint/2010/main" val="1541065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5D9A3A5-6FE1-2F4D-96A4-C8600F3B0A0D}"/>
              </a:ext>
            </a:extLst>
          </p:cNvPr>
          <p:cNvSpPr txBox="1"/>
          <p:nvPr/>
        </p:nvSpPr>
        <p:spPr>
          <a:xfrm>
            <a:off x="492369" y="391886"/>
            <a:ext cx="4858446" cy="523220"/>
          </a:xfrm>
          <a:prstGeom prst="rect">
            <a:avLst/>
          </a:prstGeom>
          <a:noFill/>
        </p:spPr>
        <p:txBody>
          <a:bodyPr wrap="none" rtlCol="0">
            <a:spAutoFit/>
          </a:bodyPr>
          <a:lstStyle/>
          <a:p>
            <a:r>
              <a:rPr lang="en-US" sz="2800" b="1" dirty="0"/>
              <a:t>Convolutional Neural Networks</a:t>
            </a:r>
          </a:p>
        </p:txBody>
      </p:sp>
      <p:sp>
        <p:nvSpPr>
          <p:cNvPr id="7" name="Slide Number Placeholder 6">
            <a:extLst>
              <a:ext uri="{FF2B5EF4-FFF2-40B4-BE49-F238E27FC236}">
                <a16:creationId xmlns:a16="http://schemas.microsoft.com/office/drawing/2014/main" id="{04E54DE8-74FD-D940-B998-F646F0EC4F44}"/>
              </a:ext>
            </a:extLst>
          </p:cNvPr>
          <p:cNvSpPr>
            <a:spLocks noGrp="1"/>
          </p:cNvSpPr>
          <p:nvPr>
            <p:ph type="sldNum" sz="quarter" idx="12"/>
          </p:nvPr>
        </p:nvSpPr>
        <p:spPr/>
        <p:txBody>
          <a:bodyPr/>
          <a:lstStyle/>
          <a:p>
            <a:fld id="{C5184E39-17C3-1B46-A006-9F7568AAA460}" type="slidenum">
              <a:rPr lang="en-US" smtClean="0"/>
              <a:t>12</a:t>
            </a:fld>
            <a:endParaRPr lang="en-US"/>
          </a:p>
        </p:txBody>
      </p:sp>
      <p:sp>
        <p:nvSpPr>
          <p:cNvPr id="2" name="TextBox 1">
            <a:extLst>
              <a:ext uri="{FF2B5EF4-FFF2-40B4-BE49-F238E27FC236}">
                <a16:creationId xmlns:a16="http://schemas.microsoft.com/office/drawing/2014/main" id="{BBB0CB65-C1C9-5C4F-A02C-F9C4AE611AC7}"/>
              </a:ext>
            </a:extLst>
          </p:cNvPr>
          <p:cNvSpPr txBox="1"/>
          <p:nvPr/>
        </p:nvSpPr>
        <p:spPr>
          <a:xfrm>
            <a:off x="492369" y="1220688"/>
            <a:ext cx="9639562" cy="4247317"/>
          </a:xfrm>
          <a:prstGeom prst="rect">
            <a:avLst/>
          </a:prstGeom>
          <a:noFill/>
        </p:spPr>
        <p:txBody>
          <a:bodyPr wrap="none" rtlCol="0">
            <a:spAutoFit/>
          </a:bodyPr>
          <a:lstStyle/>
          <a:p>
            <a:pPr marL="285750" indent="-285750">
              <a:buFont typeface="Arial" panose="020B0604020202020204" pitchFamily="34" charset="0"/>
              <a:buChar char="•"/>
            </a:pPr>
            <a:r>
              <a:rPr lang="en-US" dirty="0"/>
              <a:t>The </a:t>
            </a:r>
            <a:r>
              <a:rPr lang="en-US" b="1" dirty="0"/>
              <a:t>convolutional neural networks (CNNs) </a:t>
            </a:r>
            <a:r>
              <a:rPr lang="en-US" dirty="0"/>
              <a:t>are the special research area of deep neural networks </a:t>
            </a:r>
          </a:p>
          <a:p>
            <a:r>
              <a:rPr lang="en-US" dirty="0"/>
              <a:t>which are mostly used in visual problem analyzing and solving.</a:t>
            </a:r>
          </a:p>
          <a:p>
            <a:endParaRPr lang="en-US" dirty="0"/>
          </a:p>
          <a:p>
            <a:endParaRPr lang="en-US" dirty="0"/>
          </a:p>
          <a:p>
            <a:pPr marL="285750" indent="-285750">
              <a:buFont typeface="Arial" panose="020B0604020202020204" pitchFamily="34" charset="0"/>
              <a:buChar char="•"/>
            </a:pPr>
            <a:r>
              <a:rPr lang="en-US" b="1" dirty="0"/>
              <a:t>Convolutional layer </a:t>
            </a:r>
            <a:r>
              <a:rPr lang="en-US" dirty="0"/>
              <a:t>is used to reveal the distinctive features of </a:t>
            </a:r>
          </a:p>
          <a:p>
            <a:r>
              <a:rPr lang="en-US" dirty="0"/>
              <a:t>input data. It includes windows named as </a:t>
            </a:r>
            <a:r>
              <a:rPr lang="en-US" b="1" dirty="0"/>
              <a:t>filter</a:t>
            </a:r>
            <a:r>
              <a:rPr lang="en-US" dirty="0"/>
              <a:t> (or </a:t>
            </a:r>
            <a:r>
              <a:rPr lang="en-US" b="1" dirty="0"/>
              <a:t>kernel</a:t>
            </a:r>
            <a:r>
              <a:rPr lang="en-US" dirty="0"/>
              <a:t>) that </a:t>
            </a:r>
          </a:p>
          <a:p>
            <a:r>
              <a:rPr lang="en-US" dirty="0"/>
              <a:t>traverse the through input matrix with the step size named as </a:t>
            </a:r>
            <a:r>
              <a:rPr lang="en-US" b="1" dirty="0"/>
              <a:t>stride</a:t>
            </a:r>
            <a:r>
              <a:rPr lang="en-US" dirty="0"/>
              <a:t>.</a:t>
            </a:r>
          </a:p>
          <a:p>
            <a:r>
              <a:rPr lang="en-US" dirty="0"/>
              <a:t>Filling the edges of input by zeros to clear the inconsistency between</a:t>
            </a:r>
          </a:p>
          <a:p>
            <a:r>
              <a:rPr lang="en-US" dirty="0"/>
              <a:t>filter, stride and input sizes is called as </a:t>
            </a:r>
            <a:r>
              <a:rPr lang="en-US" b="1" dirty="0"/>
              <a:t>padding.</a:t>
            </a:r>
          </a:p>
          <a:p>
            <a:endParaRPr lang="en-US" b="1" dirty="0"/>
          </a:p>
          <a:p>
            <a:pPr marL="285750" indent="-285750">
              <a:buFont typeface="Arial" panose="020B0604020202020204" pitchFamily="34" charset="0"/>
              <a:buChar char="•"/>
            </a:pPr>
            <a:r>
              <a:rPr lang="en-US" dirty="0"/>
              <a:t>In the figure, we have an input matrix in the size of 7x7x3 and </a:t>
            </a:r>
          </a:p>
          <a:p>
            <a:r>
              <a:rPr lang="en-US" dirty="0"/>
              <a:t>padding with the size of 1 is applied. There are two filters in the size</a:t>
            </a:r>
          </a:p>
          <a:p>
            <a:r>
              <a:rPr lang="en-US" dirty="0"/>
              <a:t>of 3x3 and they scan the input with the stride of 2.</a:t>
            </a:r>
          </a:p>
          <a:p>
            <a:endParaRPr lang="en-US" b="1" dirty="0"/>
          </a:p>
          <a:p>
            <a:endParaRPr lang="en-US" dirty="0"/>
          </a:p>
        </p:txBody>
      </p:sp>
      <p:pic>
        <p:nvPicPr>
          <p:cNvPr id="5" name="Picture 4">
            <a:extLst>
              <a:ext uri="{FF2B5EF4-FFF2-40B4-BE49-F238E27FC236}">
                <a16:creationId xmlns:a16="http://schemas.microsoft.com/office/drawing/2014/main" id="{641D9343-CBB6-FD47-A0EC-1B9D58523191}"/>
              </a:ext>
            </a:extLst>
          </p:cNvPr>
          <p:cNvPicPr>
            <a:picLocks noChangeAspect="1"/>
          </p:cNvPicPr>
          <p:nvPr/>
        </p:nvPicPr>
        <p:blipFill rotWithShape="1">
          <a:blip r:embed="rId2"/>
          <a:srcRect r="7325"/>
          <a:stretch/>
        </p:blipFill>
        <p:spPr>
          <a:xfrm>
            <a:off x="7034981" y="1755858"/>
            <a:ext cx="5111494" cy="4564054"/>
          </a:xfrm>
          <a:prstGeom prst="rect">
            <a:avLst/>
          </a:prstGeom>
        </p:spPr>
      </p:pic>
      <p:sp>
        <p:nvSpPr>
          <p:cNvPr id="6" name="TextBox 5">
            <a:extLst>
              <a:ext uri="{FF2B5EF4-FFF2-40B4-BE49-F238E27FC236}">
                <a16:creationId xmlns:a16="http://schemas.microsoft.com/office/drawing/2014/main" id="{10B7C41B-FC93-654C-BC2E-8C33BA57A079}"/>
              </a:ext>
            </a:extLst>
          </p:cNvPr>
          <p:cNvSpPr txBox="1"/>
          <p:nvPr/>
        </p:nvSpPr>
        <p:spPr>
          <a:xfrm>
            <a:off x="7475003" y="6319912"/>
            <a:ext cx="4671472" cy="215444"/>
          </a:xfrm>
          <a:prstGeom prst="rect">
            <a:avLst/>
          </a:prstGeom>
          <a:noFill/>
        </p:spPr>
        <p:txBody>
          <a:bodyPr wrap="none" rtlCol="0">
            <a:spAutoFit/>
          </a:bodyPr>
          <a:lstStyle/>
          <a:p>
            <a:r>
              <a:rPr lang="en-US" sz="800" i="1" dirty="0">
                <a:solidFill>
                  <a:schemeClr val="bg1">
                    <a:lumMod val="50000"/>
                  </a:schemeClr>
                </a:solidFill>
              </a:rPr>
              <a:t>https://</a:t>
            </a:r>
            <a:r>
              <a:rPr lang="en-US" sz="800" i="1" dirty="0" err="1">
                <a:solidFill>
                  <a:schemeClr val="bg1">
                    <a:lumMod val="50000"/>
                  </a:schemeClr>
                </a:solidFill>
              </a:rPr>
              <a:t>www.freecodecamp.org</a:t>
            </a:r>
            <a:r>
              <a:rPr lang="en-US" sz="800" i="1" dirty="0">
                <a:solidFill>
                  <a:schemeClr val="bg1">
                    <a:lumMod val="50000"/>
                  </a:schemeClr>
                </a:solidFill>
              </a:rPr>
              <a:t>/news/an-intuitive-guide-to-convolutional-neural-networks-260c2de0a050/</a:t>
            </a:r>
          </a:p>
        </p:txBody>
      </p:sp>
    </p:spTree>
    <p:extLst>
      <p:ext uri="{BB962C8B-B14F-4D97-AF65-F5344CB8AC3E}">
        <p14:creationId xmlns:p14="http://schemas.microsoft.com/office/powerpoint/2010/main" val="23456724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5D9A3A5-6FE1-2F4D-96A4-C8600F3B0A0D}"/>
              </a:ext>
            </a:extLst>
          </p:cNvPr>
          <p:cNvSpPr txBox="1"/>
          <p:nvPr/>
        </p:nvSpPr>
        <p:spPr>
          <a:xfrm>
            <a:off x="492369" y="391886"/>
            <a:ext cx="4858446" cy="523220"/>
          </a:xfrm>
          <a:prstGeom prst="rect">
            <a:avLst/>
          </a:prstGeom>
          <a:noFill/>
        </p:spPr>
        <p:txBody>
          <a:bodyPr wrap="none" rtlCol="0">
            <a:spAutoFit/>
          </a:bodyPr>
          <a:lstStyle/>
          <a:p>
            <a:r>
              <a:rPr lang="en-US" sz="2800" b="1" dirty="0"/>
              <a:t>Convolutional Neural Networks</a:t>
            </a:r>
          </a:p>
        </p:txBody>
      </p:sp>
      <p:sp>
        <p:nvSpPr>
          <p:cNvPr id="7" name="Slide Number Placeholder 6">
            <a:extLst>
              <a:ext uri="{FF2B5EF4-FFF2-40B4-BE49-F238E27FC236}">
                <a16:creationId xmlns:a16="http://schemas.microsoft.com/office/drawing/2014/main" id="{04E54DE8-74FD-D940-B998-F646F0EC4F44}"/>
              </a:ext>
            </a:extLst>
          </p:cNvPr>
          <p:cNvSpPr>
            <a:spLocks noGrp="1"/>
          </p:cNvSpPr>
          <p:nvPr>
            <p:ph type="sldNum" sz="quarter" idx="12"/>
          </p:nvPr>
        </p:nvSpPr>
        <p:spPr/>
        <p:txBody>
          <a:bodyPr/>
          <a:lstStyle/>
          <a:p>
            <a:fld id="{C5184E39-17C3-1B46-A006-9F7568AAA460}" type="slidenum">
              <a:rPr lang="en-US" smtClean="0"/>
              <a:t>13</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BBB0CB65-C1C9-5C4F-A02C-F9C4AE611AC7}"/>
                  </a:ext>
                </a:extLst>
              </p:cNvPr>
              <p:cNvSpPr txBox="1"/>
              <p:nvPr/>
            </p:nvSpPr>
            <p:spPr>
              <a:xfrm>
                <a:off x="492369" y="1085222"/>
                <a:ext cx="11731417" cy="4801314"/>
              </a:xfrm>
              <a:prstGeom prst="rect">
                <a:avLst/>
              </a:prstGeom>
              <a:noFill/>
            </p:spPr>
            <p:txBody>
              <a:bodyPr wrap="none" rtlCol="0">
                <a:spAutoFit/>
              </a:bodyPr>
              <a:lstStyle/>
              <a:p>
                <a:pPr marL="285750" indent="-285750">
                  <a:buFont typeface="Arial" panose="020B0604020202020204" pitchFamily="34" charset="0"/>
                  <a:buChar char="•"/>
                </a:pPr>
                <a:r>
                  <a:rPr lang="en-US" b="1" dirty="0"/>
                  <a:t>Rectified Linear Units </a:t>
                </a:r>
                <a:r>
                  <a:rPr lang="en-US" dirty="0"/>
                  <a:t>(</a:t>
                </a:r>
                <a:r>
                  <a:rPr lang="en-US" b="1" dirty="0"/>
                  <a:t>ReLU</a:t>
                </a:r>
                <a:r>
                  <a:rPr lang="en-US" dirty="0"/>
                  <a:t>) is used to map the input values to non-negative values, and it is in the form of:</a:t>
                </a:r>
              </a:p>
              <a:p>
                <a:endParaRPr lang="en-US" dirty="0"/>
              </a:p>
              <a:p>
                <a14:m>
                  <m:oMath xmlns:m="http://schemas.openxmlformats.org/officeDocument/2006/math">
                    <m:r>
                      <a:rPr lang="tr-TR" b="0" i="1" smtClean="0">
                        <a:latin typeface="Cambria Math" panose="02040503050406030204" pitchFamily="18" charset="0"/>
                      </a:rPr>
                      <m:t>                                                                              </m:t>
                    </m:r>
                    <m:r>
                      <a:rPr lang="tr-TR" b="0" i="1" smtClean="0">
                        <a:latin typeface="Cambria Math" panose="02040503050406030204" pitchFamily="18" charset="0"/>
                      </a:rPr>
                      <m:t>𝑓</m:t>
                    </m:r>
                    <m:d>
                      <m:dPr>
                        <m:ctrlPr>
                          <a:rPr lang="tr-TR" b="0" i="1" smtClean="0">
                            <a:latin typeface="Cambria Math" panose="02040503050406030204" pitchFamily="18" charset="0"/>
                          </a:rPr>
                        </m:ctrlPr>
                      </m:dPr>
                      <m:e>
                        <m:r>
                          <a:rPr lang="tr-TR" b="0" i="1" smtClean="0">
                            <a:latin typeface="Cambria Math" panose="02040503050406030204" pitchFamily="18" charset="0"/>
                          </a:rPr>
                          <m:t>𝑥</m:t>
                        </m:r>
                      </m:e>
                    </m:d>
                    <m:r>
                      <a:rPr lang="tr-TR" b="0" i="1" smtClean="0">
                        <a:latin typeface="Cambria Math" panose="02040503050406030204" pitchFamily="18" charset="0"/>
                      </a:rPr>
                      <m:t>=</m:t>
                    </m:r>
                    <m:func>
                      <m:funcPr>
                        <m:ctrlPr>
                          <a:rPr lang="tr-TR" b="0" i="1" smtClean="0">
                            <a:latin typeface="Cambria Math" panose="02040503050406030204" pitchFamily="18" charset="0"/>
                          </a:rPr>
                        </m:ctrlPr>
                      </m:funcPr>
                      <m:fName>
                        <m:r>
                          <m:rPr>
                            <m:sty m:val="p"/>
                          </m:rPr>
                          <a:rPr lang="tr-TR" b="0" i="0" smtClean="0">
                            <a:latin typeface="Cambria Math" panose="02040503050406030204" pitchFamily="18" charset="0"/>
                          </a:rPr>
                          <m:t>max</m:t>
                        </m:r>
                      </m:fName>
                      <m:e>
                        <m:d>
                          <m:dPr>
                            <m:ctrlPr>
                              <a:rPr lang="tr-TR" b="0" i="1" smtClean="0">
                                <a:latin typeface="Cambria Math" panose="02040503050406030204" pitchFamily="18" charset="0"/>
                              </a:rPr>
                            </m:ctrlPr>
                          </m:dPr>
                          <m:e>
                            <m:r>
                              <a:rPr lang="tr-TR" b="0" i="1" smtClean="0">
                                <a:latin typeface="Cambria Math" panose="02040503050406030204" pitchFamily="18" charset="0"/>
                              </a:rPr>
                              <m:t>0, </m:t>
                            </m:r>
                            <m:r>
                              <a:rPr lang="tr-TR" b="0" i="1" smtClean="0">
                                <a:latin typeface="Cambria Math" panose="02040503050406030204" pitchFamily="18" charset="0"/>
                              </a:rPr>
                              <m:t>𝑥</m:t>
                            </m:r>
                          </m:e>
                        </m:d>
                      </m:e>
                    </m:func>
                    <m:r>
                      <a:rPr lang="tr-TR" b="0" i="1" smtClean="0">
                        <a:latin typeface="Cambria Math" panose="02040503050406030204" pitchFamily="18" charset="0"/>
                      </a:rPr>
                      <m:t>.</m:t>
                    </m:r>
                  </m:oMath>
                </a14:m>
                <a:r>
                  <a:rPr lang="en-US" dirty="0"/>
                  <a:t>      (2)</a:t>
                </a:r>
              </a:p>
              <a:p>
                <a:endParaRPr lang="en-US" dirty="0"/>
              </a:p>
              <a:p>
                <a:pPr marL="285750" indent="-285750">
                  <a:buFont typeface="Arial" panose="020B0604020202020204" pitchFamily="34" charset="0"/>
                  <a:buChar char="•"/>
                </a:pPr>
                <a:r>
                  <a:rPr lang="en-US" dirty="0"/>
                  <a:t>A </a:t>
                </a:r>
                <a:r>
                  <a:rPr lang="en-US" b="1" dirty="0"/>
                  <a:t>pooling layer </a:t>
                </a:r>
                <a:r>
                  <a:rPr lang="en-US" dirty="0"/>
                  <a:t>scans the input with a window and outputs a new feature map with the lower size than the size of input </a:t>
                </a:r>
              </a:p>
              <a:p>
                <a:r>
                  <a:rPr lang="en-US" dirty="0"/>
                  <a:t>feature map. Most common pooling layers are average pooling and maximum pooling which take the average of </a:t>
                </a:r>
              </a:p>
              <a:p>
                <a:r>
                  <a:rPr lang="en-US" dirty="0"/>
                  <a:t>corresponding window and the maximum of corresponding window respectively.</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pPr marL="285750" indent="-285750">
                  <a:buFont typeface="Arial" panose="020B0604020202020204" pitchFamily="34" charset="0"/>
                  <a:buChar char="•"/>
                </a:pPr>
                <a:r>
                  <a:rPr lang="en-US" b="1" dirty="0"/>
                  <a:t>Batch normalization </a:t>
                </a:r>
                <a:r>
                  <a:rPr lang="en-US" dirty="0"/>
                  <a:t>is a technique for training the deep neural networks that standardize the inputs to one layer </a:t>
                </a:r>
              </a:p>
              <a:p>
                <a:r>
                  <a:rPr lang="en-US" dirty="0"/>
                  <a:t>for each mini batch.</a:t>
                </a:r>
              </a:p>
            </p:txBody>
          </p:sp>
        </mc:Choice>
        <mc:Fallback xmlns="">
          <p:sp>
            <p:nvSpPr>
              <p:cNvPr id="2" name="TextBox 1">
                <a:extLst>
                  <a:ext uri="{FF2B5EF4-FFF2-40B4-BE49-F238E27FC236}">
                    <a16:creationId xmlns:a16="http://schemas.microsoft.com/office/drawing/2014/main" id="{BBB0CB65-C1C9-5C4F-A02C-F9C4AE611AC7}"/>
                  </a:ext>
                </a:extLst>
              </p:cNvPr>
              <p:cNvSpPr txBox="1">
                <a:spLocks noRot="1" noChangeAspect="1" noMove="1" noResize="1" noEditPoints="1" noAdjustHandles="1" noChangeArrowheads="1" noChangeShapeType="1" noTextEdit="1"/>
              </p:cNvSpPr>
              <p:nvPr/>
            </p:nvSpPr>
            <p:spPr>
              <a:xfrm>
                <a:off x="492369" y="1085222"/>
                <a:ext cx="11731417" cy="4801314"/>
              </a:xfrm>
              <a:prstGeom prst="rect">
                <a:avLst/>
              </a:prstGeom>
              <a:blipFill>
                <a:blip r:embed="rId2"/>
                <a:stretch>
                  <a:fillRect l="-432" t="-528" b="-1055"/>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9140EA8C-BF7C-2C49-95C1-85FC9EC581EA}"/>
              </a:ext>
            </a:extLst>
          </p:cNvPr>
          <p:cNvPicPr>
            <a:picLocks noChangeAspect="1"/>
          </p:cNvPicPr>
          <p:nvPr/>
        </p:nvPicPr>
        <p:blipFill rotWithShape="1">
          <a:blip r:embed="rId3"/>
          <a:srcRect l="19207" t="67692" r="23416" b="16405"/>
          <a:stretch/>
        </p:blipFill>
        <p:spPr>
          <a:xfrm>
            <a:off x="3919707" y="3268226"/>
            <a:ext cx="4352586" cy="1705707"/>
          </a:xfrm>
          <a:prstGeom prst="rect">
            <a:avLst/>
          </a:prstGeom>
        </p:spPr>
      </p:pic>
    </p:spTree>
    <p:extLst>
      <p:ext uri="{BB962C8B-B14F-4D97-AF65-F5344CB8AC3E}">
        <p14:creationId xmlns:p14="http://schemas.microsoft.com/office/powerpoint/2010/main" val="4786426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5D9A3A5-6FE1-2F4D-96A4-C8600F3B0A0D}"/>
              </a:ext>
            </a:extLst>
          </p:cNvPr>
          <p:cNvSpPr txBox="1"/>
          <p:nvPr/>
        </p:nvSpPr>
        <p:spPr>
          <a:xfrm>
            <a:off x="492369" y="391886"/>
            <a:ext cx="4858446" cy="523220"/>
          </a:xfrm>
          <a:prstGeom prst="rect">
            <a:avLst/>
          </a:prstGeom>
          <a:noFill/>
        </p:spPr>
        <p:txBody>
          <a:bodyPr wrap="none" rtlCol="0">
            <a:spAutoFit/>
          </a:bodyPr>
          <a:lstStyle/>
          <a:p>
            <a:r>
              <a:rPr lang="en-US" sz="2800" b="1" dirty="0"/>
              <a:t>Convolutional Neural Networks</a:t>
            </a:r>
          </a:p>
        </p:txBody>
      </p:sp>
      <p:sp>
        <p:nvSpPr>
          <p:cNvPr id="7" name="Slide Number Placeholder 6">
            <a:extLst>
              <a:ext uri="{FF2B5EF4-FFF2-40B4-BE49-F238E27FC236}">
                <a16:creationId xmlns:a16="http://schemas.microsoft.com/office/drawing/2014/main" id="{04E54DE8-74FD-D940-B998-F646F0EC4F44}"/>
              </a:ext>
            </a:extLst>
          </p:cNvPr>
          <p:cNvSpPr>
            <a:spLocks noGrp="1"/>
          </p:cNvSpPr>
          <p:nvPr>
            <p:ph type="sldNum" sz="quarter" idx="12"/>
          </p:nvPr>
        </p:nvSpPr>
        <p:spPr/>
        <p:txBody>
          <a:bodyPr/>
          <a:lstStyle/>
          <a:p>
            <a:fld id="{C5184E39-17C3-1B46-A006-9F7568AAA460}" type="slidenum">
              <a:rPr lang="en-US" smtClean="0"/>
              <a:t>14</a:t>
            </a:fld>
            <a:endParaRPr lang="en-US"/>
          </a:p>
        </p:txBody>
      </p:sp>
      <p:sp>
        <p:nvSpPr>
          <p:cNvPr id="2" name="TextBox 1">
            <a:extLst>
              <a:ext uri="{FF2B5EF4-FFF2-40B4-BE49-F238E27FC236}">
                <a16:creationId xmlns:a16="http://schemas.microsoft.com/office/drawing/2014/main" id="{BBB0CB65-C1C9-5C4F-A02C-F9C4AE611AC7}"/>
              </a:ext>
            </a:extLst>
          </p:cNvPr>
          <p:cNvSpPr txBox="1"/>
          <p:nvPr/>
        </p:nvSpPr>
        <p:spPr>
          <a:xfrm>
            <a:off x="492369" y="1085222"/>
            <a:ext cx="11795088" cy="2308324"/>
          </a:xfrm>
          <a:prstGeom prst="rect">
            <a:avLst/>
          </a:prstGeom>
          <a:noFill/>
        </p:spPr>
        <p:txBody>
          <a:bodyPr wrap="none" rtlCol="0">
            <a:spAutoFit/>
          </a:bodyPr>
          <a:lstStyle/>
          <a:p>
            <a:endParaRPr lang="en-US" dirty="0"/>
          </a:p>
          <a:p>
            <a:pPr marL="285750" indent="-285750">
              <a:buFont typeface="Arial" panose="020B0604020202020204" pitchFamily="34" charset="0"/>
              <a:buChar char="•"/>
            </a:pPr>
            <a:r>
              <a:rPr lang="en-US" b="1" dirty="0"/>
              <a:t>Drop-out</a:t>
            </a:r>
            <a:r>
              <a:rPr lang="en-US" dirty="0"/>
              <a:t> is the removing operation of the nodes below certain threshold value in the network at each training iteration. </a:t>
            </a:r>
          </a:p>
          <a:p>
            <a:r>
              <a:rPr lang="en-US" dirty="0"/>
              <a:t>In other words, it is aimed not to use weak information and memorize the network.</a:t>
            </a:r>
          </a:p>
          <a:p>
            <a:endParaRPr lang="en-US" dirty="0"/>
          </a:p>
          <a:p>
            <a:pPr marL="285750" indent="-285750">
              <a:buFont typeface="Arial" panose="020B0604020202020204" pitchFamily="34" charset="0"/>
              <a:buChar char="•"/>
            </a:pPr>
            <a:r>
              <a:rPr lang="en-US" b="1" dirty="0"/>
              <a:t>Flattening</a:t>
            </a:r>
            <a:r>
              <a:rPr lang="en-US" dirty="0"/>
              <a:t> maps the input into one-dimension before fully-connected layers.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 </a:t>
            </a:r>
            <a:r>
              <a:rPr lang="en-US" b="1" dirty="0"/>
              <a:t>fully-connected layers </a:t>
            </a:r>
            <a:r>
              <a:rPr lang="en-US" dirty="0"/>
              <a:t>are used to classify data in different categories, or construct feature maps to be used in </a:t>
            </a:r>
          </a:p>
          <a:p>
            <a:r>
              <a:rPr lang="en-US" dirty="0"/>
              <a:t>another artificial network methods.</a:t>
            </a:r>
          </a:p>
        </p:txBody>
      </p:sp>
      <p:pic>
        <p:nvPicPr>
          <p:cNvPr id="10" name="Picture 9">
            <a:extLst>
              <a:ext uri="{FF2B5EF4-FFF2-40B4-BE49-F238E27FC236}">
                <a16:creationId xmlns:a16="http://schemas.microsoft.com/office/drawing/2014/main" id="{CBFF16C8-FC4D-7C45-890D-8CCBCBF76C67}"/>
              </a:ext>
            </a:extLst>
          </p:cNvPr>
          <p:cNvPicPr>
            <a:picLocks noChangeAspect="1"/>
          </p:cNvPicPr>
          <p:nvPr/>
        </p:nvPicPr>
        <p:blipFill rotWithShape="1">
          <a:blip r:embed="rId2"/>
          <a:srcRect l="12589" r="2185"/>
          <a:stretch/>
        </p:blipFill>
        <p:spPr>
          <a:xfrm>
            <a:off x="3309443" y="3488037"/>
            <a:ext cx="5573114" cy="2978077"/>
          </a:xfrm>
          <a:prstGeom prst="rect">
            <a:avLst/>
          </a:prstGeom>
        </p:spPr>
      </p:pic>
    </p:spTree>
    <p:extLst>
      <p:ext uri="{BB962C8B-B14F-4D97-AF65-F5344CB8AC3E}">
        <p14:creationId xmlns:p14="http://schemas.microsoft.com/office/powerpoint/2010/main" val="18512531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5B8990D-D5C0-2B4D-BFF0-19F9D63D991E}"/>
              </a:ext>
            </a:extLst>
          </p:cNvPr>
          <p:cNvSpPr txBox="1"/>
          <p:nvPr/>
        </p:nvSpPr>
        <p:spPr>
          <a:xfrm>
            <a:off x="492369" y="391886"/>
            <a:ext cx="2755626" cy="523220"/>
          </a:xfrm>
          <a:prstGeom prst="rect">
            <a:avLst/>
          </a:prstGeom>
          <a:noFill/>
        </p:spPr>
        <p:txBody>
          <a:bodyPr wrap="none" rtlCol="0">
            <a:spAutoFit/>
          </a:bodyPr>
          <a:lstStyle/>
          <a:p>
            <a:r>
              <a:rPr lang="en-US" sz="2800" b="1" dirty="0"/>
              <a:t>Transfer Learning</a:t>
            </a:r>
          </a:p>
        </p:txBody>
      </p:sp>
      <p:sp>
        <p:nvSpPr>
          <p:cNvPr id="7" name="Slide Number Placeholder 6">
            <a:extLst>
              <a:ext uri="{FF2B5EF4-FFF2-40B4-BE49-F238E27FC236}">
                <a16:creationId xmlns:a16="http://schemas.microsoft.com/office/drawing/2014/main" id="{A4C1C9D1-C25C-A946-A2DA-C467A4541453}"/>
              </a:ext>
            </a:extLst>
          </p:cNvPr>
          <p:cNvSpPr>
            <a:spLocks noGrp="1"/>
          </p:cNvSpPr>
          <p:nvPr>
            <p:ph type="sldNum" sz="quarter" idx="12"/>
          </p:nvPr>
        </p:nvSpPr>
        <p:spPr/>
        <p:txBody>
          <a:bodyPr/>
          <a:lstStyle/>
          <a:p>
            <a:fld id="{C5184E39-17C3-1B46-A006-9F7568AAA460}" type="slidenum">
              <a:rPr lang="en-US" smtClean="0"/>
              <a:t>15</a:t>
            </a:fld>
            <a:endParaRPr lang="en-US"/>
          </a:p>
        </p:txBody>
      </p:sp>
      <p:sp>
        <p:nvSpPr>
          <p:cNvPr id="2" name="TextBox 1">
            <a:extLst>
              <a:ext uri="{FF2B5EF4-FFF2-40B4-BE49-F238E27FC236}">
                <a16:creationId xmlns:a16="http://schemas.microsoft.com/office/drawing/2014/main" id="{789CD17A-F088-2742-B155-574E4D961EC4}"/>
              </a:ext>
            </a:extLst>
          </p:cNvPr>
          <p:cNvSpPr txBox="1"/>
          <p:nvPr/>
        </p:nvSpPr>
        <p:spPr>
          <a:xfrm>
            <a:off x="492370" y="1075173"/>
            <a:ext cx="11654106" cy="5078313"/>
          </a:xfrm>
          <a:prstGeom prst="rect">
            <a:avLst/>
          </a:prstGeom>
          <a:noFill/>
        </p:spPr>
        <p:txBody>
          <a:bodyPr wrap="square" rtlCol="0">
            <a:spAutoFit/>
          </a:bodyPr>
          <a:lstStyle/>
          <a:p>
            <a:pPr marL="285750" indent="-285750">
              <a:buFont typeface="Arial" panose="020B0604020202020204" pitchFamily="34" charset="0"/>
              <a:buChar char="•"/>
            </a:pPr>
            <a:r>
              <a:rPr lang="en-US" b="1" dirty="0"/>
              <a:t>Transfer learning</a:t>
            </a:r>
            <a:r>
              <a:rPr lang="en-US" dirty="0"/>
              <a:t> is transferring the weights, features etc. in a pre-trained model to another artificial learning model</a:t>
            </a:r>
          </a:p>
          <a:p>
            <a:r>
              <a:rPr lang="en-US" dirty="0"/>
              <a:t>which can be in the same type such as both them are deep learning models via pre-trained models or can be in different </a:t>
            </a:r>
          </a:p>
          <a:p>
            <a:r>
              <a:rPr lang="en-US" dirty="0"/>
              <a:t>types such as transferring from a deep learning model to a machine learning model via deep feature transfer.</a:t>
            </a:r>
          </a:p>
          <a:p>
            <a:endParaRPr lang="en-US" dirty="0"/>
          </a:p>
          <a:p>
            <a:pPr marL="285750" indent="-285750">
              <a:buFont typeface="Arial" panose="020B0604020202020204" pitchFamily="34" charset="0"/>
              <a:buChar char="•"/>
            </a:pPr>
            <a:r>
              <a:rPr lang="en-US" dirty="0"/>
              <a:t>To prepare a </a:t>
            </a:r>
            <a:r>
              <a:rPr lang="en-US" b="1" dirty="0"/>
              <a:t>pre-trained CNN model </a:t>
            </a:r>
            <a:r>
              <a:rPr lang="en-US" dirty="0"/>
              <a:t>for visual artificial intelligence problems, ILSVRC 2012 </a:t>
            </a:r>
            <a:r>
              <a:rPr lang="en-US" b="1" dirty="0"/>
              <a:t>ImageNet</a:t>
            </a:r>
            <a:r>
              <a:rPr lang="en-US" dirty="0"/>
              <a:t> data set, </a:t>
            </a:r>
          </a:p>
          <a:p>
            <a:r>
              <a:rPr lang="en-US" dirty="0"/>
              <a:t>including 1000 class with large data, is commonly used to train the model and share the model weight files.</a:t>
            </a:r>
          </a:p>
          <a:p>
            <a:pPr marL="742950" lvl="1" indent="-285750">
              <a:buFont typeface="Courier New" panose="02070309020205020404" pitchFamily="49" charset="0"/>
              <a:buChar char="o"/>
            </a:pPr>
            <a:r>
              <a:rPr lang="en-US" dirty="0"/>
              <a:t>	Afterwards, a desired pre-trained model is called together with its pre-computed weights, and the weights are </a:t>
            </a:r>
          </a:p>
          <a:p>
            <a:pPr lvl="1"/>
            <a:r>
              <a:rPr lang="en-US" dirty="0"/>
              <a:t>transferred into the same empty neural network. Then the last fully-connected layer is adapted to the problem by being updated or adding new fully-connected layers to it.</a:t>
            </a:r>
          </a:p>
          <a:p>
            <a:endParaRPr lang="en-US" dirty="0"/>
          </a:p>
          <a:p>
            <a:pPr marL="285750" indent="-285750">
              <a:buFont typeface="Arial" panose="020B0604020202020204" pitchFamily="34" charset="0"/>
              <a:buChar char="•"/>
            </a:pPr>
            <a:r>
              <a:rPr lang="en-US" dirty="0"/>
              <a:t>Here, there are </a:t>
            </a:r>
            <a:r>
              <a:rPr lang="en-US" b="1" dirty="0"/>
              <a:t>tree different main strategies</a:t>
            </a:r>
            <a:r>
              <a:rPr lang="en-US" dirty="0"/>
              <a:t> to use the pre-computed </a:t>
            </a:r>
          </a:p>
          <a:p>
            <a:r>
              <a:rPr lang="en-US" dirty="0"/>
              <a:t>weights for training, and choosing one of them is a fine-tuning process:</a:t>
            </a:r>
          </a:p>
          <a:p>
            <a:endParaRPr lang="en-US" dirty="0"/>
          </a:p>
          <a:p>
            <a:pPr marL="342900" indent="-342900">
              <a:buAutoNum type="arabicPeriod"/>
            </a:pPr>
            <a:r>
              <a:rPr lang="en-US" dirty="0"/>
              <a:t>Training the entire model initialized with pre-computed weights.</a:t>
            </a:r>
          </a:p>
          <a:p>
            <a:pPr marL="342900" indent="-342900">
              <a:buAutoNum type="arabicPeriod"/>
            </a:pPr>
            <a:r>
              <a:rPr lang="en-US" dirty="0"/>
              <a:t>Freezing some of the convolutional layers from beginning, and</a:t>
            </a:r>
          </a:p>
          <a:p>
            <a:r>
              <a:rPr lang="en-US" dirty="0"/>
              <a:t>training the rest of the convolutional layers initialized with</a:t>
            </a:r>
          </a:p>
          <a:p>
            <a:r>
              <a:rPr lang="en-US" dirty="0"/>
              <a:t>pre-computed weights.</a:t>
            </a:r>
          </a:p>
          <a:p>
            <a:r>
              <a:rPr lang="en-US" dirty="0"/>
              <a:t>3.   Freezing all convolutional layers.</a:t>
            </a:r>
          </a:p>
        </p:txBody>
      </p:sp>
      <p:pic>
        <p:nvPicPr>
          <p:cNvPr id="5" name="Picture 4">
            <a:extLst>
              <a:ext uri="{FF2B5EF4-FFF2-40B4-BE49-F238E27FC236}">
                <a16:creationId xmlns:a16="http://schemas.microsoft.com/office/drawing/2014/main" id="{195D6753-F0DD-0742-9C24-46CCB1E371D8}"/>
              </a:ext>
            </a:extLst>
          </p:cNvPr>
          <p:cNvPicPr>
            <a:picLocks noChangeAspect="1"/>
          </p:cNvPicPr>
          <p:nvPr/>
        </p:nvPicPr>
        <p:blipFill rotWithShape="1">
          <a:blip r:embed="rId2"/>
          <a:srcRect l="6297" t="6847" r="15831" b="6305"/>
          <a:stretch/>
        </p:blipFill>
        <p:spPr>
          <a:xfrm>
            <a:off x="7465925" y="3944045"/>
            <a:ext cx="4372364" cy="2744114"/>
          </a:xfrm>
          <a:prstGeom prst="rect">
            <a:avLst/>
          </a:prstGeom>
        </p:spPr>
      </p:pic>
    </p:spTree>
    <p:extLst>
      <p:ext uri="{BB962C8B-B14F-4D97-AF65-F5344CB8AC3E}">
        <p14:creationId xmlns:p14="http://schemas.microsoft.com/office/powerpoint/2010/main" val="41845599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5B8990D-D5C0-2B4D-BFF0-19F9D63D991E}"/>
              </a:ext>
            </a:extLst>
          </p:cNvPr>
          <p:cNvSpPr txBox="1"/>
          <p:nvPr/>
        </p:nvSpPr>
        <p:spPr>
          <a:xfrm>
            <a:off x="492369" y="391886"/>
            <a:ext cx="2755626" cy="523220"/>
          </a:xfrm>
          <a:prstGeom prst="rect">
            <a:avLst/>
          </a:prstGeom>
          <a:noFill/>
        </p:spPr>
        <p:txBody>
          <a:bodyPr wrap="none" rtlCol="0">
            <a:spAutoFit/>
          </a:bodyPr>
          <a:lstStyle/>
          <a:p>
            <a:r>
              <a:rPr lang="en-US" sz="2800" b="1" dirty="0"/>
              <a:t>Transfer Learning</a:t>
            </a:r>
          </a:p>
        </p:txBody>
      </p:sp>
      <p:sp>
        <p:nvSpPr>
          <p:cNvPr id="7" name="Slide Number Placeholder 6">
            <a:extLst>
              <a:ext uri="{FF2B5EF4-FFF2-40B4-BE49-F238E27FC236}">
                <a16:creationId xmlns:a16="http://schemas.microsoft.com/office/drawing/2014/main" id="{A4C1C9D1-C25C-A946-A2DA-C467A4541453}"/>
              </a:ext>
            </a:extLst>
          </p:cNvPr>
          <p:cNvSpPr>
            <a:spLocks noGrp="1"/>
          </p:cNvSpPr>
          <p:nvPr>
            <p:ph type="sldNum" sz="quarter" idx="12"/>
          </p:nvPr>
        </p:nvSpPr>
        <p:spPr/>
        <p:txBody>
          <a:bodyPr/>
          <a:lstStyle/>
          <a:p>
            <a:fld id="{C5184E39-17C3-1B46-A006-9F7568AAA460}" type="slidenum">
              <a:rPr lang="en-US" smtClean="0"/>
              <a:t>16</a:t>
            </a:fld>
            <a:endParaRPr lang="en-US"/>
          </a:p>
        </p:txBody>
      </p:sp>
      <p:sp>
        <p:nvSpPr>
          <p:cNvPr id="2" name="TextBox 1">
            <a:extLst>
              <a:ext uri="{FF2B5EF4-FFF2-40B4-BE49-F238E27FC236}">
                <a16:creationId xmlns:a16="http://schemas.microsoft.com/office/drawing/2014/main" id="{789CD17A-F088-2742-B155-574E4D961EC4}"/>
              </a:ext>
            </a:extLst>
          </p:cNvPr>
          <p:cNvSpPr txBox="1"/>
          <p:nvPr/>
        </p:nvSpPr>
        <p:spPr>
          <a:xfrm>
            <a:off x="492369" y="1085222"/>
            <a:ext cx="7277570" cy="5078313"/>
          </a:xfrm>
          <a:prstGeom prst="rect">
            <a:avLst/>
          </a:prstGeom>
          <a:noFill/>
        </p:spPr>
        <p:txBody>
          <a:bodyPr wrap="square" rtlCol="0">
            <a:spAutoFit/>
          </a:bodyPr>
          <a:lstStyle/>
          <a:p>
            <a:pPr marL="285750" indent="-285750">
              <a:buFont typeface="Arial" panose="020B0604020202020204" pitchFamily="34" charset="0"/>
              <a:buChar char="•"/>
            </a:pPr>
            <a:r>
              <a:rPr lang="en-US" dirty="0"/>
              <a:t>To prepare a </a:t>
            </a:r>
            <a:r>
              <a:rPr lang="en-US" b="1" dirty="0"/>
              <a:t>deep feature set </a:t>
            </a:r>
            <a:r>
              <a:rPr lang="en-US" dirty="0"/>
              <a:t>to be used in another </a:t>
            </a:r>
          </a:p>
          <a:p>
            <a:r>
              <a:rPr lang="en-US" dirty="0"/>
              <a:t>artificial learning model, such as machine learning models, </a:t>
            </a:r>
          </a:p>
          <a:p>
            <a:r>
              <a:rPr lang="en-US" dirty="0"/>
              <a:t>the features on a fully-connected layer, mostly the first or </a:t>
            </a:r>
          </a:p>
          <a:p>
            <a:r>
              <a:rPr lang="en-US" dirty="0"/>
              <a:t>second, are extracted and saved. </a:t>
            </a:r>
          </a:p>
          <a:p>
            <a:endParaRPr lang="en-US" dirty="0"/>
          </a:p>
          <a:p>
            <a:pPr marL="285750" indent="-285750">
              <a:buFont typeface="Arial" panose="020B0604020202020204" pitchFamily="34" charset="0"/>
              <a:buChar char="•"/>
            </a:pPr>
            <a:r>
              <a:rPr lang="en-US" dirty="0"/>
              <a:t>Then the saved deep features are used in the target artificial </a:t>
            </a:r>
          </a:p>
          <a:p>
            <a:r>
              <a:rPr lang="en-US" dirty="0"/>
              <a:t>learning model as the feature map of data set.</a:t>
            </a:r>
          </a:p>
          <a:p>
            <a:endParaRPr lang="en-US" dirty="0"/>
          </a:p>
          <a:p>
            <a:pPr marL="285750" indent="-285750">
              <a:buFont typeface="Arial" panose="020B0604020202020204" pitchFamily="34" charset="0"/>
              <a:buChar char="•"/>
            </a:pPr>
            <a:r>
              <a:rPr lang="en-US" dirty="0"/>
              <a:t>In the figure;</a:t>
            </a:r>
          </a:p>
          <a:p>
            <a:endParaRPr lang="en-US" dirty="0"/>
          </a:p>
          <a:p>
            <a:pPr marL="342900" indent="-342900">
              <a:buAutoNum type="arabicPeriod"/>
            </a:pPr>
            <a:r>
              <a:rPr lang="en-US" dirty="0"/>
              <a:t>Firstly, the image dataset was divided into training and testing sets. </a:t>
            </a:r>
          </a:p>
          <a:p>
            <a:pPr marL="342900" indent="-342900">
              <a:buFontTx/>
              <a:buAutoNum type="arabicPeriod"/>
            </a:pPr>
            <a:r>
              <a:rPr lang="en-US" dirty="0"/>
              <a:t>Then the CNN model was trained on training set and tested on testing set.</a:t>
            </a:r>
          </a:p>
          <a:p>
            <a:pPr marL="342900" indent="-342900">
              <a:buFontTx/>
              <a:buAutoNum type="arabicPeriod"/>
            </a:pPr>
            <a:r>
              <a:rPr lang="en-US" dirty="0"/>
              <a:t>After that, the trained CNN model weights were used to extract the deep features of training and testing sets prepared at the beginning. </a:t>
            </a:r>
          </a:p>
          <a:p>
            <a:pPr marL="342900" indent="-342900">
              <a:buFontTx/>
              <a:buAutoNum type="arabicPeriod"/>
            </a:pPr>
            <a:r>
              <a:rPr lang="en-US" dirty="0"/>
              <a:t>At the end, the machine learning model were trained on the deep features of training set and tested on the deep features of testing set.</a:t>
            </a:r>
          </a:p>
          <a:p>
            <a:endParaRPr lang="en-US" dirty="0"/>
          </a:p>
        </p:txBody>
      </p:sp>
      <p:pic>
        <p:nvPicPr>
          <p:cNvPr id="6" name="Picture 5">
            <a:extLst>
              <a:ext uri="{FF2B5EF4-FFF2-40B4-BE49-F238E27FC236}">
                <a16:creationId xmlns:a16="http://schemas.microsoft.com/office/drawing/2014/main" id="{7EED49B3-6B7E-0049-B23C-FFF6470823D4}"/>
              </a:ext>
            </a:extLst>
          </p:cNvPr>
          <p:cNvPicPr>
            <a:picLocks noChangeAspect="1"/>
          </p:cNvPicPr>
          <p:nvPr/>
        </p:nvPicPr>
        <p:blipFill>
          <a:blip r:embed="rId2"/>
          <a:stretch>
            <a:fillRect/>
          </a:stretch>
        </p:blipFill>
        <p:spPr>
          <a:xfrm>
            <a:off x="7475974" y="915106"/>
            <a:ext cx="4304045" cy="5708201"/>
          </a:xfrm>
          <a:prstGeom prst="rect">
            <a:avLst/>
          </a:prstGeom>
        </p:spPr>
      </p:pic>
    </p:spTree>
    <p:extLst>
      <p:ext uri="{BB962C8B-B14F-4D97-AF65-F5344CB8AC3E}">
        <p14:creationId xmlns:p14="http://schemas.microsoft.com/office/powerpoint/2010/main" val="30815346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00177BC-4079-EB4C-8C93-237C52FCB5A8}"/>
              </a:ext>
            </a:extLst>
          </p:cNvPr>
          <p:cNvSpPr txBox="1"/>
          <p:nvPr/>
        </p:nvSpPr>
        <p:spPr>
          <a:xfrm>
            <a:off x="492369" y="391886"/>
            <a:ext cx="1372427" cy="523220"/>
          </a:xfrm>
          <a:prstGeom prst="rect">
            <a:avLst/>
          </a:prstGeom>
          <a:noFill/>
        </p:spPr>
        <p:txBody>
          <a:bodyPr wrap="none" rtlCol="0">
            <a:spAutoFit/>
          </a:bodyPr>
          <a:lstStyle/>
          <a:p>
            <a:r>
              <a:rPr lang="en-US" sz="2800" b="1" dirty="0"/>
              <a:t>AlexNet</a:t>
            </a:r>
          </a:p>
        </p:txBody>
      </p:sp>
      <p:sp>
        <p:nvSpPr>
          <p:cNvPr id="7" name="Slide Number Placeholder 6">
            <a:extLst>
              <a:ext uri="{FF2B5EF4-FFF2-40B4-BE49-F238E27FC236}">
                <a16:creationId xmlns:a16="http://schemas.microsoft.com/office/drawing/2014/main" id="{A68E504C-D2B7-C840-8F47-ECE9638C3103}"/>
              </a:ext>
            </a:extLst>
          </p:cNvPr>
          <p:cNvSpPr>
            <a:spLocks noGrp="1"/>
          </p:cNvSpPr>
          <p:nvPr>
            <p:ph type="sldNum" sz="quarter" idx="12"/>
          </p:nvPr>
        </p:nvSpPr>
        <p:spPr/>
        <p:txBody>
          <a:bodyPr/>
          <a:lstStyle/>
          <a:p>
            <a:fld id="{C5184E39-17C3-1B46-A006-9F7568AAA460}" type="slidenum">
              <a:rPr lang="en-US" smtClean="0"/>
              <a:t>17</a:t>
            </a:fld>
            <a:endParaRPr lang="en-US"/>
          </a:p>
        </p:txBody>
      </p:sp>
      <p:pic>
        <p:nvPicPr>
          <p:cNvPr id="4" name="Picture 3">
            <a:extLst>
              <a:ext uri="{FF2B5EF4-FFF2-40B4-BE49-F238E27FC236}">
                <a16:creationId xmlns:a16="http://schemas.microsoft.com/office/drawing/2014/main" id="{5F48C5E4-7875-0D4A-BC98-364468514585}"/>
              </a:ext>
            </a:extLst>
          </p:cNvPr>
          <p:cNvPicPr>
            <a:picLocks noChangeAspect="1"/>
          </p:cNvPicPr>
          <p:nvPr/>
        </p:nvPicPr>
        <p:blipFill>
          <a:blip r:embed="rId2"/>
          <a:stretch>
            <a:fillRect/>
          </a:stretch>
        </p:blipFill>
        <p:spPr>
          <a:xfrm>
            <a:off x="1945649" y="3387145"/>
            <a:ext cx="8300702" cy="2833635"/>
          </a:xfrm>
          <a:prstGeom prst="rect">
            <a:avLst/>
          </a:prstGeom>
        </p:spPr>
      </p:pic>
      <p:sp>
        <p:nvSpPr>
          <p:cNvPr id="5" name="TextBox 4">
            <a:extLst>
              <a:ext uri="{FF2B5EF4-FFF2-40B4-BE49-F238E27FC236}">
                <a16:creationId xmlns:a16="http://schemas.microsoft.com/office/drawing/2014/main" id="{D4896367-65EC-6446-B942-D07BEDE26010}"/>
              </a:ext>
            </a:extLst>
          </p:cNvPr>
          <p:cNvSpPr txBox="1"/>
          <p:nvPr/>
        </p:nvSpPr>
        <p:spPr>
          <a:xfrm>
            <a:off x="492369" y="1135463"/>
            <a:ext cx="11173380" cy="2031325"/>
          </a:xfrm>
          <a:prstGeom prst="rect">
            <a:avLst/>
          </a:prstGeom>
          <a:noFill/>
        </p:spPr>
        <p:txBody>
          <a:bodyPr wrap="none" rtlCol="0">
            <a:spAutoFit/>
          </a:bodyPr>
          <a:lstStyle/>
          <a:p>
            <a:pPr marL="285750" indent="-285750">
              <a:buFont typeface="Arial" panose="020B0604020202020204" pitchFamily="34" charset="0"/>
              <a:buChar char="•"/>
            </a:pPr>
            <a:r>
              <a:rPr lang="en-US" dirty="0"/>
              <a:t>The </a:t>
            </a:r>
            <a:r>
              <a:rPr lang="en-US" b="1" dirty="0"/>
              <a:t>AlexNet</a:t>
            </a:r>
            <a:r>
              <a:rPr lang="en-US" dirty="0"/>
              <a:t> architecture was developed by </a:t>
            </a:r>
            <a:r>
              <a:rPr lang="en-US" dirty="0" err="1"/>
              <a:t>Krizhevsky</a:t>
            </a:r>
            <a:r>
              <a:rPr lang="en-US" dirty="0"/>
              <a:t> et al. for the object recognition problems.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 architecture starts with an input layer and then five convolution layers which use filters of size of 11x11 </a:t>
            </a:r>
          </a:p>
          <a:p>
            <a:r>
              <a:rPr lang="en-US" dirty="0"/>
              <a:t>with a stride value of 4, where some of them are supported by the maximum pooling.</a:t>
            </a:r>
          </a:p>
          <a:p>
            <a:endParaRPr lang="en-US" dirty="0"/>
          </a:p>
          <a:p>
            <a:pPr marL="285750" indent="-285750">
              <a:buFont typeface="Arial" panose="020B0604020202020204" pitchFamily="34" charset="0"/>
              <a:buChar char="•"/>
            </a:pPr>
            <a:r>
              <a:rPr lang="en-US" dirty="0"/>
              <a:t>After the convolutional block, there are tree fully-connected layers where the last output is in the size of class size.</a:t>
            </a:r>
          </a:p>
          <a:p>
            <a:r>
              <a:rPr lang="en-US" dirty="0"/>
              <a:t>In the figure, the output size is seen as 1000, since the illustration is constructed for a 1000-class problem.</a:t>
            </a:r>
          </a:p>
        </p:txBody>
      </p:sp>
    </p:spTree>
    <p:extLst>
      <p:ext uri="{BB962C8B-B14F-4D97-AF65-F5344CB8AC3E}">
        <p14:creationId xmlns:p14="http://schemas.microsoft.com/office/powerpoint/2010/main" val="5405897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00177BC-4079-EB4C-8C93-237C52FCB5A8}"/>
              </a:ext>
            </a:extLst>
          </p:cNvPr>
          <p:cNvSpPr txBox="1"/>
          <p:nvPr/>
        </p:nvSpPr>
        <p:spPr>
          <a:xfrm>
            <a:off x="492369" y="391886"/>
            <a:ext cx="3904339" cy="523220"/>
          </a:xfrm>
          <a:prstGeom prst="rect">
            <a:avLst/>
          </a:prstGeom>
          <a:noFill/>
        </p:spPr>
        <p:txBody>
          <a:bodyPr wrap="none" rtlCol="0">
            <a:spAutoFit/>
          </a:bodyPr>
          <a:lstStyle/>
          <a:p>
            <a:r>
              <a:rPr lang="en-US" sz="2800" b="1" dirty="0"/>
              <a:t>Residual Neural Network</a:t>
            </a:r>
          </a:p>
        </p:txBody>
      </p:sp>
      <p:sp>
        <p:nvSpPr>
          <p:cNvPr id="7" name="Slide Number Placeholder 6">
            <a:extLst>
              <a:ext uri="{FF2B5EF4-FFF2-40B4-BE49-F238E27FC236}">
                <a16:creationId xmlns:a16="http://schemas.microsoft.com/office/drawing/2014/main" id="{3A3CF879-56C7-2B42-B88C-A15A7D74BC0F}"/>
              </a:ext>
            </a:extLst>
          </p:cNvPr>
          <p:cNvSpPr>
            <a:spLocks noGrp="1"/>
          </p:cNvSpPr>
          <p:nvPr>
            <p:ph type="sldNum" sz="quarter" idx="12"/>
          </p:nvPr>
        </p:nvSpPr>
        <p:spPr/>
        <p:txBody>
          <a:bodyPr/>
          <a:lstStyle/>
          <a:p>
            <a:fld id="{C5184E39-17C3-1B46-A006-9F7568AAA460}" type="slidenum">
              <a:rPr lang="en-US" smtClean="0"/>
              <a:t>18</a:t>
            </a:fld>
            <a:endParaRPr lang="en-US"/>
          </a:p>
        </p:txBody>
      </p:sp>
      <p:sp>
        <p:nvSpPr>
          <p:cNvPr id="2" name="TextBox 1">
            <a:extLst>
              <a:ext uri="{FF2B5EF4-FFF2-40B4-BE49-F238E27FC236}">
                <a16:creationId xmlns:a16="http://schemas.microsoft.com/office/drawing/2014/main" id="{F6BC5C96-47AE-E040-A0D4-384951146BB5}"/>
              </a:ext>
            </a:extLst>
          </p:cNvPr>
          <p:cNvSpPr txBox="1"/>
          <p:nvPr/>
        </p:nvSpPr>
        <p:spPr>
          <a:xfrm>
            <a:off x="492369" y="1055077"/>
            <a:ext cx="11882997" cy="5355312"/>
          </a:xfrm>
          <a:prstGeom prst="rect">
            <a:avLst/>
          </a:prstGeom>
          <a:noFill/>
        </p:spPr>
        <p:txBody>
          <a:bodyPr wrap="none" rtlCol="0">
            <a:spAutoFit/>
          </a:bodyPr>
          <a:lstStyle/>
          <a:p>
            <a:pPr marL="285750" indent="-285750">
              <a:buFont typeface="Arial" panose="020B0604020202020204" pitchFamily="34" charset="0"/>
              <a:buChar char="•"/>
            </a:pPr>
            <a:r>
              <a:rPr lang="en-US" dirty="0"/>
              <a:t>The </a:t>
            </a:r>
            <a:r>
              <a:rPr lang="en-US" b="1" dirty="0"/>
              <a:t>Residual Neural Network </a:t>
            </a:r>
            <a:r>
              <a:rPr lang="en-US" dirty="0"/>
              <a:t>(</a:t>
            </a:r>
            <a:r>
              <a:rPr lang="en-US" b="1" dirty="0"/>
              <a:t>ResNet</a:t>
            </a:r>
            <a:r>
              <a:rPr lang="en-US" dirty="0"/>
              <a:t>) architectures was proposed by He et al. to avoid vanishing and exploding gradient </a:t>
            </a:r>
          </a:p>
          <a:p>
            <a:r>
              <a:rPr lang="en-US" dirty="0"/>
              <a:t>problems by using residual blocks which is a simple connection which takes the activation from one layer and feeds it to </a:t>
            </a:r>
          </a:p>
          <a:p>
            <a:r>
              <a:rPr lang="en-US" dirty="0"/>
              <a:t>another layer in much deeper.</a:t>
            </a:r>
          </a:p>
          <a:p>
            <a:endParaRPr lang="en-US" dirty="0"/>
          </a:p>
          <a:p>
            <a:pPr marL="285750" indent="-285750">
              <a:buFont typeface="Arial" panose="020B0604020202020204" pitchFamily="34" charset="0"/>
              <a:buChar char="•"/>
            </a:pPr>
            <a:r>
              <a:rPr lang="en-US" dirty="0"/>
              <a:t>A ResNet model starts with an input layer with a 7x7 filter and the stride of 2 and continue with maximum pooling layer</a:t>
            </a:r>
          </a:p>
          <a:p>
            <a:r>
              <a:rPr lang="en-US" dirty="0"/>
              <a:t>with a 3x3 window and the stride of 2. Following this input layer; </a:t>
            </a:r>
          </a:p>
          <a:p>
            <a:endParaRPr lang="en-US" dirty="0"/>
          </a:p>
          <a:p>
            <a:pPr marL="285750" indent="-285750">
              <a:buFontTx/>
              <a:buChar char="-"/>
            </a:pPr>
            <a:r>
              <a:rPr lang="en-US" b="1" dirty="0"/>
              <a:t>ResNet-18</a:t>
            </a:r>
            <a:r>
              <a:rPr lang="en-US" dirty="0"/>
              <a:t> architecture includes 8 residual blocks, where each includes </a:t>
            </a:r>
          </a:p>
          <a:p>
            <a:r>
              <a:rPr lang="en-US" dirty="0"/>
              <a:t>2 convolutional layers with a 3x3 filter. </a:t>
            </a:r>
          </a:p>
          <a:p>
            <a:endParaRPr lang="en-US" dirty="0"/>
          </a:p>
          <a:p>
            <a:pPr marL="285750" indent="-285750">
              <a:buFontTx/>
              <a:buChar char="-"/>
            </a:pPr>
            <a:r>
              <a:rPr lang="en-US" b="1" dirty="0"/>
              <a:t>ResNet-34</a:t>
            </a:r>
            <a:r>
              <a:rPr lang="en-US" dirty="0"/>
              <a:t> architecture includes 16 residual blocks, where each includes </a:t>
            </a:r>
          </a:p>
          <a:p>
            <a:r>
              <a:rPr lang="en-US" dirty="0"/>
              <a:t>2 convolutional layers with a 3x3 filter. </a:t>
            </a:r>
          </a:p>
          <a:p>
            <a:endParaRPr lang="en-US" dirty="0"/>
          </a:p>
          <a:p>
            <a:pPr marL="285750" indent="-285750">
              <a:buFontTx/>
              <a:buChar char="-"/>
            </a:pPr>
            <a:r>
              <a:rPr lang="en-US" b="1" dirty="0"/>
              <a:t>ResNet-50</a:t>
            </a:r>
            <a:r>
              <a:rPr lang="en-US" dirty="0"/>
              <a:t> architecture includes 16 residual blocks, where each includes </a:t>
            </a:r>
          </a:p>
          <a:p>
            <a:r>
              <a:rPr lang="en-US" dirty="0"/>
              <a:t>3 convolutional layers with a 3x3 filter.</a:t>
            </a:r>
          </a:p>
          <a:p>
            <a:endParaRPr lang="en-US" dirty="0"/>
          </a:p>
          <a:p>
            <a:pPr marL="285750" indent="-285750">
              <a:buFont typeface="Arial" panose="020B0604020202020204" pitchFamily="34" charset="0"/>
              <a:buChar char="•"/>
            </a:pPr>
            <a:r>
              <a:rPr lang="en-US" dirty="0"/>
              <a:t>After the convolutional layers, there is an average pooling layer following a fully-connected layer with the output size </a:t>
            </a:r>
          </a:p>
          <a:p>
            <a:r>
              <a:rPr lang="en-US" dirty="0"/>
              <a:t>as the number of classes.</a:t>
            </a:r>
          </a:p>
          <a:p>
            <a:endParaRPr lang="en-US" dirty="0"/>
          </a:p>
        </p:txBody>
      </p:sp>
      <p:pic>
        <p:nvPicPr>
          <p:cNvPr id="5" name="Picture 4">
            <a:extLst>
              <a:ext uri="{FF2B5EF4-FFF2-40B4-BE49-F238E27FC236}">
                <a16:creationId xmlns:a16="http://schemas.microsoft.com/office/drawing/2014/main" id="{FE235E3C-6059-1B4A-97F9-8B201D1DAD02}"/>
              </a:ext>
            </a:extLst>
          </p:cNvPr>
          <p:cNvPicPr>
            <a:picLocks noChangeAspect="1"/>
          </p:cNvPicPr>
          <p:nvPr/>
        </p:nvPicPr>
        <p:blipFill>
          <a:blip r:embed="rId2"/>
          <a:stretch>
            <a:fillRect/>
          </a:stretch>
        </p:blipFill>
        <p:spPr>
          <a:xfrm>
            <a:off x="7718800" y="2617147"/>
            <a:ext cx="3980831" cy="2849157"/>
          </a:xfrm>
          <a:prstGeom prst="rect">
            <a:avLst/>
          </a:prstGeom>
        </p:spPr>
      </p:pic>
    </p:spTree>
    <p:extLst>
      <p:ext uri="{BB962C8B-B14F-4D97-AF65-F5344CB8AC3E}">
        <p14:creationId xmlns:p14="http://schemas.microsoft.com/office/powerpoint/2010/main" val="14828855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8445354-909C-2B46-8C26-0EF93653629E}"/>
              </a:ext>
            </a:extLst>
          </p:cNvPr>
          <p:cNvSpPr txBox="1"/>
          <p:nvPr/>
        </p:nvSpPr>
        <p:spPr>
          <a:xfrm>
            <a:off x="492369" y="391886"/>
            <a:ext cx="1293944" cy="523220"/>
          </a:xfrm>
          <a:prstGeom prst="rect">
            <a:avLst/>
          </a:prstGeom>
          <a:noFill/>
        </p:spPr>
        <p:txBody>
          <a:bodyPr wrap="none" rtlCol="0">
            <a:spAutoFit/>
          </a:bodyPr>
          <a:lstStyle/>
          <a:p>
            <a:r>
              <a:rPr lang="en-US" sz="2800" b="1" dirty="0"/>
              <a:t>Outline</a:t>
            </a:r>
          </a:p>
        </p:txBody>
      </p:sp>
      <p:sp>
        <p:nvSpPr>
          <p:cNvPr id="10" name="Slide Number Placeholder 9">
            <a:extLst>
              <a:ext uri="{FF2B5EF4-FFF2-40B4-BE49-F238E27FC236}">
                <a16:creationId xmlns:a16="http://schemas.microsoft.com/office/drawing/2014/main" id="{8BE049B7-283B-8247-BC9D-AB732ADBAD61}"/>
              </a:ext>
            </a:extLst>
          </p:cNvPr>
          <p:cNvSpPr>
            <a:spLocks noGrp="1"/>
          </p:cNvSpPr>
          <p:nvPr>
            <p:ph type="sldNum" sz="quarter" idx="12"/>
          </p:nvPr>
        </p:nvSpPr>
        <p:spPr>
          <a:xfrm>
            <a:off x="9432000" y="6480000"/>
            <a:ext cx="2743200" cy="365125"/>
          </a:xfrm>
        </p:spPr>
        <p:txBody>
          <a:bodyPr/>
          <a:lstStyle/>
          <a:p>
            <a:fld id="{C5184E39-17C3-1B46-A006-9F7568AAA460}" type="slidenum">
              <a:rPr lang="en-US" smtClean="0"/>
              <a:t>1</a:t>
            </a:fld>
            <a:endParaRPr lang="en-US" dirty="0"/>
          </a:p>
        </p:txBody>
      </p:sp>
      <p:graphicFrame>
        <p:nvGraphicFramePr>
          <p:cNvPr id="4" name="Table 3">
            <a:extLst>
              <a:ext uri="{FF2B5EF4-FFF2-40B4-BE49-F238E27FC236}">
                <a16:creationId xmlns:a16="http://schemas.microsoft.com/office/drawing/2014/main" id="{9F8EF700-0861-1840-B62C-4BDEA897734F}"/>
              </a:ext>
            </a:extLst>
          </p:cNvPr>
          <p:cNvGraphicFramePr>
            <a:graphicFrameLocks noGrp="1"/>
          </p:cNvGraphicFramePr>
          <p:nvPr>
            <p:extLst>
              <p:ext uri="{D42A27DB-BD31-4B8C-83A1-F6EECF244321}">
                <p14:modId xmlns:p14="http://schemas.microsoft.com/office/powerpoint/2010/main" val="3094152795"/>
              </p:ext>
            </p:extLst>
          </p:nvPr>
        </p:nvGraphicFramePr>
        <p:xfrm>
          <a:off x="492369" y="936833"/>
          <a:ext cx="5810030" cy="3320563"/>
        </p:xfrm>
        <a:graphic>
          <a:graphicData uri="http://schemas.openxmlformats.org/drawingml/2006/table">
            <a:tbl>
              <a:tblPr firstRow="1" bandRow="1">
                <a:tableStyleId>{5C22544A-7EE6-4342-B048-85BDC9FD1C3A}</a:tableStyleId>
              </a:tblPr>
              <a:tblGrid>
                <a:gridCol w="5810030">
                  <a:extLst>
                    <a:ext uri="{9D8B030D-6E8A-4147-A177-3AD203B41FA5}">
                      <a16:colId xmlns:a16="http://schemas.microsoft.com/office/drawing/2014/main" val="1644910535"/>
                    </a:ext>
                  </a:extLst>
                </a:gridCol>
              </a:tblGrid>
              <a:tr h="3320563">
                <a:tc>
                  <a:txBody>
                    <a:bodyPr/>
                    <a:lstStyle/>
                    <a:p>
                      <a:pPr marL="342900" indent="-342900">
                        <a:lnSpc>
                          <a:spcPct val="200000"/>
                        </a:lnSpc>
                        <a:buAutoNum type="arabicPeriod"/>
                      </a:pPr>
                      <a:r>
                        <a:rPr lang="en-US" b="1" dirty="0">
                          <a:solidFill>
                            <a:schemeClr val="tx1"/>
                          </a:solidFill>
                        </a:rPr>
                        <a:t>Introduction</a:t>
                      </a:r>
                    </a:p>
                    <a:p>
                      <a:pPr marL="342900" marR="0" lvl="0" indent="-342900" algn="l" defTabSz="914377" rtl="0" eaLnBrk="1" fontAlgn="auto" latinLnBrk="0" hangingPunct="1">
                        <a:lnSpc>
                          <a:spcPct val="200000"/>
                        </a:lnSpc>
                        <a:spcBef>
                          <a:spcPts val="0"/>
                        </a:spcBef>
                        <a:spcAft>
                          <a:spcPts val="0"/>
                        </a:spcAft>
                        <a:buClrTx/>
                        <a:buSzTx/>
                        <a:buFontTx/>
                        <a:buAutoNum type="arabicPeriod"/>
                        <a:tabLst/>
                        <a:defRPr/>
                      </a:pPr>
                      <a:r>
                        <a:rPr lang="en-US" b="1" dirty="0">
                          <a:solidFill>
                            <a:schemeClr val="tx1"/>
                          </a:solidFill>
                        </a:rPr>
                        <a:t>Introduction to Deep Learning</a:t>
                      </a:r>
                    </a:p>
                    <a:p>
                      <a:pPr marL="342900" marR="0" lvl="0" indent="-342900" algn="l" defTabSz="914377" rtl="0" eaLnBrk="1" fontAlgn="auto" latinLnBrk="0" hangingPunct="1">
                        <a:lnSpc>
                          <a:spcPct val="200000"/>
                        </a:lnSpc>
                        <a:spcBef>
                          <a:spcPts val="0"/>
                        </a:spcBef>
                        <a:spcAft>
                          <a:spcPts val="0"/>
                        </a:spcAft>
                        <a:buClrTx/>
                        <a:buSzTx/>
                        <a:buFontTx/>
                        <a:buAutoNum type="arabicPeriod"/>
                        <a:tabLst/>
                        <a:defRPr/>
                      </a:pPr>
                      <a:r>
                        <a:rPr lang="en-US" b="1" dirty="0">
                          <a:solidFill>
                            <a:schemeClr val="tx1"/>
                          </a:solidFill>
                        </a:rPr>
                        <a:t>Introduction to Machine Learning</a:t>
                      </a:r>
                    </a:p>
                    <a:p>
                      <a:pPr marL="342900" marR="0" lvl="0" indent="-342900" algn="l" defTabSz="914377" rtl="0" eaLnBrk="1" fontAlgn="auto" latinLnBrk="0" hangingPunct="1">
                        <a:lnSpc>
                          <a:spcPct val="200000"/>
                        </a:lnSpc>
                        <a:spcBef>
                          <a:spcPts val="0"/>
                        </a:spcBef>
                        <a:spcAft>
                          <a:spcPts val="0"/>
                        </a:spcAft>
                        <a:buClrTx/>
                        <a:buSzTx/>
                        <a:buFontTx/>
                        <a:buAutoNum type="arabicPeriod"/>
                        <a:tabLst/>
                        <a:defRPr/>
                      </a:pPr>
                      <a:r>
                        <a:rPr lang="en-US" b="1" dirty="0">
                          <a:solidFill>
                            <a:schemeClr val="tx1"/>
                          </a:solidFill>
                        </a:rPr>
                        <a:t>Experiments</a:t>
                      </a:r>
                    </a:p>
                    <a:p>
                      <a:pPr marL="342900" marR="0" lvl="0" indent="-342900" algn="l" defTabSz="914377" rtl="0" eaLnBrk="1" fontAlgn="auto" latinLnBrk="0" hangingPunct="1">
                        <a:lnSpc>
                          <a:spcPct val="200000"/>
                        </a:lnSpc>
                        <a:spcBef>
                          <a:spcPts val="0"/>
                        </a:spcBef>
                        <a:spcAft>
                          <a:spcPts val="0"/>
                        </a:spcAft>
                        <a:buClrTx/>
                        <a:buSzTx/>
                        <a:buFontTx/>
                        <a:buAutoNum type="arabicPeriod"/>
                        <a:tabLst/>
                        <a:defRPr/>
                      </a:pPr>
                      <a:r>
                        <a:rPr lang="en-US" b="1" dirty="0">
                          <a:solidFill>
                            <a:schemeClr val="tx1"/>
                          </a:solidFill>
                        </a:rPr>
                        <a:t>Results</a:t>
                      </a:r>
                    </a:p>
                    <a:p>
                      <a:pPr marL="342900" marR="0" lvl="0" indent="-342900" algn="l" defTabSz="914377" rtl="0" eaLnBrk="1" fontAlgn="auto" latinLnBrk="0" hangingPunct="1">
                        <a:lnSpc>
                          <a:spcPct val="200000"/>
                        </a:lnSpc>
                        <a:spcBef>
                          <a:spcPts val="0"/>
                        </a:spcBef>
                        <a:spcAft>
                          <a:spcPts val="0"/>
                        </a:spcAft>
                        <a:buClrTx/>
                        <a:buSzTx/>
                        <a:buFontTx/>
                        <a:buAutoNum type="arabicPeriod"/>
                        <a:tabLst/>
                        <a:defRPr/>
                      </a:pPr>
                      <a:r>
                        <a:rPr lang="en-US" b="1" dirty="0">
                          <a:solidFill>
                            <a:schemeClr val="tx1"/>
                          </a:solidFill>
                        </a:rPr>
                        <a:t>Conclusion and Recommendations</a:t>
                      </a:r>
                    </a:p>
                  </a:txBody>
                  <a:tcPr>
                    <a:noFill/>
                  </a:tcPr>
                </a:tc>
                <a:extLst>
                  <a:ext uri="{0D108BD9-81ED-4DB2-BD59-A6C34878D82A}">
                    <a16:rowId xmlns:a16="http://schemas.microsoft.com/office/drawing/2014/main" val="2449963779"/>
                  </a:ext>
                </a:extLst>
              </a:tr>
            </a:tbl>
          </a:graphicData>
        </a:graphic>
      </p:graphicFrame>
    </p:spTree>
    <p:extLst>
      <p:ext uri="{BB962C8B-B14F-4D97-AF65-F5344CB8AC3E}">
        <p14:creationId xmlns:p14="http://schemas.microsoft.com/office/powerpoint/2010/main" val="19182862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00177BC-4079-EB4C-8C93-237C52FCB5A8}"/>
              </a:ext>
            </a:extLst>
          </p:cNvPr>
          <p:cNvSpPr txBox="1"/>
          <p:nvPr/>
        </p:nvSpPr>
        <p:spPr>
          <a:xfrm>
            <a:off x="492369" y="391886"/>
            <a:ext cx="3677225" cy="523220"/>
          </a:xfrm>
          <a:prstGeom prst="rect">
            <a:avLst/>
          </a:prstGeom>
          <a:noFill/>
        </p:spPr>
        <p:txBody>
          <a:bodyPr wrap="none" rtlCol="0">
            <a:spAutoFit/>
          </a:bodyPr>
          <a:lstStyle/>
          <a:p>
            <a:r>
              <a:rPr lang="en-US" sz="2800" b="1" dirty="0"/>
              <a:t>Visual Geometry Group</a:t>
            </a:r>
          </a:p>
        </p:txBody>
      </p:sp>
      <p:sp>
        <p:nvSpPr>
          <p:cNvPr id="7" name="Slide Number Placeholder 6">
            <a:extLst>
              <a:ext uri="{FF2B5EF4-FFF2-40B4-BE49-F238E27FC236}">
                <a16:creationId xmlns:a16="http://schemas.microsoft.com/office/drawing/2014/main" id="{E5A7C9AB-33A9-7846-8CB1-DCF25AB7AC3B}"/>
              </a:ext>
            </a:extLst>
          </p:cNvPr>
          <p:cNvSpPr>
            <a:spLocks noGrp="1"/>
          </p:cNvSpPr>
          <p:nvPr>
            <p:ph type="sldNum" sz="quarter" idx="12"/>
          </p:nvPr>
        </p:nvSpPr>
        <p:spPr/>
        <p:txBody>
          <a:bodyPr/>
          <a:lstStyle/>
          <a:p>
            <a:fld id="{C5184E39-17C3-1B46-A006-9F7568AAA460}" type="slidenum">
              <a:rPr lang="en-US" smtClean="0"/>
              <a:t>19</a:t>
            </a:fld>
            <a:endParaRPr lang="en-US"/>
          </a:p>
        </p:txBody>
      </p:sp>
      <p:sp>
        <p:nvSpPr>
          <p:cNvPr id="2" name="TextBox 1">
            <a:extLst>
              <a:ext uri="{FF2B5EF4-FFF2-40B4-BE49-F238E27FC236}">
                <a16:creationId xmlns:a16="http://schemas.microsoft.com/office/drawing/2014/main" id="{42D1B4FE-147A-AB4F-A55D-0EE71E512B30}"/>
              </a:ext>
            </a:extLst>
          </p:cNvPr>
          <p:cNvSpPr txBox="1"/>
          <p:nvPr/>
        </p:nvSpPr>
        <p:spPr>
          <a:xfrm>
            <a:off x="492369" y="1379267"/>
            <a:ext cx="11632095" cy="4247317"/>
          </a:xfrm>
          <a:prstGeom prst="rect">
            <a:avLst/>
          </a:prstGeom>
          <a:noFill/>
        </p:spPr>
        <p:txBody>
          <a:bodyPr wrap="none" rtlCol="0">
            <a:spAutoFit/>
          </a:bodyPr>
          <a:lstStyle/>
          <a:p>
            <a:pPr marL="285750" indent="-285750">
              <a:buFont typeface="Arial" panose="020B0604020202020204" pitchFamily="34" charset="0"/>
              <a:buChar char="•"/>
            </a:pPr>
            <a:r>
              <a:rPr lang="en-US" dirty="0"/>
              <a:t>The</a:t>
            </a:r>
            <a:r>
              <a:rPr lang="en-US" b="1" dirty="0"/>
              <a:t> Visual Geometry Group </a:t>
            </a:r>
            <a:r>
              <a:rPr lang="en-US" dirty="0"/>
              <a:t>(</a:t>
            </a:r>
            <a:r>
              <a:rPr lang="en-US" b="1" dirty="0"/>
              <a:t>VGG</a:t>
            </a:r>
            <a:r>
              <a:rPr lang="en-US" dirty="0"/>
              <a:t>) network was proposed by </a:t>
            </a:r>
            <a:r>
              <a:rPr lang="en-US" dirty="0" err="1"/>
              <a:t>Simonyan</a:t>
            </a:r>
            <a:r>
              <a:rPr lang="en-US" dirty="0"/>
              <a:t> and Zisserman as a very profound architecture </a:t>
            </a:r>
          </a:p>
          <a:p>
            <a:r>
              <a:rPr lang="en-US" dirty="0"/>
              <a:t>for the problem of image recognition.</a:t>
            </a:r>
          </a:p>
          <a:p>
            <a:endParaRPr lang="en-US" dirty="0"/>
          </a:p>
          <a:p>
            <a:endParaRPr lang="en-US" dirty="0"/>
          </a:p>
          <a:p>
            <a:pPr marL="285750" indent="-285750">
              <a:buFont typeface="Arial" panose="020B0604020202020204" pitchFamily="34" charset="0"/>
              <a:buChar char="•"/>
            </a:pPr>
            <a:r>
              <a:rPr lang="en-US" dirty="0"/>
              <a:t>The model architecture starts with an input layer.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Following that, there are 12 convolution layers using 3x3 filters in </a:t>
            </a:r>
            <a:r>
              <a:rPr lang="en-US" b="1" dirty="0"/>
              <a:t>VGG16</a:t>
            </a:r>
            <a:r>
              <a:rPr lang="en-US" dirty="0"/>
              <a:t>, </a:t>
            </a:r>
          </a:p>
          <a:p>
            <a:r>
              <a:rPr lang="en-US" dirty="0"/>
              <a:t>and 12 convolution layers using 3x3 filters in </a:t>
            </a:r>
            <a:r>
              <a:rPr lang="en-US" b="1" dirty="0"/>
              <a:t>VGG19 </a:t>
            </a:r>
            <a:r>
              <a:rPr lang="en-US" dirty="0"/>
              <a:t>architecture.</a:t>
            </a:r>
          </a:p>
          <a:p>
            <a:endParaRPr lang="en-US" dirty="0"/>
          </a:p>
          <a:p>
            <a:pPr marL="285750" indent="-285750">
              <a:buFont typeface="Arial" panose="020B0604020202020204" pitchFamily="34" charset="0"/>
              <a:buChar char="•"/>
            </a:pPr>
            <a:r>
              <a:rPr lang="en-US" dirty="0"/>
              <a:t>There are a total of 5 maximum pooling layers used after some convolution </a:t>
            </a:r>
          </a:p>
          <a:p>
            <a:r>
              <a:rPr lang="en-US" dirty="0"/>
              <a:t>layers. In maximum pooling, 2x2 windows were used with stride as 2.</a:t>
            </a:r>
          </a:p>
          <a:p>
            <a:endParaRPr lang="en-US" dirty="0"/>
          </a:p>
          <a:p>
            <a:pPr marL="285750" indent="-285750">
              <a:buFont typeface="Arial" panose="020B0604020202020204" pitchFamily="34" charset="0"/>
              <a:buChar char="•"/>
            </a:pPr>
            <a:r>
              <a:rPr lang="en-US" dirty="0"/>
              <a:t>After the convolution layers, there are three fully-connected layers </a:t>
            </a:r>
          </a:p>
          <a:p>
            <a:r>
              <a:rPr lang="en-US" dirty="0"/>
              <a:t>such that final output size is the number of classes.</a:t>
            </a:r>
          </a:p>
          <a:p>
            <a:endParaRPr lang="en-US" dirty="0"/>
          </a:p>
        </p:txBody>
      </p:sp>
      <p:pic>
        <p:nvPicPr>
          <p:cNvPr id="5" name="Picture 4">
            <a:extLst>
              <a:ext uri="{FF2B5EF4-FFF2-40B4-BE49-F238E27FC236}">
                <a16:creationId xmlns:a16="http://schemas.microsoft.com/office/drawing/2014/main" id="{A3934A6D-7D09-694C-BB38-5CFDCBAA7522}"/>
              </a:ext>
            </a:extLst>
          </p:cNvPr>
          <p:cNvPicPr>
            <a:picLocks noChangeAspect="1"/>
          </p:cNvPicPr>
          <p:nvPr/>
        </p:nvPicPr>
        <p:blipFill>
          <a:blip r:embed="rId2"/>
          <a:stretch>
            <a:fillRect/>
          </a:stretch>
        </p:blipFill>
        <p:spPr>
          <a:xfrm>
            <a:off x="7948246" y="1744393"/>
            <a:ext cx="3751385" cy="5063264"/>
          </a:xfrm>
          <a:prstGeom prst="rect">
            <a:avLst/>
          </a:prstGeom>
        </p:spPr>
      </p:pic>
    </p:spTree>
    <p:extLst>
      <p:ext uri="{BB962C8B-B14F-4D97-AF65-F5344CB8AC3E}">
        <p14:creationId xmlns:p14="http://schemas.microsoft.com/office/powerpoint/2010/main" val="13666547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3980DF9-4527-2444-998A-ECEE3D01B888}"/>
              </a:ext>
            </a:extLst>
          </p:cNvPr>
          <p:cNvSpPr txBox="1"/>
          <p:nvPr/>
        </p:nvSpPr>
        <p:spPr>
          <a:xfrm>
            <a:off x="492369" y="391886"/>
            <a:ext cx="5182829" cy="523220"/>
          </a:xfrm>
          <a:prstGeom prst="rect">
            <a:avLst/>
          </a:prstGeom>
          <a:noFill/>
        </p:spPr>
        <p:txBody>
          <a:bodyPr wrap="none" rtlCol="0">
            <a:spAutoFit/>
          </a:bodyPr>
          <a:lstStyle/>
          <a:p>
            <a:r>
              <a:rPr lang="en-US" sz="2800" b="1" dirty="0"/>
              <a:t>Introduction to Machine Learning</a:t>
            </a:r>
          </a:p>
        </p:txBody>
      </p:sp>
      <p:sp>
        <p:nvSpPr>
          <p:cNvPr id="7" name="Slide Number Placeholder 6">
            <a:extLst>
              <a:ext uri="{FF2B5EF4-FFF2-40B4-BE49-F238E27FC236}">
                <a16:creationId xmlns:a16="http://schemas.microsoft.com/office/drawing/2014/main" id="{DA0B6B30-5593-AF4E-864D-48C066E0276D}"/>
              </a:ext>
            </a:extLst>
          </p:cNvPr>
          <p:cNvSpPr>
            <a:spLocks noGrp="1"/>
          </p:cNvSpPr>
          <p:nvPr>
            <p:ph type="sldNum" sz="quarter" idx="12"/>
          </p:nvPr>
        </p:nvSpPr>
        <p:spPr/>
        <p:txBody>
          <a:bodyPr/>
          <a:lstStyle/>
          <a:p>
            <a:fld id="{C5184E39-17C3-1B46-A006-9F7568AAA460}" type="slidenum">
              <a:rPr lang="en-US" smtClean="0"/>
              <a:t>20</a:t>
            </a:fld>
            <a:endParaRPr lang="en-US"/>
          </a:p>
        </p:txBody>
      </p:sp>
      <p:sp>
        <p:nvSpPr>
          <p:cNvPr id="2" name="TextBox 1">
            <a:extLst>
              <a:ext uri="{FF2B5EF4-FFF2-40B4-BE49-F238E27FC236}">
                <a16:creationId xmlns:a16="http://schemas.microsoft.com/office/drawing/2014/main" id="{999FC7E5-0BA0-6940-B527-FF750F19B083}"/>
              </a:ext>
            </a:extLst>
          </p:cNvPr>
          <p:cNvSpPr txBox="1"/>
          <p:nvPr/>
        </p:nvSpPr>
        <p:spPr>
          <a:xfrm>
            <a:off x="492369" y="1152988"/>
            <a:ext cx="11699631" cy="3139321"/>
          </a:xfrm>
          <a:prstGeom prst="rect">
            <a:avLst/>
          </a:prstGeom>
          <a:noFill/>
        </p:spPr>
        <p:txBody>
          <a:bodyPr wrap="square" rtlCol="0">
            <a:spAutoFit/>
          </a:bodyPr>
          <a:lstStyle/>
          <a:p>
            <a:pPr marL="342900" indent="-342900">
              <a:buFont typeface="+mj-lt"/>
              <a:buAutoNum type="arabicPeriod"/>
            </a:pPr>
            <a:r>
              <a:rPr lang="en-US" b="1" dirty="0"/>
              <a:t>Cross Validation</a:t>
            </a:r>
          </a:p>
          <a:p>
            <a:pPr marL="342900" indent="-342900">
              <a:buFont typeface="+mj-lt"/>
              <a:buAutoNum type="arabicPeriod"/>
            </a:pPr>
            <a:endParaRPr lang="en-US" b="1" dirty="0"/>
          </a:p>
          <a:p>
            <a:pPr marL="342900" indent="-342900">
              <a:buFont typeface="+mj-lt"/>
              <a:buAutoNum type="arabicPeriod"/>
            </a:pPr>
            <a:r>
              <a:rPr lang="en-US" b="1" dirty="0"/>
              <a:t>Regularization</a:t>
            </a:r>
          </a:p>
          <a:p>
            <a:pPr marL="342900" indent="-342900">
              <a:buFont typeface="+mj-lt"/>
              <a:buAutoNum type="arabicPeriod"/>
            </a:pPr>
            <a:endParaRPr lang="en-US" b="1" dirty="0"/>
          </a:p>
          <a:p>
            <a:pPr marL="342900" indent="-342900">
              <a:buFont typeface="+mj-lt"/>
              <a:buAutoNum type="arabicPeriod"/>
            </a:pPr>
            <a:r>
              <a:rPr lang="en-US" b="1" dirty="0"/>
              <a:t>Support Vector Machines</a:t>
            </a:r>
          </a:p>
          <a:p>
            <a:pPr marL="342900" indent="-342900">
              <a:buFont typeface="+mj-lt"/>
              <a:buAutoNum type="arabicPeriod"/>
            </a:pPr>
            <a:endParaRPr lang="en-US" b="1" dirty="0"/>
          </a:p>
          <a:p>
            <a:pPr marL="342900" indent="-342900">
              <a:buFont typeface="+mj-lt"/>
              <a:buAutoNum type="arabicPeriod"/>
            </a:pPr>
            <a:r>
              <a:rPr lang="en-US" b="1" dirty="0"/>
              <a:t>Logistic Regression</a:t>
            </a:r>
          </a:p>
          <a:p>
            <a:pPr marL="342900" indent="-342900">
              <a:buFont typeface="+mj-lt"/>
              <a:buAutoNum type="arabicPeriod"/>
            </a:pPr>
            <a:endParaRPr lang="en-US" b="1" dirty="0"/>
          </a:p>
          <a:p>
            <a:pPr marL="342900" indent="-342900">
              <a:buFont typeface="+mj-lt"/>
              <a:buAutoNum type="arabicPeriod"/>
            </a:pPr>
            <a:r>
              <a:rPr lang="en-US" b="1" dirty="0"/>
              <a:t>K-Nearest Neighbor</a:t>
            </a:r>
          </a:p>
          <a:p>
            <a:pPr marL="342900" indent="-342900">
              <a:buFont typeface="+mj-lt"/>
              <a:buAutoNum type="arabicPeriod"/>
            </a:pPr>
            <a:endParaRPr lang="en-US" b="1" dirty="0"/>
          </a:p>
          <a:p>
            <a:pPr marL="342900" indent="-342900">
              <a:buFont typeface="+mj-lt"/>
              <a:buAutoNum type="arabicPeriod"/>
            </a:pPr>
            <a:r>
              <a:rPr lang="en-US" b="1" dirty="0"/>
              <a:t>Linear Discriminant Analysis</a:t>
            </a:r>
          </a:p>
        </p:txBody>
      </p:sp>
    </p:spTree>
    <p:extLst>
      <p:ext uri="{BB962C8B-B14F-4D97-AF65-F5344CB8AC3E}">
        <p14:creationId xmlns:p14="http://schemas.microsoft.com/office/powerpoint/2010/main" val="16712613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3325664-5A64-7242-A602-305A315692E9}"/>
              </a:ext>
            </a:extLst>
          </p:cNvPr>
          <p:cNvSpPr txBox="1"/>
          <p:nvPr/>
        </p:nvSpPr>
        <p:spPr>
          <a:xfrm>
            <a:off x="492369" y="391886"/>
            <a:ext cx="5208221" cy="523220"/>
          </a:xfrm>
          <a:prstGeom prst="rect">
            <a:avLst/>
          </a:prstGeom>
          <a:noFill/>
        </p:spPr>
        <p:txBody>
          <a:bodyPr wrap="none" rtlCol="0">
            <a:spAutoFit/>
          </a:bodyPr>
          <a:lstStyle/>
          <a:p>
            <a:r>
              <a:rPr lang="en-US" sz="2800" b="1" dirty="0"/>
              <a:t>Introduction to Machine Learning</a:t>
            </a:r>
          </a:p>
        </p:txBody>
      </p:sp>
      <p:sp>
        <p:nvSpPr>
          <p:cNvPr id="7" name="Slide Number Placeholder 6">
            <a:extLst>
              <a:ext uri="{FF2B5EF4-FFF2-40B4-BE49-F238E27FC236}">
                <a16:creationId xmlns:a16="http://schemas.microsoft.com/office/drawing/2014/main" id="{FFAD0F73-D093-F54C-9173-974D9A6E4CBA}"/>
              </a:ext>
            </a:extLst>
          </p:cNvPr>
          <p:cNvSpPr>
            <a:spLocks noGrp="1"/>
          </p:cNvSpPr>
          <p:nvPr>
            <p:ph type="sldNum" sz="quarter" idx="12"/>
          </p:nvPr>
        </p:nvSpPr>
        <p:spPr/>
        <p:txBody>
          <a:bodyPr/>
          <a:lstStyle/>
          <a:p>
            <a:fld id="{C5184E39-17C3-1B46-A006-9F7568AAA460}" type="slidenum">
              <a:rPr lang="en-US" smtClean="0"/>
              <a:t>21</a:t>
            </a:fld>
            <a:endParaRPr lang="en-US"/>
          </a:p>
        </p:txBody>
      </p:sp>
      <p:sp>
        <p:nvSpPr>
          <p:cNvPr id="4" name="TextBox 3">
            <a:extLst>
              <a:ext uri="{FF2B5EF4-FFF2-40B4-BE49-F238E27FC236}">
                <a16:creationId xmlns:a16="http://schemas.microsoft.com/office/drawing/2014/main" id="{653AE417-2981-8249-8776-5986E8AF7E53}"/>
              </a:ext>
            </a:extLst>
          </p:cNvPr>
          <p:cNvSpPr txBox="1"/>
          <p:nvPr/>
        </p:nvSpPr>
        <p:spPr>
          <a:xfrm>
            <a:off x="492369" y="999067"/>
            <a:ext cx="11385060" cy="2308324"/>
          </a:xfrm>
          <a:prstGeom prst="rect">
            <a:avLst/>
          </a:prstGeom>
          <a:noFill/>
        </p:spPr>
        <p:txBody>
          <a:bodyPr wrap="square" rtlCol="0">
            <a:spAutoFit/>
          </a:bodyPr>
          <a:lstStyle/>
          <a:p>
            <a:pPr marL="285750" indent="-285750">
              <a:buFont typeface="Arial" panose="020B0604020202020204" pitchFamily="34" charset="0"/>
              <a:buChar char="•"/>
            </a:pPr>
            <a:r>
              <a:rPr lang="en-US" dirty="0"/>
              <a:t>The goal of </a:t>
            </a:r>
            <a:r>
              <a:rPr lang="en-US" b="1" dirty="0"/>
              <a:t>machine learning </a:t>
            </a:r>
            <a:r>
              <a:rPr lang="en-US" dirty="0"/>
              <a:t>(</a:t>
            </a:r>
            <a:r>
              <a:rPr lang="en-US" b="1" dirty="0"/>
              <a:t>ML</a:t>
            </a:r>
            <a:r>
              <a:rPr lang="en-US" dirty="0"/>
              <a:t>) is to learn from available data or experiences to solve a given problem. </a:t>
            </a:r>
          </a:p>
          <a:p>
            <a:r>
              <a:rPr lang="en-US" dirty="0"/>
              <a:t>A traditional ML pipeline may be listed as follows:</a:t>
            </a:r>
          </a:p>
          <a:p>
            <a:endParaRPr lang="en-US" dirty="0"/>
          </a:p>
          <a:p>
            <a:pPr marL="285750" indent="-285750">
              <a:buFontTx/>
              <a:buChar char="-"/>
            </a:pPr>
            <a:r>
              <a:rPr lang="en-US" dirty="0"/>
              <a:t>defining the problem to solve,</a:t>
            </a:r>
          </a:p>
          <a:p>
            <a:pPr marL="285750" indent="-285750">
              <a:buFontTx/>
              <a:buChar char="-"/>
            </a:pPr>
            <a:r>
              <a:rPr lang="en-US" dirty="0"/>
              <a:t>collecting the data for training and testing,</a:t>
            </a:r>
          </a:p>
          <a:p>
            <a:pPr marL="285750" indent="-285750">
              <a:buFontTx/>
              <a:buChar char="-"/>
            </a:pPr>
            <a:r>
              <a:rPr lang="en-US" dirty="0"/>
              <a:t>designing or extracting the features describing data,</a:t>
            </a:r>
          </a:p>
          <a:p>
            <a:pPr marL="285750" indent="-285750">
              <a:buFontTx/>
              <a:buChar char="-"/>
            </a:pPr>
            <a:r>
              <a:rPr lang="en-US" dirty="0"/>
              <a:t>training the model to optimize the loss function by tuning the parameters through experiments, and</a:t>
            </a:r>
          </a:p>
          <a:p>
            <a:pPr marL="285750" indent="-285750">
              <a:buFontTx/>
              <a:buChar char="-"/>
            </a:pPr>
            <a:r>
              <a:rPr lang="en-US" dirty="0"/>
              <a:t>testing the model to evaluate the performance of trained model on unseen test data.</a:t>
            </a:r>
          </a:p>
        </p:txBody>
      </p:sp>
      <p:pic>
        <p:nvPicPr>
          <p:cNvPr id="6" name="Picture 5">
            <a:extLst>
              <a:ext uri="{FF2B5EF4-FFF2-40B4-BE49-F238E27FC236}">
                <a16:creationId xmlns:a16="http://schemas.microsoft.com/office/drawing/2014/main" id="{BE8B8602-89D2-8F45-A1D3-ACE078160156}"/>
              </a:ext>
            </a:extLst>
          </p:cNvPr>
          <p:cNvPicPr>
            <a:picLocks noChangeAspect="1"/>
          </p:cNvPicPr>
          <p:nvPr/>
        </p:nvPicPr>
        <p:blipFill rotWithShape="1">
          <a:blip r:embed="rId2"/>
          <a:srcRect b="9438"/>
          <a:stretch/>
        </p:blipFill>
        <p:spPr>
          <a:xfrm>
            <a:off x="7416798" y="3389352"/>
            <a:ext cx="4460631" cy="3235742"/>
          </a:xfrm>
          <a:prstGeom prst="rect">
            <a:avLst/>
          </a:prstGeom>
        </p:spPr>
      </p:pic>
      <p:sp>
        <p:nvSpPr>
          <p:cNvPr id="8" name="TextBox 7">
            <a:extLst>
              <a:ext uri="{FF2B5EF4-FFF2-40B4-BE49-F238E27FC236}">
                <a16:creationId xmlns:a16="http://schemas.microsoft.com/office/drawing/2014/main" id="{80A12FB9-DB2E-974A-B6DD-35E26B1C34D3}"/>
              </a:ext>
            </a:extLst>
          </p:cNvPr>
          <p:cNvSpPr txBox="1"/>
          <p:nvPr/>
        </p:nvSpPr>
        <p:spPr>
          <a:xfrm>
            <a:off x="492369" y="3429000"/>
            <a:ext cx="6924429" cy="2862322"/>
          </a:xfrm>
          <a:prstGeom prst="rect">
            <a:avLst/>
          </a:prstGeom>
          <a:noFill/>
        </p:spPr>
        <p:txBody>
          <a:bodyPr wrap="square" rtlCol="0">
            <a:spAutoFit/>
          </a:bodyPr>
          <a:lstStyle/>
          <a:p>
            <a:pPr marL="285750" indent="-285750">
              <a:buFont typeface="Arial" panose="020B0604020202020204" pitchFamily="34" charset="0"/>
              <a:buChar char="•"/>
            </a:pPr>
            <a:r>
              <a:rPr lang="en-US" b="1" dirty="0"/>
              <a:t>Supervised learning</a:t>
            </a:r>
            <a:r>
              <a:rPr lang="en-US" dirty="0"/>
              <a:t> is a ML method that establishes a relationship </a:t>
            </a:r>
          </a:p>
          <a:p>
            <a:r>
              <a:rPr lang="en-US" dirty="0"/>
              <a:t>between each attribute of data feature map and </a:t>
            </a:r>
          </a:p>
          <a:p>
            <a:r>
              <a:rPr lang="en-US" dirty="0"/>
              <a:t>its target value. Estimating the output value for each new datum is the main goal. Regression and classification problems </a:t>
            </a:r>
          </a:p>
          <a:p>
            <a:r>
              <a:rPr lang="en-US" dirty="0"/>
              <a:t>are solved by supervised learning approaches.</a:t>
            </a:r>
          </a:p>
          <a:p>
            <a:endParaRPr lang="en-US" dirty="0"/>
          </a:p>
          <a:p>
            <a:pPr marL="285750" indent="-285750">
              <a:buFont typeface="Arial" panose="020B0604020202020204" pitchFamily="34" charset="0"/>
              <a:buChar char="•"/>
            </a:pPr>
            <a:r>
              <a:rPr lang="en-US" dirty="0"/>
              <a:t>The problems having data with unknown true values are solved by </a:t>
            </a:r>
          </a:p>
          <a:p>
            <a:r>
              <a:rPr lang="en-US" b="1" dirty="0"/>
              <a:t>unsupervised learning</a:t>
            </a:r>
            <a:r>
              <a:rPr lang="en-US" dirty="0"/>
              <a:t>. Here, grouping the given data</a:t>
            </a:r>
          </a:p>
          <a:p>
            <a:r>
              <a:rPr lang="en-US" dirty="0"/>
              <a:t>is the main goal. Clustering tasks are unsupervised learning approaches.</a:t>
            </a:r>
          </a:p>
          <a:p>
            <a:endParaRPr lang="en-US" dirty="0"/>
          </a:p>
        </p:txBody>
      </p:sp>
    </p:spTree>
    <p:extLst>
      <p:ext uri="{BB962C8B-B14F-4D97-AF65-F5344CB8AC3E}">
        <p14:creationId xmlns:p14="http://schemas.microsoft.com/office/powerpoint/2010/main" val="37792066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0BD2F85-6E67-C747-8451-12D1E6ECA40D}"/>
              </a:ext>
            </a:extLst>
          </p:cNvPr>
          <p:cNvSpPr txBox="1"/>
          <p:nvPr/>
        </p:nvSpPr>
        <p:spPr>
          <a:xfrm>
            <a:off x="492369" y="391886"/>
            <a:ext cx="2569678" cy="523220"/>
          </a:xfrm>
          <a:prstGeom prst="rect">
            <a:avLst/>
          </a:prstGeom>
          <a:noFill/>
        </p:spPr>
        <p:txBody>
          <a:bodyPr wrap="none" rtlCol="0">
            <a:spAutoFit/>
          </a:bodyPr>
          <a:lstStyle/>
          <a:p>
            <a:r>
              <a:rPr lang="en-US" sz="2800" b="1" dirty="0"/>
              <a:t>Cross Validation</a:t>
            </a:r>
          </a:p>
        </p:txBody>
      </p:sp>
      <p:sp>
        <p:nvSpPr>
          <p:cNvPr id="7" name="Slide Number Placeholder 6">
            <a:extLst>
              <a:ext uri="{FF2B5EF4-FFF2-40B4-BE49-F238E27FC236}">
                <a16:creationId xmlns:a16="http://schemas.microsoft.com/office/drawing/2014/main" id="{BCA8B8ED-A599-3745-9314-E2C956621F9E}"/>
              </a:ext>
            </a:extLst>
          </p:cNvPr>
          <p:cNvSpPr>
            <a:spLocks noGrp="1"/>
          </p:cNvSpPr>
          <p:nvPr>
            <p:ph type="sldNum" sz="quarter" idx="12"/>
          </p:nvPr>
        </p:nvSpPr>
        <p:spPr/>
        <p:txBody>
          <a:bodyPr/>
          <a:lstStyle/>
          <a:p>
            <a:fld id="{C5184E39-17C3-1B46-A006-9F7568AAA460}" type="slidenum">
              <a:rPr lang="en-US" smtClean="0"/>
              <a:t>22</a:t>
            </a:fld>
            <a:endParaRPr lang="en-US"/>
          </a:p>
        </p:txBody>
      </p:sp>
      <p:sp>
        <p:nvSpPr>
          <p:cNvPr id="2" name="TextBox 1">
            <a:extLst>
              <a:ext uri="{FF2B5EF4-FFF2-40B4-BE49-F238E27FC236}">
                <a16:creationId xmlns:a16="http://schemas.microsoft.com/office/drawing/2014/main" id="{D1545F68-AFCD-8449-96BE-86F673B980F8}"/>
              </a:ext>
            </a:extLst>
          </p:cNvPr>
          <p:cNvSpPr txBox="1"/>
          <p:nvPr/>
        </p:nvSpPr>
        <p:spPr>
          <a:xfrm>
            <a:off x="492369" y="1126067"/>
            <a:ext cx="11479168" cy="2308324"/>
          </a:xfrm>
          <a:prstGeom prst="rect">
            <a:avLst/>
          </a:prstGeom>
          <a:noFill/>
        </p:spPr>
        <p:txBody>
          <a:bodyPr wrap="none" rtlCol="0">
            <a:spAutoFit/>
          </a:bodyPr>
          <a:lstStyle/>
          <a:p>
            <a:pPr marL="285750" indent="-285750">
              <a:buFont typeface="Arial" panose="020B0604020202020204" pitchFamily="34" charset="0"/>
              <a:buChar char="•"/>
            </a:pPr>
            <a:r>
              <a:rPr lang="en-US" dirty="0"/>
              <a:t>In the </a:t>
            </a:r>
            <a:r>
              <a:rPr lang="en-US" b="1" dirty="0"/>
              <a:t>cross-validation</a:t>
            </a:r>
            <a:r>
              <a:rPr lang="en-US" dirty="0"/>
              <a:t> (</a:t>
            </a:r>
            <a:r>
              <a:rPr lang="en-US" b="1" dirty="0"/>
              <a:t>CV</a:t>
            </a:r>
            <a:r>
              <a:rPr lang="en-US" dirty="0"/>
              <a:t>) method, all the data is divided into train and test set.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In </a:t>
            </a:r>
            <a:r>
              <a:rPr lang="en-US" b="1" dirty="0"/>
              <a:t>K-Fold CV</a:t>
            </a:r>
            <a:r>
              <a:rPr lang="en-US" dirty="0"/>
              <a:t>, data is divided into K groups equally or unevenly in a random chosen way or specific distribution way.</a:t>
            </a:r>
          </a:p>
          <a:p>
            <a:r>
              <a:rPr lang="en-US" dirty="0"/>
              <a:t>The model trained and tested for K times independently. For each iteration one of the groups are chosen as test group,</a:t>
            </a:r>
          </a:p>
          <a:p>
            <a:r>
              <a:rPr lang="en-US" dirty="0"/>
              <a:t>and the remaining K-1 groups are merged to use as train set. Note that, the choice of K must be greater than 1.</a:t>
            </a:r>
          </a:p>
          <a:p>
            <a:endParaRPr lang="en-US" dirty="0"/>
          </a:p>
          <a:p>
            <a:pPr marL="285750" indent="-285750">
              <a:buFont typeface="Arial" panose="020B0604020202020204" pitchFamily="34" charset="0"/>
              <a:buChar char="•"/>
            </a:pPr>
            <a:r>
              <a:rPr lang="en-US" dirty="0"/>
              <a:t>If the K is chosen as the number of samples, say N, in data set, then this CV method is called as </a:t>
            </a:r>
            <a:r>
              <a:rPr lang="en-US" b="1" dirty="0"/>
              <a:t>Leave-One-Out</a:t>
            </a:r>
            <a:r>
              <a:rPr lang="en-US" dirty="0"/>
              <a:t>. Here, </a:t>
            </a:r>
          </a:p>
          <a:p>
            <a:r>
              <a:rPr lang="en-US" dirty="0"/>
              <a:t>the model is trained for N times.</a:t>
            </a:r>
          </a:p>
        </p:txBody>
      </p:sp>
      <p:pic>
        <p:nvPicPr>
          <p:cNvPr id="8" name="Picture 7">
            <a:extLst>
              <a:ext uri="{FF2B5EF4-FFF2-40B4-BE49-F238E27FC236}">
                <a16:creationId xmlns:a16="http://schemas.microsoft.com/office/drawing/2014/main" id="{AB09D77A-3731-3249-8E73-8E964E47CB45}"/>
              </a:ext>
            </a:extLst>
          </p:cNvPr>
          <p:cNvPicPr>
            <a:picLocks noChangeAspect="1"/>
          </p:cNvPicPr>
          <p:nvPr/>
        </p:nvPicPr>
        <p:blipFill>
          <a:blip r:embed="rId2"/>
          <a:stretch>
            <a:fillRect/>
          </a:stretch>
        </p:blipFill>
        <p:spPr>
          <a:xfrm>
            <a:off x="2575018" y="3658104"/>
            <a:ext cx="7041964" cy="2560714"/>
          </a:xfrm>
          <a:prstGeom prst="rect">
            <a:avLst/>
          </a:prstGeom>
        </p:spPr>
      </p:pic>
      <p:sp>
        <p:nvSpPr>
          <p:cNvPr id="9" name="TextBox 8">
            <a:extLst>
              <a:ext uri="{FF2B5EF4-FFF2-40B4-BE49-F238E27FC236}">
                <a16:creationId xmlns:a16="http://schemas.microsoft.com/office/drawing/2014/main" id="{E730D1CE-A373-5F43-AE41-955FC4561803}"/>
              </a:ext>
            </a:extLst>
          </p:cNvPr>
          <p:cNvSpPr txBox="1"/>
          <p:nvPr/>
        </p:nvSpPr>
        <p:spPr>
          <a:xfrm>
            <a:off x="4823554" y="6222851"/>
            <a:ext cx="2816797" cy="215444"/>
          </a:xfrm>
          <a:prstGeom prst="rect">
            <a:avLst/>
          </a:prstGeom>
          <a:noFill/>
        </p:spPr>
        <p:txBody>
          <a:bodyPr wrap="none" rtlCol="0">
            <a:spAutoFit/>
          </a:bodyPr>
          <a:lstStyle/>
          <a:p>
            <a:r>
              <a:rPr lang="en-US" sz="800" i="1" dirty="0">
                <a:solidFill>
                  <a:schemeClr val="bg1">
                    <a:lumMod val="50000"/>
                  </a:schemeClr>
                </a:solidFill>
              </a:rPr>
              <a:t>https://</a:t>
            </a:r>
            <a:r>
              <a:rPr lang="en-US" sz="800" i="1" dirty="0" err="1">
                <a:solidFill>
                  <a:schemeClr val="bg1">
                    <a:lumMod val="50000"/>
                  </a:schemeClr>
                </a:solidFill>
              </a:rPr>
              <a:t>imada.sdu.dk</a:t>
            </a:r>
            <a:r>
              <a:rPr lang="en-US" sz="800" i="1" dirty="0">
                <a:solidFill>
                  <a:schemeClr val="bg1">
                    <a:lumMod val="50000"/>
                  </a:schemeClr>
                </a:solidFill>
              </a:rPr>
              <a:t>/~</a:t>
            </a:r>
            <a:r>
              <a:rPr lang="en-US" sz="800" i="1" dirty="0" err="1">
                <a:solidFill>
                  <a:schemeClr val="bg1">
                    <a:lumMod val="50000"/>
                  </a:schemeClr>
                </a:solidFill>
              </a:rPr>
              <a:t>marco</a:t>
            </a:r>
            <a:r>
              <a:rPr lang="en-US" sz="800" i="1" dirty="0">
                <a:solidFill>
                  <a:schemeClr val="bg1">
                    <a:lumMod val="50000"/>
                  </a:schemeClr>
                </a:solidFill>
              </a:rPr>
              <a:t>/Teaching/AY2010-2011/DM825/</a:t>
            </a:r>
          </a:p>
        </p:txBody>
      </p:sp>
    </p:spTree>
    <p:extLst>
      <p:ext uri="{BB962C8B-B14F-4D97-AF65-F5344CB8AC3E}">
        <p14:creationId xmlns:p14="http://schemas.microsoft.com/office/powerpoint/2010/main" val="33405220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27A6E29-8F24-F341-9F49-8405C0230018}"/>
              </a:ext>
            </a:extLst>
          </p:cNvPr>
          <p:cNvSpPr txBox="1"/>
          <p:nvPr/>
        </p:nvSpPr>
        <p:spPr>
          <a:xfrm>
            <a:off x="492369" y="391886"/>
            <a:ext cx="2317942" cy="523220"/>
          </a:xfrm>
          <a:prstGeom prst="rect">
            <a:avLst/>
          </a:prstGeom>
          <a:noFill/>
        </p:spPr>
        <p:txBody>
          <a:bodyPr wrap="none" rtlCol="0">
            <a:spAutoFit/>
          </a:bodyPr>
          <a:lstStyle/>
          <a:p>
            <a:r>
              <a:rPr lang="en-US" sz="2800" b="1" dirty="0"/>
              <a:t>Regularization</a:t>
            </a:r>
          </a:p>
        </p:txBody>
      </p:sp>
      <p:sp>
        <p:nvSpPr>
          <p:cNvPr id="7" name="Slide Number Placeholder 6">
            <a:extLst>
              <a:ext uri="{FF2B5EF4-FFF2-40B4-BE49-F238E27FC236}">
                <a16:creationId xmlns:a16="http://schemas.microsoft.com/office/drawing/2014/main" id="{9CB660F9-D2DD-EB4D-9ED3-3582AD5BEC35}"/>
              </a:ext>
            </a:extLst>
          </p:cNvPr>
          <p:cNvSpPr>
            <a:spLocks noGrp="1"/>
          </p:cNvSpPr>
          <p:nvPr>
            <p:ph type="sldNum" sz="quarter" idx="12"/>
          </p:nvPr>
        </p:nvSpPr>
        <p:spPr/>
        <p:txBody>
          <a:bodyPr/>
          <a:lstStyle/>
          <a:p>
            <a:fld id="{C5184E39-17C3-1B46-A006-9F7568AAA460}" type="slidenum">
              <a:rPr lang="en-US" smtClean="0"/>
              <a:t>23</a:t>
            </a:fld>
            <a:endParaRPr lang="en-US" dirty="0"/>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1C333171-5904-0645-A15D-AD7ABA1F561C}"/>
                  </a:ext>
                </a:extLst>
              </p:cNvPr>
              <p:cNvSpPr txBox="1"/>
              <p:nvPr/>
            </p:nvSpPr>
            <p:spPr>
              <a:xfrm>
                <a:off x="492369" y="1258574"/>
                <a:ext cx="11818685" cy="2594236"/>
              </a:xfrm>
              <a:prstGeom prst="rect">
                <a:avLst/>
              </a:prstGeom>
              <a:noFill/>
            </p:spPr>
            <p:txBody>
              <a:bodyPr wrap="none" rtlCol="0">
                <a:spAutoFit/>
              </a:bodyPr>
              <a:lstStyle/>
              <a:p>
                <a:pPr marL="285750" indent="-285750">
                  <a:buFont typeface="Arial" panose="020B0604020202020204" pitchFamily="34" charset="0"/>
                  <a:buChar char="•"/>
                </a:pPr>
                <a:r>
                  <a:rPr lang="en-US" dirty="0">
                    <a:solidFill>
                      <a:schemeClr val="tx1"/>
                    </a:solidFill>
                  </a:rPr>
                  <a:t>To minimize the loss and obtain the more optimized results, the </a:t>
                </a:r>
                <a:r>
                  <a:rPr lang="en-US" b="1" dirty="0">
                    <a:solidFill>
                      <a:schemeClr val="tx1"/>
                    </a:solidFill>
                  </a:rPr>
                  <a:t>regularization</a:t>
                </a:r>
                <a:r>
                  <a:rPr lang="en-US" dirty="0">
                    <a:solidFill>
                      <a:schemeClr val="tx1"/>
                    </a:solidFill>
                  </a:rPr>
                  <a:t> term is applied to the objective </a:t>
                </a:r>
              </a:p>
              <a:p>
                <a:r>
                  <a:rPr lang="en-US" dirty="0">
                    <a:solidFill>
                      <a:schemeClr val="tx1"/>
                    </a:solidFill>
                  </a:rPr>
                  <a:t>loss function</a:t>
                </a:r>
                <a:r>
                  <a:rPr lang="en-US" dirty="0"/>
                  <a:t>. In general, the </a:t>
                </a:r>
                <a:r>
                  <a:rPr lang="en-US" dirty="0">
                    <a:solidFill>
                      <a:schemeClr val="tx1"/>
                    </a:solidFill>
                  </a:rPr>
                  <a:t>regularized loss function for supervised learning can be motivated as:</a:t>
                </a:r>
              </a:p>
              <a:p>
                <a:endParaRPr lang="en-US" dirty="0">
                  <a:solidFill>
                    <a:schemeClr val="tx1"/>
                  </a:solidFill>
                </a:endParaRPr>
              </a:p>
              <a:p>
                <a:endParaRPr lang="en-US" dirty="0">
                  <a:solidFill>
                    <a:schemeClr val="tx1"/>
                  </a:solidFill>
                </a:endParaRPr>
              </a:p>
              <a:p>
                <a:r>
                  <a:rPr lang="en-US" dirty="0">
                    <a:solidFill>
                      <a:schemeClr val="tx1"/>
                    </a:solidFill>
                  </a:rPr>
                  <a:t>																						    (3)</a:t>
                </a:r>
              </a:p>
              <a:p>
                <a:endParaRPr lang="en-US" dirty="0">
                  <a:solidFill>
                    <a:schemeClr val="tx1"/>
                  </a:solidFill>
                </a:endParaRPr>
              </a:p>
              <a:p>
                <a:r>
                  <a:rPr lang="en-US" dirty="0">
                    <a:solidFill>
                      <a:schemeClr val="tx1"/>
                    </a:solidFill>
                  </a:rPr>
                  <a:t>where n is the number of training samples, D is the training feature set with </a:t>
                </a:r>
                <a14:m>
                  <m:oMath xmlns:m="http://schemas.openxmlformats.org/officeDocument/2006/math">
                    <m:sSup>
                      <m:sSupPr>
                        <m:ctrlPr>
                          <a:rPr lang="en-US" i="1" dirty="0" smtClean="0">
                            <a:solidFill>
                              <a:schemeClr val="tx1"/>
                            </a:solidFill>
                            <a:latin typeface="Cambria Math" panose="02040503050406030204" pitchFamily="18" charset="0"/>
                          </a:rPr>
                        </m:ctrlPr>
                      </m:sSupPr>
                      <m:e>
                        <m:r>
                          <a:rPr lang="en-US" i="1" dirty="0" smtClean="0">
                            <a:solidFill>
                              <a:schemeClr val="tx1"/>
                            </a:solidFill>
                            <a:latin typeface="Cambria Math" panose="02040503050406030204" pitchFamily="18" charset="0"/>
                          </a:rPr>
                          <m:t>𝑥</m:t>
                        </m:r>
                      </m:e>
                      <m:sup>
                        <m:r>
                          <a:rPr lang="en-US" i="1" dirty="0" err="1">
                            <a:solidFill>
                              <a:schemeClr val="tx1"/>
                            </a:solidFill>
                            <a:latin typeface="Cambria Math" panose="02040503050406030204" pitchFamily="18" charset="0"/>
                          </a:rPr>
                          <m:t>𝑖</m:t>
                        </m:r>
                      </m:sup>
                    </m:sSup>
                  </m:oMath>
                </a14:m>
                <a:r>
                  <a:rPr lang="en-US" dirty="0">
                    <a:solidFill>
                      <a:schemeClr val="tx1"/>
                    </a:solidFill>
                  </a:rPr>
                  <a:t> as training input and </a:t>
                </a:r>
                <a14:m>
                  <m:oMath xmlns:m="http://schemas.openxmlformats.org/officeDocument/2006/math">
                    <m:sSup>
                      <m:sSupPr>
                        <m:ctrlPr>
                          <a:rPr lang="en-US" i="1" dirty="0" smtClean="0">
                            <a:solidFill>
                              <a:schemeClr val="tx1"/>
                            </a:solidFill>
                            <a:latin typeface="Cambria Math" panose="02040503050406030204" pitchFamily="18" charset="0"/>
                          </a:rPr>
                        </m:ctrlPr>
                      </m:sSupPr>
                      <m:e>
                        <m:r>
                          <a:rPr lang="en-US" i="1" dirty="0" smtClean="0">
                            <a:solidFill>
                              <a:schemeClr val="tx1"/>
                            </a:solidFill>
                            <a:latin typeface="Cambria Math" panose="02040503050406030204" pitchFamily="18" charset="0"/>
                          </a:rPr>
                          <m:t>𝑦</m:t>
                        </m:r>
                      </m:e>
                      <m:sup>
                        <m:r>
                          <a:rPr lang="en-US" i="1" dirty="0" err="1">
                            <a:solidFill>
                              <a:schemeClr val="tx1"/>
                            </a:solidFill>
                            <a:latin typeface="Cambria Math" panose="02040503050406030204" pitchFamily="18" charset="0"/>
                          </a:rPr>
                          <m:t>𝑖</m:t>
                        </m:r>
                      </m:sup>
                    </m:sSup>
                  </m:oMath>
                </a14:m>
                <a:r>
                  <a:rPr lang="en-US" dirty="0">
                    <a:solidFill>
                      <a:schemeClr val="tx1"/>
                    </a:solidFill>
                  </a:rPr>
                  <a:t> as the corresponding</a:t>
                </a:r>
              </a:p>
              <a:p>
                <a:r>
                  <a:rPr lang="en-US" dirty="0">
                    <a:solidFill>
                      <a:schemeClr val="tx1"/>
                    </a:solidFill>
                  </a:rPr>
                  <a:t>target output, </a:t>
                </a:r>
                <a14:m>
                  <m:oMath xmlns:m="http://schemas.openxmlformats.org/officeDocument/2006/math">
                    <m:sSub>
                      <m:sSubPr>
                        <m:ctrlPr>
                          <a:rPr lang="en-US" i="1" dirty="0" smtClean="0">
                            <a:solidFill>
                              <a:schemeClr val="tx1"/>
                            </a:solidFill>
                            <a:latin typeface="Cambria Math" panose="02040503050406030204" pitchFamily="18" charset="0"/>
                          </a:rPr>
                        </m:ctrlPr>
                      </m:sSubPr>
                      <m:e>
                        <m:r>
                          <a:rPr lang="en-US" i="1" dirty="0" smtClean="0">
                            <a:solidFill>
                              <a:schemeClr val="tx1"/>
                            </a:solidFill>
                            <a:latin typeface="Cambria Math" panose="02040503050406030204" pitchFamily="18" charset="0"/>
                          </a:rPr>
                          <m:t>𝑓</m:t>
                        </m:r>
                      </m:e>
                      <m:sub>
                        <m:r>
                          <a:rPr lang="en-US" i="1" dirty="0" smtClean="0">
                            <a:solidFill>
                              <a:schemeClr val="tx1"/>
                            </a:solidFill>
                            <a:latin typeface="Cambria Math" panose="02040503050406030204" pitchFamily="18" charset="0"/>
                          </a:rPr>
                          <m:t>𝑤</m:t>
                        </m:r>
                      </m:sub>
                    </m:sSub>
                  </m:oMath>
                </a14:m>
                <a:r>
                  <a:rPr lang="en-US" dirty="0">
                    <a:solidFill>
                      <a:schemeClr val="tx1"/>
                    </a:solidFill>
                  </a:rPr>
                  <a:t> is the mapping function between feature map and target values, </a:t>
                </a:r>
                <a14:m>
                  <m:oMath xmlns:m="http://schemas.openxmlformats.org/officeDocument/2006/math">
                    <m:r>
                      <a:rPr lang="en-US" i="1" dirty="0" smtClean="0">
                        <a:solidFill>
                          <a:schemeClr val="tx1"/>
                        </a:solidFill>
                        <a:latin typeface="Cambria Math" panose="02040503050406030204" pitchFamily="18" charset="0"/>
                      </a:rPr>
                      <m:t>𝜆</m:t>
                    </m:r>
                  </m:oMath>
                </a14:m>
                <a:r>
                  <a:rPr lang="en-US" dirty="0">
                    <a:solidFill>
                      <a:schemeClr val="tx1"/>
                    </a:solidFill>
                  </a:rPr>
                  <a:t> is a real number hyper-parameter </a:t>
                </a:r>
              </a:p>
              <a:p>
                <a:r>
                  <a:rPr lang="en-US" dirty="0">
                    <a:solidFill>
                      <a:schemeClr val="tx1"/>
                    </a:solidFill>
                  </a:rPr>
                  <a:t>greater than or equal to zero controlling the effect of regularization term, and R is the regularization term.</a:t>
                </a:r>
              </a:p>
            </p:txBody>
          </p:sp>
        </mc:Choice>
        <mc:Fallback xmlns="">
          <p:sp>
            <p:nvSpPr>
              <p:cNvPr id="2" name="TextBox 1">
                <a:extLst>
                  <a:ext uri="{FF2B5EF4-FFF2-40B4-BE49-F238E27FC236}">
                    <a16:creationId xmlns:a16="http://schemas.microsoft.com/office/drawing/2014/main" id="{1C333171-5904-0645-A15D-AD7ABA1F561C}"/>
                  </a:ext>
                </a:extLst>
              </p:cNvPr>
              <p:cNvSpPr txBox="1">
                <a:spLocks noRot="1" noChangeAspect="1" noMove="1" noResize="1" noEditPoints="1" noAdjustHandles="1" noChangeArrowheads="1" noChangeShapeType="1" noTextEdit="1"/>
              </p:cNvSpPr>
              <p:nvPr/>
            </p:nvSpPr>
            <p:spPr>
              <a:xfrm>
                <a:off x="492369" y="1258574"/>
                <a:ext cx="11818685" cy="2594236"/>
              </a:xfrm>
              <a:prstGeom prst="rect">
                <a:avLst/>
              </a:prstGeom>
              <a:blipFill>
                <a:blip r:embed="rId2"/>
                <a:stretch>
                  <a:fillRect l="-429" t="-971" b="-29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EA5CD73E-597E-1145-B9E5-6C5CF676DC01}"/>
                  </a:ext>
                </a:extLst>
              </p:cNvPr>
              <p:cNvSpPr/>
              <p:nvPr/>
            </p:nvSpPr>
            <p:spPr>
              <a:xfrm>
                <a:off x="3908189" y="2024627"/>
                <a:ext cx="4375621" cy="75212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nary>
                        <m:naryPr>
                          <m:chr m:val="∑"/>
                          <m:limLoc m:val="subSup"/>
                          <m:supHide m:val="on"/>
                          <m:ctrlPr>
                            <a:rPr lang="en-US" i="1">
                              <a:solidFill>
                                <a:srgbClr val="836967"/>
                              </a:solidFill>
                              <a:latin typeface="Cambria Math" panose="02040503050406030204" pitchFamily="18" charset="0"/>
                            </a:rPr>
                          </m:ctrlPr>
                        </m:naryPr>
                        <m:sub>
                          <m:d>
                            <m:dPr>
                              <m:ctrlPr>
                                <a:rPr lang="en-US" i="1">
                                  <a:solidFill>
                                    <a:srgbClr val="836967"/>
                                  </a:solidFill>
                                  <a:latin typeface="Cambria Math" panose="02040503050406030204" pitchFamily="18" charset="0"/>
                                </a:rPr>
                              </m:ctrlPr>
                            </m:dPr>
                            <m:e>
                              <m:sSup>
                                <m:sSupPr>
                                  <m:ctrlPr>
                                    <a:rPr lang="en-US" i="1">
                                      <a:solidFill>
                                        <a:srgbClr val="836967"/>
                                      </a:solidFill>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𝑖</m:t>
                                  </m:r>
                                </m:sup>
                              </m:sSup>
                              <m:r>
                                <a:rPr lang="en-US" i="0">
                                  <a:latin typeface="Cambria Math" panose="02040503050406030204" pitchFamily="18" charset="0"/>
                                </a:rPr>
                                <m:t>,</m:t>
                              </m:r>
                              <m:sSup>
                                <m:sSupPr>
                                  <m:ctrlPr>
                                    <a:rPr lang="en-US" i="1">
                                      <a:solidFill>
                                        <a:srgbClr val="836967"/>
                                      </a:solidFill>
                                      <a:latin typeface="Cambria Math" panose="02040503050406030204" pitchFamily="18" charset="0"/>
                                    </a:rPr>
                                  </m:ctrlPr>
                                </m:sSupPr>
                                <m:e>
                                  <m:r>
                                    <a:rPr lang="en-US" i="1">
                                      <a:latin typeface="Cambria Math" panose="02040503050406030204" pitchFamily="18" charset="0"/>
                                    </a:rPr>
                                    <m:t>𝑦</m:t>
                                  </m:r>
                                </m:e>
                                <m:sup>
                                  <m:r>
                                    <a:rPr lang="en-US" i="1">
                                      <a:latin typeface="Cambria Math" panose="02040503050406030204" pitchFamily="18" charset="0"/>
                                    </a:rPr>
                                    <m:t>𝑖</m:t>
                                  </m:r>
                                </m:sup>
                              </m:sSup>
                              <m:r>
                                <a:rPr lang="en-US" i="0">
                                  <a:latin typeface="Cambria Math" panose="02040503050406030204" pitchFamily="18" charset="0"/>
                                </a:rPr>
                                <m:t>∈</m:t>
                              </m:r>
                              <m:r>
                                <a:rPr lang="en-US" i="1">
                                  <a:latin typeface="Cambria Math" panose="02040503050406030204" pitchFamily="18" charset="0"/>
                                </a:rPr>
                                <m:t>𝐷</m:t>
                              </m:r>
                            </m:e>
                          </m:d>
                        </m:sub>
                        <m:sup/>
                        <m:e>
                          <m:d>
                            <m:dPr>
                              <m:ctrlPr>
                                <a:rPr lang="en-US" i="1">
                                  <a:solidFill>
                                    <a:srgbClr val="836967"/>
                                  </a:solidFill>
                                  <a:latin typeface="Cambria Math" panose="02040503050406030204" pitchFamily="18" charset="0"/>
                                </a:rPr>
                              </m:ctrlPr>
                            </m:dPr>
                            <m:e>
                              <m:f>
                                <m:fPr>
                                  <m:ctrlPr>
                                    <a:rPr lang="en-US" i="1">
                                      <a:solidFill>
                                        <a:srgbClr val="836967"/>
                                      </a:solidFill>
                                      <a:latin typeface="Cambria Math" panose="02040503050406030204" pitchFamily="18" charset="0"/>
                                    </a:rPr>
                                  </m:ctrlPr>
                                </m:fPr>
                                <m:num>
                                  <m:r>
                                    <a:rPr lang="en-US" i="1">
                                      <a:latin typeface="Cambria Math" panose="02040503050406030204" pitchFamily="18" charset="0"/>
                                    </a:rPr>
                                    <m:t>𝐸𝑟𝑟𝑜𝑟</m:t>
                                  </m:r>
                                  <m:d>
                                    <m:dPr>
                                      <m:ctrlPr>
                                        <a:rPr lang="en-US" i="1">
                                          <a:solidFill>
                                            <a:srgbClr val="836967"/>
                                          </a:solidFill>
                                          <a:latin typeface="Cambria Math" panose="02040503050406030204" pitchFamily="18" charset="0"/>
                                        </a:rPr>
                                      </m:ctrlPr>
                                    </m:dPr>
                                    <m:e>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𝑤</m:t>
                                          </m:r>
                                        </m:sub>
                                      </m:sSub>
                                      <m:d>
                                        <m:dPr>
                                          <m:ctrlPr>
                                            <a:rPr lang="en-US" i="1">
                                              <a:solidFill>
                                                <a:srgbClr val="836967"/>
                                              </a:solidFill>
                                              <a:latin typeface="Cambria Math" panose="02040503050406030204" pitchFamily="18" charset="0"/>
                                            </a:rPr>
                                          </m:ctrlPr>
                                        </m:dPr>
                                        <m:e>
                                          <m:sSup>
                                            <m:sSupPr>
                                              <m:ctrlPr>
                                                <a:rPr lang="en-US" i="1">
                                                  <a:solidFill>
                                                    <a:srgbClr val="836967"/>
                                                  </a:solidFill>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𝑖</m:t>
                                              </m:r>
                                            </m:sup>
                                          </m:sSup>
                                        </m:e>
                                      </m:d>
                                      <m:r>
                                        <a:rPr lang="en-US" i="0">
                                          <a:latin typeface="Cambria Math" panose="02040503050406030204" pitchFamily="18" charset="0"/>
                                        </a:rPr>
                                        <m:t>,</m:t>
                                      </m:r>
                                      <m:sSup>
                                        <m:sSupPr>
                                          <m:ctrlPr>
                                            <a:rPr lang="en-US" i="1">
                                              <a:solidFill>
                                                <a:srgbClr val="836967"/>
                                              </a:solidFill>
                                              <a:latin typeface="Cambria Math" panose="02040503050406030204" pitchFamily="18" charset="0"/>
                                            </a:rPr>
                                          </m:ctrlPr>
                                        </m:sSupPr>
                                        <m:e>
                                          <m:r>
                                            <a:rPr lang="en-US" i="1">
                                              <a:latin typeface="Cambria Math" panose="02040503050406030204" pitchFamily="18" charset="0"/>
                                            </a:rPr>
                                            <m:t>𝑦</m:t>
                                          </m:r>
                                        </m:e>
                                        <m:sup>
                                          <m:r>
                                            <a:rPr lang="en-US" i="1">
                                              <a:latin typeface="Cambria Math" panose="02040503050406030204" pitchFamily="18" charset="0"/>
                                            </a:rPr>
                                            <m:t>𝑖</m:t>
                                          </m:r>
                                        </m:sup>
                                      </m:sSup>
                                    </m:e>
                                  </m:d>
                                </m:num>
                                <m:den>
                                  <m:r>
                                    <a:rPr lang="en-US" i="1">
                                      <a:latin typeface="Cambria Math" panose="02040503050406030204" pitchFamily="18" charset="0"/>
                                    </a:rPr>
                                    <m:t>𝑛</m:t>
                                  </m:r>
                                </m:den>
                              </m:f>
                            </m:e>
                          </m:d>
                        </m:e>
                      </m:nary>
                      <m:r>
                        <a:rPr lang="en-US" i="0">
                          <a:latin typeface="Cambria Math" panose="02040503050406030204" pitchFamily="18" charset="0"/>
                        </a:rPr>
                        <m:t>+</m:t>
                      </m:r>
                      <m:r>
                        <m:rPr>
                          <m:sty m:val="p"/>
                        </m:rPr>
                        <a:rPr lang="en-US" i="0">
                          <a:latin typeface="Cambria Math" panose="02040503050406030204" pitchFamily="18" charset="0"/>
                        </a:rPr>
                        <m:t>λ</m:t>
                      </m:r>
                      <m:r>
                        <a:rPr lang="en-US" i="1">
                          <a:latin typeface="Cambria Math" panose="02040503050406030204" pitchFamily="18" charset="0"/>
                        </a:rPr>
                        <m:t>𝑅</m:t>
                      </m:r>
                      <m:d>
                        <m:dPr>
                          <m:ctrlPr>
                            <a:rPr lang="en-US" i="1">
                              <a:solidFill>
                                <a:srgbClr val="836967"/>
                              </a:solidFill>
                              <a:latin typeface="Cambria Math" panose="02040503050406030204" pitchFamily="18" charset="0"/>
                            </a:rPr>
                          </m:ctrlPr>
                        </m:dPr>
                        <m:e>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𝑤</m:t>
                              </m:r>
                            </m:sub>
                          </m:sSub>
                        </m:e>
                      </m:d>
                      <m:r>
                        <a:rPr lang="en-US" i="0">
                          <a:latin typeface="Cambria Math" panose="02040503050406030204" pitchFamily="18" charset="0"/>
                        </a:rPr>
                        <m:t>,</m:t>
                      </m:r>
                    </m:oMath>
                  </m:oMathPara>
                </a14:m>
                <a:endParaRPr lang="en-US" dirty="0"/>
              </a:p>
            </p:txBody>
          </p:sp>
        </mc:Choice>
        <mc:Fallback xmlns="">
          <p:sp>
            <p:nvSpPr>
              <p:cNvPr id="4" name="Rectangle 3">
                <a:extLst>
                  <a:ext uri="{FF2B5EF4-FFF2-40B4-BE49-F238E27FC236}">
                    <a16:creationId xmlns:a16="http://schemas.microsoft.com/office/drawing/2014/main" id="{EA5CD73E-597E-1145-B9E5-6C5CF676DC01}"/>
                  </a:ext>
                </a:extLst>
              </p:cNvPr>
              <p:cNvSpPr>
                <a:spLocks noRot="1" noChangeAspect="1" noMove="1" noResize="1" noEditPoints="1" noAdjustHandles="1" noChangeArrowheads="1" noChangeShapeType="1" noTextEdit="1"/>
              </p:cNvSpPr>
              <p:nvPr/>
            </p:nvSpPr>
            <p:spPr>
              <a:xfrm>
                <a:off x="3908189" y="2024627"/>
                <a:ext cx="4375621" cy="752129"/>
              </a:xfrm>
              <a:prstGeom prst="rect">
                <a:avLst/>
              </a:prstGeom>
              <a:blipFill>
                <a:blip r:embed="rId3"/>
                <a:stretch>
                  <a:fillRect l="-16474" t="-120000" b="-180000"/>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AE4FE637-B30F-F943-857A-8EE8528B5BCA}"/>
              </a:ext>
            </a:extLst>
          </p:cNvPr>
          <p:cNvPicPr>
            <a:picLocks noChangeAspect="1"/>
          </p:cNvPicPr>
          <p:nvPr/>
        </p:nvPicPr>
        <p:blipFill>
          <a:blip r:embed="rId4"/>
          <a:stretch>
            <a:fillRect/>
          </a:stretch>
        </p:blipFill>
        <p:spPr>
          <a:xfrm>
            <a:off x="4178456" y="4131132"/>
            <a:ext cx="3822700" cy="2311400"/>
          </a:xfrm>
          <a:prstGeom prst="rect">
            <a:avLst/>
          </a:prstGeom>
        </p:spPr>
      </p:pic>
    </p:spTree>
    <p:extLst>
      <p:ext uri="{BB962C8B-B14F-4D97-AF65-F5344CB8AC3E}">
        <p14:creationId xmlns:p14="http://schemas.microsoft.com/office/powerpoint/2010/main" val="20974928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27A6E29-8F24-F341-9F49-8405C0230018}"/>
              </a:ext>
            </a:extLst>
          </p:cNvPr>
          <p:cNvSpPr txBox="1"/>
          <p:nvPr/>
        </p:nvSpPr>
        <p:spPr>
          <a:xfrm>
            <a:off x="492369" y="391886"/>
            <a:ext cx="2317942" cy="523220"/>
          </a:xfrm>
          <a:prstGeom prst="rect">
            <a:avLst/>
          </a:prstGeom>
          <a:noFill/>
        </p:spPr>
        <p:txBody>
          <a:bodyPr wrap="none" rtlCol="0">
            <a:spAutoFit/>
          </a:bodyPr>
          <a:lstStyle/>
          <a:p>
            <a:r>
              <a:rPr lang="en-US" sz="2800" b="1" dirty="0"/>
              <a:t>Regularization</a:t>
            </a:r>
          </a:p>
        </p:txBody>
      </p:sp>
      <p:sp>
        <p:nvSpPr>
          <p:cNvPr id="7" name="Slide Number Placeholder 6">
            <a:extLst>
              <a:ext uri="{FF2B5EF4-FFF2-40B4-BE49-F238E27FC236}">
                <a16:creationId xmlns:a16="http://schemas.microsoft.com/office/drawing/2014/main" id="{9CB660F9-D2DD-EB4D-9ED3-3582AD5BEC35}"/>
              </a:ext>
            </a:extLst>
          </p:cNvPr>
          <p:cNvSpPr>
            <a:spLocks noGrp="1"/>
          </p:cNvSpPr>
          <p:nvPr>
            <p:ph type="sldNum" sz="quarter" idx="12"/>
          </p:nvPr>
        </p:nvSpPr>
        <p:spPr/>
        <p:txBody>
          <a:bodyPr/>
          <a:lstStyle/>
          <a:p>
            <a:fld id="{C5184E39-17C3-1B46-A006-9F7568AAA460}" type="slidenum">
              <a:rPr lang="en-US" smtClean="0"/>
              <a:t>24</a:t>
            </a:fld>
            <a:endParaRPr lang="en-US"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781DBA5-F784-6044-AD54-FAA1522EA5F8}"/>
                  </a:ext>
                </a:extLst>
              </p:cNvPr>
              <p:cNvSpPr txBox="1"/>
              <p:nvPr/>
            </p:nvSpPr>
            <p:spPr>
              <a:xfrm>
                <a:off x="492369" y="1388547"/>
                <a:ext cx="11809708" cy="1754326"/>
              </a:xfrm>
              <a:prstGeom prst="rect">
                <a:avLst/>
              </a:prstGeom>
              <a:noFill/>
            </p:spPr>
            <p:txBody>
              <a:bodyPr wrap="none" rtlCol="0">
                <a:spAutoFit/>
              </a:bodyPr>
              <a:lstStyle/>
              <a:p>
                <a:pPr marL="285750" indent="-285750">
                  <a:buFont typeface="Arial" panose="020B0604020202020204" pitchFamily="34" charset="0"/>
                  <a:buChar char="•"/>
                </a:pPr>
                <a:r>
                  <a:rPr lang="en-US" b="1" dirty="0"/>
                  <a:t>L1 regularization </a:t>
                </a:r>
                <a:r>
                  <a:rPr lang="en-US" dirty="0"/>
                  <a:t>known as </a:t>
                </a:r>
                <a:r>
                  <a:rPr lang="en-US" b="1" dirty="0"/>
                  <a:t>LASSO </a:t>
                </a:r>
                <a:r>
                  <a:rPr lang="en-US" dirty="0"/>
                  <a:t>only penalizes the coefficients large in magnitude. The LASSO penalty is in the form of:</a:t>
                </a:r>
              </a:p>
              <a:p>
                <a:pPr marL="285750" indent="-285750">
                  <a:buFont typeface="Arial" panose="020B0604020202020204" pitchFamily="34" charset="0"/>
                  <a:buChar char="•"/>
                </a:pPr>
                <a:endParaRPr lang="en-US" dirty="0"/>
              </a:p>
              <a:p>
                <a:r>
                  <a:rPr lang="en-US" dirty="0"/>
                  <a:t>												 </a:t>
                </a:r>
                <a14:m>
                  <m:oMath xmlns:m="http://schemas.openxmlformats.org/officeDocument/2006/math">
                    <m:r>
                      <a:rPr lang="en-US" i="1" dirty="0">
                        <a:latin typeface="Cambria Math" panose="02040503050406030204" pitchFamily="18" charset="0"/>
                      </a:rPr>
                      <m:t>𝜆</m:t>
                    </m:r>
                    <m:r>
                      <a:rPr lang="en-US" i="1" dirty="0">
                        <a:latin typeface="Cambria Math" panose="02040503050406030204" pitchFamily="18" charset="0"/>
                      </a:rPr>
                      <m:t> </m:t>
                    </m:r>
                    <m:sSub>
                      <m:sSubPr>
                        <m:ctrlPr>
                          <a:rPr lang="tr-TR" b="0" i="1" smtClean="0">
                            <a:latin typeface="Cambria Math" panose="02040503050406030204" pitchFamily="18" charset="0"/>
                          </a:rPr>
                        </m:ctrlPr>
                      </m:sSubPr>
                      <m:e>
                        <m:d>
                          <m:dPr>
                            <m:begChr m:val="‖"/>
                            <m:endChr m:val="‖"/>
                            <m:ctrlPr>
                              <a:rPr lang="en-US" i="1" smtClean="0">
                                <a:latin typeface="Cambria Math" panose="02040503050406030204" pitchFamily="18" charset="0"/>
                              </a:rPr>
                            </m:ctrlPr>
                          </m:dPr>
                          <m:e>
                            <m:r>
                              <a:rPr lang="en-US" i="1" smtClean="0">
                                <a:latin typeface="Cambria Math" panose="02040503050406030204" pitchFamily="18" charset="0"/>
                              </a:rPr>
                              <m:t> </m:t>
                            </m:r>
                            <m:r>
                              <a:rPr lang="tr-TR" b="1" i="1" smtClean="0">
                                <a:latin typeface="Cambria Math" panose="02040503050406030204" pitchFamily="18" charset="0"/>
                              </a:rPr>
                              <m:t>𝒘</m:t>
                            </m:r>
                            <m:r>
                              <a:rPr lang="tr-TR" b="1" i="1" smtClean="0">
                                <a:latin typeface="Cambria Math" panose="02040503050406030204" pitchFamily="18" charset="0"/>
                              </a:rPr>
                              <m:t> </m:t>
                            </m:r>
                          </m:e>
                        </m:d>
                      </m:e>
                      <m:sub>
                        <m:r>
                          <a:rPr lang="tr-TR" b="0" i="1" smtClean="0">
                            <a:latin typeface="Cambria Math" panose="02040503050406030204" pitchFamily="18" charset="0"/>
                          </a:rPr>
                          <m:t>1</m:t>
                        </m:r>
                      </m:sub>
                    </m:sSub>
                  </m:oMath>
                </a14:m>
                <a:r>
                  <a:rPr lang="en-US" dirty="0"/>
                  <a:t> ,							            (4)</a:t>
                </a:r>
              </a:p>
              <a:p>
                <a:endParaRPr lang="en-US" dirty="0"/>
              </a:p>
              <a:p>
                <a:r>
                  <a:rPr lang="en-US" dirty="0"/>
                  <a:t>where </a:t>
                </a:r>
                <a:r>
                  <a:rPr lang="en-US" b="1" dirty="0"/>
                  <a:t>w </a:t>
                </a:r>
                <a:r>
                  <a:rPr lang="en-US" dirty="0"/>
                  <a:t>is the the weight coefficients to estimate and</a:t>
                </a:r>
                <a14:m>
                  <m:oMath xmlns:m="http://schemas.openxmlformats.org/officeDocument/2006/math">
                    <m:sSub>
                      <m:sSubPr>
                        <m:ctrlPr>
                          <a:rPr lang="tr-TR" i="1">
                            <a:latin typeface="Cambria Math" panose="02040503050406030204" pitchFamily="18" charset="0"/>
                          </a:rPr>
                        </m:ctrlPr>
                      </m:sSubPr>
                      <m:e>
                        <m:r>
                          <a:rPr lang="tr-TR" b="0" i="1" smtClean="0">
                            <a:latin typeface="Cambria Math" panose="02040503050406030204" pitchFamily="18" charset="0"/>
                          </a:rPr>
                          <m:t> </m:t>
                        </m:r>
                        <m:d>
                          <m:dPr>
                            <m:begChr m:val="‖"/>
                            <m:endChr m:val="‖"/>
                            <m:ctrlPr>
                              <a:rPr lang="en-US" i="1">
                                <a:latin typeface="Cambria Math" panose="02040503050406030204" pitchFamily="18" charset="0"/>
                              </a:rPr>
                            </m:ctrlPr>
                          </m:dPr>
                          <m:e>
                            <m:r>
                              <a:rPr lang="en-US" i="1">
                                <a:latin typeface="Cambria Math" panose="02040503050406030204" pitchFamily="18" charset="0"/>
                              </a:rPr>
                              <m:t> </m:t>
                            </m:r>
                            <m:r>
                              <a:rPr lang="tr-TR" b="1" i="1" smtClean="0">
                                <a:latin typeface="Cambria Math" panose="02040503050406030204" pitchFamily="18" charset="0"/>
                              </a:rPr>
                              <m:t>. </m:t>
                            </m:r>
                          </m:e>
                        </m:d>
                      </m:e>
                      <m:sub>
                        <m:r>
                          <a:rPr lang="tr-TR" i="1">
                            <a:latin typeface="Cambria Math" panose="02040503050406030204" pitchFamily="18" charset="0"/>
                          </a:rPr>
                          <m:t>1</m:t>
                        </m:r>
                      </m:sub>
                    </m:sSub>
                  </m:oMath>
                </a14:m>
                <a:r>
                  <a:rPr lang="en-US" dirty="0"/>
                  <a:t> is the L1 norm.</a:t>
                </a:r>
              </a:p>
              <a:p>
                <a:pPr marL="285750" indent="-285750">
                  <a:buFont typeface="Arial" panose="020B0604020202020204" pitchFamily="34" charset="0"/>
                  <a:buChar char="•"/>
                </a:pPr>
                <a:endParaRPr lang="en-US" dirty="0"/>
              </a:p>
            </p:txBody>
          </p:sp>
        </mc:Choice>
        <mc:Fallback xmlns="">
          <p:sp>
            <p:nvSpPr>
              <p:cNvPr id="6" name="TextBox 5">
                <a:extLst>
                  <a:ext uri="{FF2B5EF4-FFF2-40B4-BE49-F238E27FC236}">
                    <a16:creationId xmlns:a16="http://schemas.microsoft.com/office/drawing/2014/main" id="{9781DBA5-F784-6044-AD54-FAA1522EA5F8}"/>
                  </a:ext>
                </a:extLst>
              </p:cNvPr>
              <p:cNvSpPr txBox="1">
                <a:spLocks noRot="1" noChangeAspect="1" noMove="1" noResize="1" noEditPoints="1" noAdjustHandles="1" noChangeArrowheads="1" noChangeShapeType="1" noTextEdit="1"/>
              </p:cNvSpPr>
              <p:nvPr/>
            </p:nvSpPr>
            <p:spPr>
              <a:xfrm>
                <a:off x="492369" y="1388547"/>
                <a:ext cx="11809708" cy="1754326"/>
              </a:xfrm>
              <a:prstGeom prst="rect">
                <a:avLst/>
              </a:prstGeom>
              <a:blipFill>
                <a:blip r:embed="rId2"/>
                <a:stretch>
                  <a:fillRect l="-430" t="-14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05AAACFC-5B69-2F44-8550-FF194215B88E}"/>
                  </a:ext>
                </a:extLst>
              </p:cNvPr>
              <p:cNvSpPr txBox="1"/>
              <p:nvPr/>
            </p:nvSpPr>
            <p:spPr>
              <a:xfrm>
                <a:off x="492369" y="3429000"/>
                <a:ext cx="11570412" cy="2038763"/>
              </a:xfrm>
              <a:prstGeom prst="rect">
                <a:avLst/>
              </a:prstGeom>
              <a:noFill/>
            </p:spPr>
            <p:txBody>
              <a:bodyPr wrap="none" rtlCol="0">
                <a:spAutoFit/>
              </a:bodyPr>
              <a:lstStyle/>
              <a:p>
                <a:pPr marL="285750" indent="-285750">
                  <a:buFont typeface="Arial" panose="020B0604020202020204" pitchFamily="34" charset="0"/>
                  <a:buChar char="•"/>
                </a:pPr>
                <a:r>
                  <a:rPr lang="en-US" b="1" dirty="0"/>
                  <a:t>L2 regularization </a:t>
                </a:r>
                <a:r>
                  <a:rPr lang="en-US" dirty="0"/>
                  <a:t>known as </a:t>
                </a:r>
                <a:r>
                  <a:rPr lang="en-US" b="1" dirty="0"/>
                  <a:t>ridge regression </a:t>
                </a:r>
                <a:r>
                  <a:rPr lang="en-US" dirty="0"/>
                  <a:t>only penalizes the coefficients large in magnitude. The penalty term in the</a:t>
                </a:r>
              </a:p>
              <a:p>
                <a:r>
                  <a:rPr lang="en-US" dirty="0"/>
                  <a:t>ridge regression is in the form of:</a:t>
                </a:r>
              </a:p>
              <a:p>
                <a:endParaRPr lang="en-US" dirty="0"/>
              </a:p>
              <a:p>
                <a:r>
                  <a:rPr lang="en-US" dirty="0"/>
                  <a:t>												 </a:t>
                </a:r>
                <a14:m>
                  <m:oMath xmlns:m="http://schemas.openxmlformats.org/officeDocument/2006/math">
                    <m:r>
                      <a:rPr lang="en-US" i="1" dirty="0">
                        <a:latin typeface="Cambria Math" panose="02040503050406030204" pitchFamily="18" charset="0"/>
                      </a:rPr>
                      <m:t>𝜆</m:t>
                    </m:r>
                    <m:sSubSup>
                      <m:sSubSupPr>
                        <m:ctrlPr>
                          <a:rPr lang="tr-TR" i="1">
                            <a:latin typeface="Cambria Math" panose="02040503050406030204" pitchFamily="18" charset="0"/>
                          </a:rPr>
                        </m:ctrlPr>
                      </m:sSubSupPr>
                      <m:e>
                        <m:d>
                          <m:dPr>
                            <m:begChr m:val="‖"/>
                            <m:endChr m:val="‖"/>
                            <m:ctrlPr>
                              <a:rPr lang="en-US" i="1">
                                <a:latin typeface="Cambria Math" panose="02040503050406030204" pitchFamily="18" charset="0"/>
                              </a:rPr>
                            </m:ctrlPr>
                          </m:dPr>
                          <m:e>
                            <m:r>
                              <a:rPr lang="en-US" i="1">
                                <a:latin typeface="Cambria Math" panose="02040503050406030204" pitchFamily="18" charset="0"/>
                              </a:rPr>
                              <m:t> </m:t>
                            </m:r>
                            <m:r>
                              <a:rPr lang="tr-TR" b="1" i="1" smtClean="0">
                                <a:latin typeface="Cambria Math" panose="02040503050406030204" pitchFamily="18" charset="0"/>
                              </a:rPr>
                              <m:t>𝒘</m:t>
                            </m:r>
                            <m:r>
                              <a:rPr lang="tr-TR" b="1" i="1" smtClean="0">
                                <a:latin typeface="Cambria Math" panose="02040503050406030204" pitchFamily="18" charset="0"/>
                              </a:rPr>
                              <m:t> </m:t>
                            </m:r>
                          </m:e>
                        </m:d>
                      </m:e>
                      <m:sub>
                        <m:r>
                          <a:rPr lang="tr-TR" i="1">
                            <a:latin typeface="Cambria Math" panose="02040503050406030204" pitchFamily="18" charset="0"/>
                          </a:rPr>
                          <m:t>2</m:t>
                        </m:r>
                      </m:sub>
                      <m:sup>
                        <m:r>
                          <a:rPr lang="tr-TR" i="1">
                            <a:latin typeface="Cambria Math" panose="02040503050406030204" pitchFamily="18" charset="0"/>
                          </a:rPr>
                          <m:t>2</m:t>
                        </m:r>
                      </m:sup>
                    </m:sSubSup>
                  </m:oMath>
                </a14:m>
                <a:r>
                  <a:rPr lang="en-US" dirty="0"/>
                  <a:t>,									    (5)</a:t>
                </a:r>
              </a:p>
              <a:p>
                <a:endParaRPr lang="en-US" dirty="0"/>
              </a:p>
              <a:p>
                <a:r>
                  <a:rPr lang="en-US" dirty="0"/>
                  <a:t>where </a:t>
                </a:r>
                <a:r>
                  <a:rPr lang="en-US" b="1" dirty="0"/>
                  <a:t>w </a:t>
                </a:r>
                <a:r>
                  <a:rPr lang="en-US" dirty="0"/>
                  <a:t>is the the weight coefficients to estimate and</a:t>
                </a:r>
                <a:r>
                  <a:rPr lang="tr-TR" dirty="0"/>
                  <a:t> </a:t>
                </a:r>
                <a14:m>
                  <m:oMath xmlns:m="http://schemas.openxmlformats.org/officeDocument/2006/math">
                    <m:sSubSup>
                      <m:sSubSupPr>
                        <m:ctrlPr>
                          <a:rPr lang="tr-TR" i="1">
                            <a:latin typeface="Cambria Math" panose="02040503050406030204" pitchFamily="18" charset="0"/>
                          </a:rPr>
                        </m:ctrlPr>
                      </m:sSubSupPr>
                      <m:e>
                        <m:d>
                          <m:dPr>
                            <m:begChr m:val="‖"/>
                            <m:endChr m:val="‖"/>
                            <m:ctrlPr>
                              <a:rPr lang="en-US" i="1">
                                <a:latin typeface="Cambria Math" panose="02040503050406030204" pitchFamily="18" charset="0"/>
                              </a:rPr>
                            </m:ctrlPr>
                          </m:dPr>
                          <m:e>
                            <m:r>
                              <a:rPr lang="en-US" i="1">
                                <a:latin typeface="Cambria Math" panose="02040503050406030204" pitchFamily="18" charset="0"/>
                              </a:rPr>
                              <m:t> </m:t>
                            </m:r>
                            <m:r>
                              <a:rPr lang="tr-TR" b="1" i="1">
                                <a:latin typeface="Cambria Math" panose="02040503050406030204" pitchFamily="18" charset="0"/>
                              </a:rPr>
                              <m:t>.</m:t>
                            </m:r>
                            <m:r>
                              <a:rPr lang="tr-TR" b="1" i="1" smtClean="0">
                                <a:latin typeface="Cambria Math" panose="02040503050406030204" pitchFamily="18" charset="0"/>
                              </a:rPr>
                              <m:t> </m:t>
                            </m:r>
                          </m:e>
                        </m:d>
                      </m:e>
                      <m:sub>
                        <m:r>
                          <a:rPr lang="tr-TR" i="1">
                            <a:latin typeface="Cambria Math" panose="02040503050406030204" pitchFamily="18" charset="0"/>
                          </a:rPr>
                          <m:t>2</m:t>
                        </m:r>
                      </m:sub>
                      <m:sup>
                        <m:r>
                          <a:rPr lang="tr-TR" i="1">
                            <a:latin typeface="Cambria Math" panose="02040503050406030204" pitchFamily="18" charset="0"/>
                          </a:rPr>
                          <m:t>2</m:t>
                        </m:r>
                      </m:sup>
                    </m:sSubSup>
                  </m:oMath>
                </a14:m>
                <a:r>
                  <a:rPr lang="en-US" dirty="0"/>
                  <a:t> is the squared L2 norm.</a:t>
                </a:r>
              </a:p>
              <a:p>
                <a:endParaRPr lang="en-US" dirty="0"/>
              </a:p>
            </p:txBody>
          </p:sp>
        </mc:Choice>
        <mc:Fallback xmlns="">
          <p:sp>
            <p:nvSpPr>
              <p:cNvPr id="8" name="TextBox 7">
                <a:extLst>
                  <a:ext uri="{FF2B5EF4-FFF2-40B4-BE49-F238E27FC236}">
                    <a16:creationId xmlns:a16="http://schemas.microsoft.com/office/drawing/2014/main" id="{05AAACFC-5B69-2F44-8550-FF194215B88E}"/>
                  </a:ext>
                </a:extLst>
              </p:cNvPr>
              <p:cNvSpPr txBox="1">
                <a:spLocks noRot="1" noChangeAspect="1" noMove="1" noResize="1" noEditPoints="1" noAdjustHandles="1" noChangeArrowheads="1" noChangeShapeType="1" noTextEdit="1"/>
              </p:cNvSpPr>
              <p:nvPr/>
            </p:nvSpPr>
            <p:spPr>
              <a:xfrm>
                <a:off x="492369" y="3429000"/>
                <a:ext cx="11570412" cy="2038763"/>
              </a:xfrm>
              <a:prstGeom prst="rect">
                <a:avLst/>
              </a:prstGeom>
              <a:blipFill>
                <a:blip r:embed="rId3"/>
                <a:stretch>
                  <a:fillRect l="-439" t="-1863"/>
                </a:stretch>
              </a:blipFill>
            </p:spPr>
            <p:txBody>
              <a:bodyPr/>
              <a:lstStyle/>
              <a:p>
                <a:r>
                  <a:rPr lang="en-US">
                    <a:noFill/>
                  </a:rPr>
                  <a:t> </a:t>
                </a:r>
              </a:p>
            </p:txBody>
          </p:sp>
        </mc:Fallback>
      </mc:AlternateContent>
    </p:spTree>
    <p:extLst>
      <p:ext uri="{BB962C8B-B14F-4D97-AF65-F5344CB8AC3E}">
        <p14:creationId xmlns:p14="http://schemas.microsoft.com/office/powerpoint/2010/main" val="5312060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08353426-629F-6741-B691-3C8F4BD4367C}"/>
                  </a:ext>
                </a:extLst>
              </p:cNvPr>
              <p:cNvSpPr txBox="1"/>
              <p:nvPr/>
            </p:nvSpPr>
            <p:spPr>
              <a:xfrm>
                <a:off x="492369" y="1168399"/>
                <a:ext cx="11522706" cy="5312865"/>
              </a:xfrm>
              <a:prstGeom prst="rect">
                <a:avLst/>
              </a:prstGeom>
              <a:noFill/>
            </p:spPr>
            <p:txBody>
              <a:bodyPr wrap="none" rtlCol="0">
                <a:spAutoFit/>
              </a:bodyPr>
              <a:lstStyle/>
              <a:p>
                <a:pPr marL="285750" indent="-285750">
                  <a:buFont typeface="Arial" panose="020B0604020202020204" pitchFamily="34" charset="0"/>
                  <a:buChar char="•"/>
                </a:pPr>
                <a:r>
                  <a:rPr lang="en-US" dirty="0"/>
                  <a:t>A </a:t>
                </a:r>
                <a:r>
                  <a:rPr lang="en-US" b="1" dirty="0"/>
                  <a:t>support vector machine</a:t>
                </a:r>
                <a:r>
                  <a:rPr lang="en-US" dirty="0"/>
                  <a:t> (</a:t>
                </a:r>
                <a:r>
                  <a:rPr lang="en-US" b="1" dirty="0"/>
                  <a:t>SVM</a:t>
                </a:r>
                <a:r>
                  <a:rPr lang="en-US" dirty="0"/>
                  <a:t>) constructs a set of hyper-planes in a </a:t>
                </a:r>
              </a:p>
              <a:p>
                <a:r>
                  <a:rPr lang="en-US" dirty="0"/>
                  <a:t>high-dimensional or an infinite-dimensional space. Since we have a binary </a:t>
                </a:r>
              </a:p>
              <a:p>
                <a:r>
                  <a:rPr lang="en-US" dirty="0"/>
                  <a:t>classification problem, we have a two-dimensional space and one hyper-plane </a:t>
                </a:r>
              </a:p>
              <a:p>
                <a:r>
                  <a:rPr lang="en-US" dirty="0"/>
                  <a:t>like the red one in the figure with two margins like striped red and green</a:t>
                </a:r>
              </a:p>
              <a:p>
                <a:r>
                  <a:rPr lang="en-US" dirty="0"/>
                  <a:t>ones in the figure.</a:t>
                </a:r>
              </a:p>
              <a:p>
                <a:endParaRPr lang="en-US" dirty="0"/>
              </a:p>
              <a:p>
                <a:pPr marL="285750" indent="-285750">
                  <a:buFont typeface="Arial" panose="020B0604020202020204" pitchFamily="34" charset="0"/>
                  <a:buChar char="•"/>
                </a:pPr>
                <a:r>
                  <a:rPr lang="en-US" dirty="0"/>
                  <a:t>The hyper-plane can be linear as in the figure, or non-linear which can be </a:t>
                </a:r>
              </a:p>
              <a:p>
                <a:r>
                  <a:rPr lang="en-US" dirty="0"/>
                  <a:t>obtained by transferring samples with </a:t>
                </a:r>
              </a:p>
              <a:p>
                <a:r>
                  <a:rPr lang="en-US" dirty="0"/>
                  <a:t>a non-linear kernel function. This method is known as </a:t>
                </a:r>
                <a:r>
                  <a:rPr lang="en-US" b="1" dirty="0"/>
                  <a:t>kernel trick</a:t>
                </a:r>
                <a:r>
                  <a:rPr lang="en-US" dirty="0"/>
                  <a:t>.</a:t>
                </a:r>
              </a:p>
              <a:p>
                <a:endParaRPr lang="en-US" dirty="0"/>
              </a:p>
              <a:p>
                <a:endParaRPr lang="en-US" dirty="0"/>
              </a:p>
              <a:p>
                <a:pPr marL="285750" indent="-285750">
                  <a:buFont typeface="Arial" panose="020B0604020202020204" pitchFamily="34" charset="0"/>
                  <a:buChar char="•"/>
                </a:pPr>
                <a:r>
                  <a:rPr lang="en-US" dirty="0"/>
                  <a:t>By using the hyper-plane and margins in the figure, two loss functions are constructed as:</a:t>
                </a:r>
              </a:p>
              <a:p>
                <a:pPr marL="285750" indent="-285750">
                  <a:buFont typeface="Arial" panose="020B0604020202020204" pitchFamily="34" charset="0"/>
                  <a:buChar char="•"/>
                </a:pPr>
                <a:endParaRPr lang="en-US" dirty="0"/>
              </a:p>
              <a:p>
                <a:r>
                  <a:rPr lang="en-US" dirty="0"/>
                  <a:t>						</a:t>
                </a:r>
                <a14:m>
                  <m:oMath xmlns:m="http://schemas.openxmlformats.org/officeDocument/2006/math">
                    <m:r>
                      <a:rPr lang="en-US" i="1" smtClean="0">
                        <a:latin typeface="Cambria Math" panose="02040503050406030204" pitchFamily="18" charset="0"/>
                      </a:rPr>
                      <m:t>𝑙𝑜𝑠</m:t>
                    </m:r>
                    <m:sSub>
                      <m:sSubPr>
                        <m:ctrlPr>
                          <a:rPr lang="en-US" i="1" smtClean="0">
                            <a:latin typeface="Cambria Math" panose="02040503050406030204" pitchFamily="18" charset="0"/>
                          </a:rPr>
                        </m:ctrlPr>
                      </m:sSubPr>
                      <m:e>
                        <m:r>
                          <a:rPr lang="en-US" i="1" smtClean="0">
                            <a:latin typeface="Cambria Math" panose="02040503050406030204" pitchFamily="18" charset="0"/>
                          </a:rPr>
                          <m:t>𝑠</m:t>
                        </m:r>
                      </m:e>
                      <m:sub>
                        <m:r>
                          <a:rPr lang="en-US" i="1" smtClean="0">
                            <a:latin typeface="Cambria Math" panose="02040503050406030204" pitchFamily="18" charset="0"/>
                          </a:rPr>
                          <m:t>h𝑖𝑛𝑔𝑒</m:t>
                        </m:r>
                      </m:sub>
                    </m:sSub>
                    <m:d>
                      <m:dPr>
                        <m:ctrlPr>
                          <a:rPr lang="en-US" i="1">
                            <a:latin typeface="Cambria Math" panose="02040503050406030204" pitchFamily="18" charset="0"/>
                          </a:rPr>
                        </m:ctrlPr>
                      </m:dPr>
                      <m:e>
                        <m:r>
                          <a:rPr lang="en-US" b="1" i="1">
                            <a:latin typeface="Cambria Math" panose="02040503050406030204" pitchFamily="18" charset="0"/>
                          </a:rPr>
                          <m:t>𝒘</m:t>
                        </m:r>
                        <m:r>
                          <a:rPr lang="en-US" i="1">
                            <a:latin typeface="Cambria Math" panose="02040503050406030204" pitchFamily="18" charset="0"/>
                          </a:rPr>
                          <m:t>, </m:t>
                        </m:r>
                        <m:r>
                          <a:rPr lang="en-US" i="1">
                            <a:latin typeface="Cambria Math" panose="02040503050406030204" pitchFamily="18" charset="0"/>
                          </a:rPr>
                          <m:t>𝑏</m:t>
                        </m:r>
                      </m:e>
                    </m:d>
                    <m:r>
                      <a:rPr lang="en-US" i="1" smtClean="0">
                        <a:latin typeface="Cambria Math" panose="02040503050406030204" pitchFamily="18" charset="0"/>
                      </a:rPr>
                      <m:t>= </m:t>
                    </m:r>
                    <m:nary>
                      <m:naryPr>
                        <m:chr m:val="∑"/>
                        <m:ctrlPr>
                          <a:rPr lang="en-US" i="1" smtClean="0">
                            <a:latin typeface="Cambria Math" panose="02040503050406030204" pitchFamily="18" charset="0"/>
                          </a:rPr>
                        </m:ctrlPr>
                      </m:naryPr>
                      <m:sub>
                        <m:r>
                          <m:rPr>
                            <m:brk m:alnAt="23"/>
                          </m:rPr>
                          <a:rPr lang="tr-TR" b="0" i="1" smtClean="0">
                            <a:latin typeface="Cambria Math" panose="02040503050406030204" pitchFamily="18" charset="0"/>
                          </a:rPr>
                          <m:t>𝑖</m:t>
                        </m:r>
                        <m:r>
                          <a:rPr lang="tr-TR" b="0" i="1" smtClean="0">
                            <a:latin typeface="Cambria Math" panose="02040503050406030204" pitchFamily="18" charset="0"/>
                          </a:rPr>
                          <m:t>=1</m:t>
                        </m:r>
                      </m:sub>
                      <m:sup>
                        <m:r>
                          <a:rPr lang="en-US" i="1" smtClean="0">
                            <a:latin typeface="Cambria Math" panose="02040503050406030204" pitchFamily="18" charset="0"/>
                          </a:rPr>
                          <m:t>𝑛</m:t>
                        </m:r>
                      </m:sup>
                      <m:e>
                        <m:r>
                          <a:rPr lang="en-US" i="1" smtClean="0">
                            <a:latin typeface="Cambria Math" panose="02040503050406030204" pitchFamily="18" charset="0"/>
                          </a:rPr>
                          <m:t>𝑚𝑎𝑥</m:t>
                        </m:r>
                        <m:d>
                          <m:dPr>
                            <m:ctrlPr>
                              <a:rPr lang="en-US" i="1" smtClean="0">
                                <a:latin typeface="Cambria Math" panose="02040503050406030204" pitchFamily="18" charset="0"/>
                              </a:rPr>
                            </m:ctrlPr>
                          </m:dPr>
                          <m:e>
                            <m:r>
                              <a:rPr lang="en-US" i="1" smtClean="0">
                                <a:latin typeface="Cambria Math" panose="02040503050406030204" pitchFamily="18" charset="0"/>
                              </a:rPr>
                              <m:t>0, 1 − </m:t>
                            </m:r>
                            <m:d>
                              <m:dPr>
                                <m:ctrlPr>
                                  <a:rPr lang="en-US" i="1" smtClean="0">
                                    <a:latin typeface="Cambria Math" panose="02040503050406030204" pitchFamily="18" charset="0"/>
                                  </a:rPr>
                                </m:ctrlPr>
                              </m:dPr>
                              <m:e>
                                <m:sSup>
                                  <m:sSupPr>
                                    <m:ctrlPr>
                                      <a:rPr lang="tr-TR" i="1" smtClean="0">
                                        <a:latin typeface="Cambria Math" panose="02040503050406030204" pitchFamily="18" charset="0"/>
                                      </a:rPr>
                                    </m:ctrlPr>
                                  </m:sSupPr>
                                  <m:e>
                                    <m:r>
                                      <a:rPr lang="tr-TR" b="1" i="1" smtClean="0">
                                        <a:latin typeface="Cambria Math" panose="02040503050406030204" pitchFamily="18" charset="0"/>
                                      </a:rPr>
                                      <m:t>𝒘</m:t>
                                    </m:r>
                                  </m:e>
                                  <m:sup>
                                    <m:r>
                                      <a:rPr lang="en-US" i="1" smtClean="0">
                                        <a:latin typeface="Cambria Math" panose="02040503050406030204" pitchFamily="18" charset="0"/>
                                      </a:rPr>
                                      <m:t>𝑇</m:t>
                                    </m:r>
                                  </m:sup>
                                </m:sSup>
                                <m:sSup>
                                  <m:sSupPr>
                                    <m:ctrlPr>
                                      <a:rPr lang="en-US" i="1">
                                        <a:latin typeface="Cambria Math" panose="02040503050406030204" pitchFamily="18" charset="0"/>
                                      </a:rPr>
                                    </m:ctrlPr>
                                  </m:sSupPr>
                                  <m:e>
                                    <m:r>
                                      <a:rPr lang="en-US" b="1" i="1">
                                        <a:latin typeface="Cambria Math" panose="02040503050406030204" pitchFamily="18" charset="0"/>
                                      </a:rPr>
                                      <m:t>𝒙</m:t>
                                    </m:r>
                                  </m:e>
                                  <m:sup>
                                    <m:r>
                                      <a:rPr lang="en-US" i="1">
                                        <a:latin typeface="Cambria Math" panose="02040503050406030204" pitchFamily="18" charset="0"/>
                                      </a:rPr>
                                      <m:t>𝑖</m:t>
                                    </m:r>
                                  </m:sup>
                                </m:sSup>
                                <m:r>
                                  <a:rPr lang="en-US" i="1" smtClean="0">
                                    <a:latin typeface="Cambria Math" panose="02040503050406030204" pitchFamily="18" charset="0"/>
                                  </a:rPr>
                                  <m:t>− </m:t>
                                </m:r>
                                <m:r>
                                  <a:rPr lang="en-US" i="1" smtClean="0">
                                    <a:latin typeface="Cambria Math" panose="02040503050406030204" pitchFamily="18" charset="0"/>
                                  </a:rPr>
                                  <m:t>𝑏</m:t>
                                </m:r>
                              </m:e>
                            </m:d>
                            <m:sSup>
                              <m:sSupPr>
                                <m:ctrlPr>
                                  <a:rPr lang="en-US" i="1" smtClean="0">
                                    <a:latin typeface="Cambria Math" panose="02040503050406030204" pitchFamily="18" charset="0"/>
                                  </a:rPr>
                                </m:ctrlPr>
                              </m:sSupPr>
                              <m:e>
                                <m:r>
                                  <a:rPr lang="en-US" i="1" smtClean="0">
                                    <a:latin typeface="Cambria Math" panose="02040503050406030204" pitchFamily="18" charset="0"/>
                                  </a:rPr>
                                  <m:t>𝑦</m:t>
                                </m:r>
                              </m:e>
                              <m:sup>
                                <m:r>
                                  <a:rPr lang="tr-TR" b="0" i="1" smtClean="0">
                                    <a:latin typeface="Cambria Math" panose="02040503050406030204" pitchFamily="18" charset="0"/>
                                  </a:rPr>
                                  <m:t>𝑖</m:t>
                                </m:r>
                              </m:sup>
                            </m:sSup>
                          </m:e>
                        </m:d>
                      </m:e>
                    </m:nary>
                  </m:oMath>
                </a14:m>
                <a:r>
                  <a:rPr lang="en-US" dirty="0"/>
                  <a:t> , and						(6)</a:t>
                </a:r>
              </a:p>
              <a:p>
                <a:endParaRPr lang="en-US" dirty="0"/>
              </a:p>
              <a:p>
                <a:r>
                  <a:rPr lang="en-US" dirty="0"/>
                  <a:t>						</a:t>
                </a:r>
                <a14:m>
                  <m:oMath xmlns:m="http://schemas.openxmlformats.org/officeDocument/2006/math">
                    <m:r>
                      <a:rPr lang="en-US" i="1" smtClean="0">
                        <a:latin typeface="Cambria Math" panose="02040503050406030204" pitchFamily="18" charset="0"/>
                      </a:rPr>
                      <m:t>𝑙𝑜𝑠</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tr-TR" b="0" i="1" smtClean="0">
                            <a:latin typeface="Cambria Math" panose="02040503050406030204" pitchFamily="18" charset="0"/>
                          </a:rPr>
                          <m:t>𝑠𝑞𝑢𝑎𝑟𝑒𝑑</m:t>
                        </m:r>
                        <m:r>
                          <a:rPr lang="tr-TR" b="0" i="1" smtClean="0">
                            <a:latin typeface="Cambria Math" panose="02040503050406030204" pitchFamily="18" charset="0"/>
                          </a:rPr>
                          <m:t> </m:t>
                        </m:r>
                        <m:r>
                          <a:rPr lang="en-US" i="1">
                            <a:latin typeface="Cambria Math" panose="02040503050406030204" pitchFamily="18" charset="0"/>
                          </a:rPr>
                          <m:t>h𝑖𝑛𝑔𝑒</m:t>
                        </m:r>
                      </m:sub>
                    </m:sSub>
                    <m:d>
                      <m:dPr>
                        <m:ctrlPr>
                          <a:rPr lang="en-US" i="1">
                            <a:latin typeface="Cambria Math" panose="02040503050406030204" pitchFamily="18" charset="0"/>
                          </a:rPr>
                        </m:ctrlPr>
                      </m:dPr>
                      <m:e>
                        <m:r>
                          <a:rPr lang="en-US" b="1" i="1">
                            <a:latin typeface="Cambria Math" panose="02040503050406030204" pitchFamily="18" charset="0"/>
                          </a:rPr>
                          <m:t>𝒘</m:t>
                        </m:r>
                        <m:r>
                          <a:rPr lang="en-US" i="1">
                            <a:latin typeface="Cambria Math" panose="02040503050406030204" pitchFamily="18" charset="0"/>
                          </a:rPr>
                          <m:t>, </m:t>
                        </m:r>
                        <m:r>
                          <a:rPr lang="en-US" i="1">
                            <a:latin typeface="Cambria Math" panose="02040503050406030204" pitchFamily="18" charset="0"/>
                          </a:rPr>
                          <m:t>𝑏</m:t>
                        </m:r>
                      </m:e>
                    </m:d>
                    <m:r>
                      <a:rPr lang="en-US" i="1">
                        <a:latin typeface="Cambria Math" panose="02040503050406030204" pitchFamily="18" charset="0"/>
                      </a:rPr>
                      <m:t>= </m:t>
                    </m:r>
                    <m:nary>
                      <m:naryPr>
                        <m:chr m:val="∑"/>
                        <m:ctrlPr>
                          <a:rPr lang="en-US" i="1">
                            <a:latin typeface="Cambria Math" panose="02040503050406030204" pitchFamily="18" charset="0"/>
                          </a:rPr>
                        </m:ctrlPr>
                      </m:naryPr>
                      <m:sub>
                        <m:r>
                          <m:rPr>
                            <m:brk m:alnAt="23"/>
                          </m:rPr>
                          <a:rPr lang="tr-TR" i="1">
                            <a:latin typeface="Cambria Math" panose="02040503050406030204" pitchFamily="18" charset="0"/>
                          </a:rPr>
                          <m:t>𝑖</m:t>
                        </m:r>
                        <m:r>
                          <a:rPr lang="tr-TR" i="1">
                            <a:latin typeface="Cambria Math" panose="02040503050406030204" pitchFamily="18" charset="0"/>
                          </a:rPr>
                          <m:t>=1</m:t>
                        </m:r>
                      </m:sub>
                      <m:sup>
                        <m:r>
                          <a:rPr lang="en-US" i="1">
                            <a:latin typeface="Cambria Math" panose="02040503050406030204" pitchFamily="18" charset="0"/>
                          </a:rPr>
                          <m:t>𝑛</m:t>
                        </m:r>
                      </m:sup>
                      <m:e>
                        <m:sSup>
                          <m:sSupPr>
                            <m:ctrlPr>
                              <a:rPr lang="tr-TR" i="1" smtClean="0">
                                <a:latin typeface="Cambria Math" panose="02040503050406030204" pitchFamily="18" charset="0"/>
                              </a:rPr>
                            </m:ctrlPr>
                          </m:sSupPr>
                          <m:e>
                            <m:d>
                              <m:dPr>
                                <m:ctrlPr>
                                  <a:rPr lang="en-US" i="1">
                                    <a:latin typeface="Cambria Math" panose="02040503050406030204" pitchFamily="18" charset="0"/>
                                  </a:rPr>
                                </m:ctrlPr>
                              </m:dPr>
                              <m:e>
                                <m:r>
                                  <a:rPr lang="en-US" i="1">
                                    <a:latin typeface="Cambria Math" panose="02040503050406030204" pitchFamily="18" charset="0"/>
                                  </a:rPr>
                                  <m:t>𝑚𝑎𝑥</m:t>
                                </m:r>
                                <m:d>
                                  <m:dPr>
                                    <m:ctrlPr>
                                      <a:rPr lang="en-US" i="1">
                                        <a:latin typeface="Cambria Math" panose="02040503050406030204" pitchFamily="18" charset="0"/>
                                      </a:rPr>
                                    </m:ctrlPr>
                                  </m:dPr>
                                  <m:e>
                                    <m:r>
                                      <a:rPr lang="en-US" i="1">
                                        <a:latin typeface="Cambria Math" panose="02040503050406030204" pitchFamily="18" charset="0"/>
                                      </a:rPr>
                                      <m:t>0, 1 − </m:t>
                                    </m:r>
                                    <m:d>
                                      <m:dPr>
                                        <m:ctrlPr>
                                          <a:rPr lang="en-US" i="1">
                                            <a:latin typeface="Cambria Math" panose="02040503050406030204" pitchFamily="18" charset="0"/>
                                          </a:rPr>
                                        </m:ctrlPr>
                                      </m:dPr>
                                      <m:e>
                                        <m:sSup>
                                          <m:sSupPr>
                                            <m:ctrlPr>
                                              <a:rPr lang="tr-TR" i="1">
                                                <a:latin typeface="Cambria Math" panose="02040503050406030204" pitchFamily="18" charset="0"/>
                                              </a:rPr>
                                            </m:ctrlPr>
                                          </m:sSupPr>
                                          <m:e>
                                            <m:r>
                                              <a:rPr lang="tr-TR" b="1" i="1">
                                                <a:latin typeface="Cambria Math" panose="02040503050406030204" pitchFamily="18" charset="0"/>
                                              </a:rPr>
                                              <m:t>𝒘</m:t>
                                            </m:r>
                                          </m:e>
                                          <m:sup>
                                            <m:r>
                                              <a:rPr lang="en-US" i="1">
                                                <a:latin typeface="Cambria Math" panose="02040503050406030204" pitchFamily="18" charset="0"/>
                                              </a:rPr>
                                              <m:t>𝑇</m:t>
                                            </m:r>
                                          </m:sup>
                                        </m:sSup>
                                        <m:sSup>
                                          <m:sSupPr>
                                            <m:ctrlPr>
                                              <a:rPr lang="en-US" i="1">
                                                <a:latin typeface="Cambria Math" panose="02040503050406030204" pitchFamily="18" charset="0"/>
                                              </a:rPr>
                                            </m:ctrlPr>
                                          </m:sSupPr>
                                          <m:e>
                                            <m:r>
                                              <a:rPr lang="en-US" b="1" i="1">
                                                <a:latin typeface="Cambria Math" panose="02040503050406030204" pitchFamily="18" charset="0"/>
                                              </a:rPr>
                                              <m:t>𝒙</m:t>
                                            </m:r>
                                          </m:e>
                                          <m:sup>
                                            <m:r>
                                              <a:rPr lang="en-US" i="1">
                                                <a:latin typeface="Cambria Math" panose="02040503050406030204" pitchFamily="18" charset="0"/>
                                              </a:rPr>
                                              <m:t>𝑖</m:t>
                                            </m:r>
                                          </m:sup>
                                        </m:sSup>
                                        <m:r>
                                          <a:rPr lang="en-US" i="1">
                                            <a:latin typeface="Cambria Math" panose="02040503050406030204" pitchFamily="18" charset="0"/>
                                          </a:rPr>
                                          <m:t>− </m:t>
                                        </m:r>
                                        <m:r>
                                          <a:rPr lang="en-US" i="1">
                                            <a:latin typeface="Cambria Math" panose="02040503050406030204" pitchFamily="18" charset="0"/>
                                          </a:rPr>
                                          <m:t>𝑏</m:t>
                                        </m:r>
                                      </m:e>
                                    </m:d>
                                    <m:sSup>
                                      <m:sSupPr>
                                        <m:ctrlPr>
                                          <a:rPr lang="en-US" i="1">
                                            <a:latin typeface="Cambria Math" panose="02040503050406030204" pitchFamily="18" charset="0"/>
                                          </a:rPr>
                                        </m:ctrlPr>
                                      </m:sSupPr>
                                      <m:e>
                                        <m:r>
                                          <a:rPr lang="en-US" i="1">
                                            <a:latin typeface="Cambria Math" panose="02040503050406030204" pitchFamily="18" charset="0"/>
                                          </a:rPr>
                                          <m:t>𝑦</m:t>
                                        </m:r>
                                      </m:e>
                                      <m:sup>
                                        <m:r>
                                          <a:rPr lang="tr-TR" i="1">
                                            <a:latin typeface="Cambria Math" panose="02040503050406030204" pitchFamily="18" charset="0"/>
                                          </a:rPr>
                                          <m:t>𝑖</m:t>
                                        </m:r>
                                      </m:sup>
                                    </m:sSup>
                                  </m:e>
                                </m:d>
                              </m:e>
                            </m:d>
                          </m:e>
                          <m:sup>
                            <m:r>
                              <a:rPr lang="tr-TR" i="1" smtClean="0">
                                <a:latin typeface="Cambria Math" panose="02040503050406030204" pitchFamily="18" charset="0"/>
                              </a:rPr>
                              <m:t>2</m:t>
                            </m:r>
                          </m:sup>
                        </m:sSup>
                      </m:e>
                    </m:nary>
                  </m:oMath>
                </a14:m>
                <a:r>
                  <a:rPr lang="en-US" dirty="0"/>
                  <a:t> .					(7)</a:t>
                </a:r>
              </a:p>
              <a:p>
                <a:endParaRPr lang="en-US" dirty="0"/>
              </a:p>
              <a:p>
                <a:endParaRPr lang="en-US" dirty="0"/>
              </a:p>
            </p:txBody>
          </p:sp>
        </mc:Choice>
        <mc:Fallback xmlns="">
          <p:sp>
            <p:nvSpPr>
              <p:cNvPr id="5" name="TextBox 4">
                <a:extLst>
                  <a:ext uri="{FF2B5EF4-FFF2-40B4-BE49-F238E27FC236}">
                    <a16:creationId xmlns:a16="http://schemas.microsoft.com/office/drawing/2014/main" id="{08353426-629F-6741-B691-3C8F4BD4367C}"/>
                  </a:ext>
                </a:extLst>
              </p:cNvPr>
              <p:cNvSpPr txBox="1">
                <a:spLocks noRot="1" noChangeAspect="1" noMove="1" noResize="1" noEditPoints="1" noAdjustHandles="1" noChangeArrowheads="1" noChangeShapeType="1" noTextEdit="1"/>
              </p:cNvSpPr>
              <p:nvPr/>
            </p:nvSpPr>
            <p:spPr>
              <a:xfrm>
                <a:off x="492369" y="1168399"/>
                <a:ext cx="11522706" cy="5312865"/>
              </a:xfrm>
              <a:prstGeom prst="rect">
                <a:avLst/>
              </a:prstGeom>
              <a:blipFill>
                <a:blip r:embed="rId2"/>
                <a:stretch>
                  <a:fillRect l="-440" t="-716"/>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A27A6E29-8F24-F341-9F49-8405C0230018}"/>
              </a:ext>
            </a:extLst>
          </p:cNvPr>
          <p:cNvSpPr txBox="1"/>
          <p:nvPr/>
        </p:nvSpPr>
        <p:spPr>
          <a:xfrm>
            <a:off x="492369" y="391886"/>
            <a:ext cx="3947427" cy="523220"/>
          </a:xfrm>
          <a:prstGeom prst="rect">
            <a:avLst/>
          </a:prstGeom>
          <a:noFill/>
        </p:spPr>
        <p:txBody>
          <a:bodyPr wrap="none" rtlCol="0">
            <a:spAutoFit/>
          </a:bodyPr>
          <a:lstStyle/>
          <a:p>
            <a:r>
              <a:rPr lang="en-US" sz="2800" b="1" dirty="0"/>
              <a:t>Support Vector Machines</a:t>
            </a:r>
          </a:p>
        </p:txBody>
      </p:sp>
      <p:sp>
        <p:nvSpPr>
          <p:cNvPr id="7" name="Slide Number Placeholder 6">
            <a:extLst>
              <a:ext uri="{FF2B5EF4-FFF2-40B4-BE49-F238E27FC236}">
                <a16:creationId xmlns:a16="http://schemas.microsoft.com/office/drawing/2014/main" id="{47805CFE-0CB7-5740-9664-F000112AD0E3}"/>
              </a:ext>
            </a:extLst>
          </p:cNvPr>
          <p:cNvSpPr>
            <a:spLocks noGrp="1"/>
          </p:cNvSpPr>
          <p:nvPr>
            <p:ph type="sldNum" sz="quarter" idx="12"/>
          </p:nvPr>
        </p:nvSpPr>
        <p:spPr/>
        <p:txBody>
          <a:bodyPr/>
          <a:lstStyle/>
          <a:p>
            <a:fld id="{C5184E39-17C3-1B46-A006-9F7568AAA460}" type="slidenum">
              <a:rPr lang="en-US" smtClean="0"/>
              <a:t>25</a:t>
            </a:fld>
            <a:endParaRPr lang="en-US"/>
          </a:p>
        </p:txBody>
      </p:sp>
      <p:pic>
        <p:nvPicPr>
          <p:cNvPr id="4" name="Picture 3">
            <a:extLst>
              <a:ext uri="{FF2B5EF4-FFF2-40B4-BE49-F238E27FC236}">
                <a16:creationId xmlns:a16="http://schemas.microsoft.com/office/drawing/2014/main" id="{4156E46C-6AA8-084F-A2AD-652068D840EF}"/>
              </a:ext>
            </a:extLst>
          </p:cNvPr>
          <p:cNvPicPr>
            <a:picLocks noChangeAspect="1"/>
          </p:cNvPicPr>
          <p:nvPr/>
        </p:nvPicPr>
        <p:blipFill>
          <a:blip r:embed="rId3"/>
          <a:stretch>
            <a:fillRect/>
          </a:stretch>
        </p:blipFill>
        <p:spPr>
          <a:xfrm>
            <a:off x="8737474" y="1168399"/>
            <a:ext cx="2962157" cy="2877961"/>
          </a:xfrm>
          <a:prstGeom prst="rect">
            <a:avLst/>
          </a:prstGeom>
        </p:spPr>
      </p:pic>
    </p:spTree>
    <p:extLst>
      <p:ext uri="{BB962C8B-B14F-4D97-AF65-F5344CB8AC3E}">
        <p14:creationId xmlns:p14="http://schemas.microsoft.com/office/powerpoint/2010/main" val="37394514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27A6E29-8F24-F341-9F49-8405C0230018}"/>
              </a:ext>
            </a:extLst>
          </p:cNvPr>
          <p:cNvSpPr txBox="1"/>
          <p:nvPr/>
        </p:nvSpPr>
        <p:spPr>
          <a:xfrm>
            <a:off x="492369" y="391886"/>
            <a:ext cx="3947427" cy="523220"/>
          </a:xfrm>
          <a:prstGeom prst="rect">
            <a:avLst/>
          </a:prstGeom>
          <a:noFill/>
        </p:spPr>
        <p:txBody>
          <a:bodyPr wrap="none" rtlCol="0">
            <a:spAutoFit/>
          </a:bodyPr>
          <a:lstStyle/>
          <a:p>
            <a:r>
              <a:rPr lang="en-US" sz="2800" b="1" dirty="0"/>
              <a:t>Support Vector Machines</a:t>
            </a:r>
          </a:p>
        </p:txBody>
      </p:sp>
      <p:sp>
        <p:nvSpPr>
          <p:cNvPr id="7" name="Slide Number Placeholder 6">
            <a:extLst>
              <a:ext uri="{FF2B5EF4-FFF2-40B4-BE49-F238E27FC236}">
                <a16:creationId xmlns:a16="http://schemas.microsoft.com/office/drawing/2014/main" id="{47805CFE-0CB7-5740-9664-F000112AD0E3}"/>
              </a:ext>
            </a:extLst>
          </p:cNvPr>
          <p:cNvSpPr>
            <a:spLocks noGrp="1"/>
          </p:cNvSpPr>
          <p:nvPr>
            <p:ph type="sldNum" sz="quarter" idx="12"/>
          </p:nvPr>
        </p:nvSpPr>
        <p:spPr/>
        <p:txBody>
          <a:bodyPr/>
          <a:lstStyle/>
          <a:p>
            <a:fld id="{C5184E39-17C3-1B46-A006-9F7568AAA460}" type="slidenum">
              <a:rPr lang="en-US" smtClean="0"/>
              <a:t>26</a:t>
            </a:fld>
            <a:endParaRPr lang="en-US"/>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08353426-629F-6741-B691-3C8F4BD4367C}"/>
                  </a:ext>
                </a:extLst>
              </p:cNvPr>
              <p:cNvSpPr txBox="1"/>
              <p:nvPr/>
            </p:nvSpPr>
            <p:spPr>
              <a:xfrm>
                <a:off x="495092" y="1363133"/>
                <a:ext cx="11639725" cy="4142031"/>
              </a:xfrm>
              <a:prstGeom prst="rect">
                <a:avLst/>
              </a:prstGeom>
              <a:noFill/>
            </p:spPr>
            <p:txBody>
              <a:bodyPr wrap="none" rtlCol="0">
                <a:spAutoFit/>
              </a:bodyPr>
              <a:lstStyle/>
              <a:p>
                <a:pPr marL="285750" indent="-285750">
                  <a:buFont typeface="Arial" panose="020B0604020202020204" pitchFamily="34" charset="0"/>
                  <a:buChar char="•"/>
                </a:pPr>
                <a:r>
                  <a:rPr lang="en-US" dirty="0"/>
                  <a:t>Two optimization problems can be constructed as </a:t>
                </a:r>
                <a:r>
                  <a:rPr lang="en-US" b="1" dirty="0"/>
                  <a:t>primal</a:t>
                </a:r>
                <a:r>
                  <a:rPr lang="en-US" dirty="0"/>
                  <a:t> and </a:t>
                </a:r>
                <a:r>
                  <a:rPr lang="en-US" b="1" dirty="0"/>
                  <a:t>dual</a:t>
                </a:r>
                <a:r>
                  <a:rPr lang="en-US" dirty="0"/>
                  <a:t> such that:</a:t>
                </a:r>
              </a:p>
              <a:p>
                <a:pPr marL="285750" indent="-285750">
                  <a:buFont typeface="Arial" panose="020B0604020202020204" pitchFamily="34" charset="0"/>
                  <a:buChar char="•"/>
                </a:pPr>
                <a:endParaRPr lang="en-US" dirty="0"/>
              </a:p>
              <a:p>
                <a:pPr marL="285750" indent="-285750">
                  <a:buFontTx/>
                  <a:buChar char="-"/>
                </a:pPr>
                <a:r>
                  <a:rPr lang="en-US" dirty="0"/>
                  <a:t>Primal: 	</a:t>
                </a:r>
                <a14:m>
                  <m:oMath xmlns:m="http://schemas.openxmlformats.org/officeDocument/2006/math">
                    <m:func>
                      <m:funcPr>
                        <m:ctrlPr>
                          <a:rPr lang="en-US" i="1" dirty="0" smtClean="0">
                            <a:latin typeface="Cambria Math" panose="02040503050406030204" pitchFamily="18" charset="0"/>
                          </a:rPr>
                        </m:ctrlPr>
                      </m:funcPr>
                      <m:fName>
                        <m:limLow>
                          <m:limLowPr>
                            <m:ctrlPr>
                              <a:rPr lang="en-US" i="1" dirty="0" smtClean="0">
                                <a:latin typeface="Cambria Math" panose="02040503050406030204" pitchFamily="18" charset="0"/>
                              </a:rPr>
                            </m:ctrlPr>
                          </m:limLowPr>
                          <m:e>
                            <m:r>
                              <m:rPr>
                                <m:sty m:val="p"/>
                              </m:rPr>
                              <a:rPr lang="en-US" i="0" dirty="0" smtClean="0">
                                <a:latin typeface="Cambria Math" panose="02040503050406030204" pitchFamily="18" charset="0"/>
                              </a:rPr>
                              <m:t>min</m:t>
                            </m:r>
                          </m:e>
                          <m:lim>
                            <m:r>
                              <a:rPr lang="tr-TR" b="0" i="1" dirty="0" smtClean="0">
                                <a:latin typeface="Cambria Math" panose="02040503050406030204" pitchFamily="18" charset="0"/>
                              </a:rPr>
                              <m:t>𝑤</m:t>
                            </m:r>
                          </m:lim>
                        </m:limLow>
                      </m:fName>
                      <m:e>
                        <m:r>
                          <a:rPr lang="tr-TR" b="0" i="1" dirty="0" smtClean="0">
                            <a:latin typeface="Cambria Math" panose="02040503050406030204" pitchFamily="18" charset="0"/>
                          </a:rPr>
                          <m:t>ℓ</m:t>
                        </m:r>
                        <m:d>
                          <m:dPr>
                            <m:ctrlPr>
                              <a:rPr lang="tr-TR" b="0" i="1" dirty="0" smtClean="0">
                                <a:latin typeface="Cambria Math" panose="02040503050406030204" pitchFamily="18" charset="0"/>
                              </a:rPr>
                            </m:ctrlPr>
                          </m:dPr>
                          <m:e>
                            <m:r>
                              <a:rPr lang="tr-TR" b="1" i="1" dirty="0" smtClean="0">
                                <a:latin typeface="Cambria Math" panose="02040503050406030204" pitchFamily="18" charset="0"/>
                              </a:rPr>
                              <m:t>𝒘</m:t>
                            </m:r>
                          </m:e>
                        </m:d>
                        <m:r>
                          <a:rPr lang="tr-TR" b="0" i="1" dirty="0" smtClean="0">
                            <a:latin typeface="Cambria Math" panose="02040503050406030204" pitchFamily="18" charset="0"/>
                          </a:rPr>
                          <m:t>= </m:t>
                        </m:r>
                      </m:e>
                    </m:func>
                  </m:oMath>
                </a14:m>
                <a:r>
                  <a:rPr lang="en-US" dirty="0"/>
                  <a:t> </a:t>
                </a:r>
                <a14:m>
                  <m:oMath xmlns:m="http://schemas.openxmlformats.org/officeDocument/2006/math">
                    <m:func>
                      <m:funcPr>
                        <m:ctrlPr>
                          <a:rPr lang="en-US" i="1" dirty="0">
                            <a:latin typeface="Cambria Math" panose="02040503050406030204" pitchFamily="18" charset="0"/>
                          </a:rPr>
                        </m:ctrlPr>
                      </m:funcPr>
                      <m:fName>
                        <m:limLow>
                          <m:limLowPr>
                            <m:ctrlPr>
                              <a:rPr lang="en-US" i="1" dirty="0">
                                <a:latin typeface="Cambria Math" panose="02040503050406030204" pitchFamily="18" charset="0"/>
                              </a:rPr>
                            </m:ctrlPr>
                          </m:limLowPr>
                          <m:e>
                            <m:r>
                              <m:rPr>
                                <m:sty m:val="p"/>
                              </m:rPr>
                              <a:rPr lang="en-US" dirty="0">
                                <a:latin typeface="Cambria Math" panose="02040503050406030204" pitchFamily="18" charset="0"/>
                              </a:rPr>
                              <m:t>min</m:t>
                            </m:r>
                          </m:e>
                          <m:lim>
                            <m:r>
                              <a:rPr lang="tr-TR" i="1" dirty="0">
                                <a:latin typeface="Cambria Math" panose="02040503050406030204" pitchFamily="18" charset="0"/>
                              </a:rPr>
                              <m:t>𝑤</m:t>
                            </m:r>
                          </m:lim>
                        </m:limLow>
                      </m:fName>
                      <m:e>
                        <m:f>
                          <m:fPr>
                            <m:ctrlPr>
                              <a:rPr lang="tr-TR" i="1" dirty="0" smtClean="0">
                                <a:latin typeface="Cambria Math" panose="02040503050406030204" pitchFamily="18" charset="0"/>
                              </a:rPr>
                            </m:ctrlPr>
                          </m:fPr>
                          <m:num>
                            <m:sSubSup>
                              <m:sSubSupPr>
                                <m:ctrlPr>
                                  <a:rPr lang="tr-TR" i="1" dirty="0" smtClean="0">
                                    <a:latin typeface="Cambria Math" panose="02040503050406030204" pitchFamily="18" charset="0"/>
                                  </a:rPr>
                                </m:ctrlPr>
                              </m:sSubSupPr>
                              <m:e>
                                <m:d>
                                  <m:dPr>
                                    <m:begChr m:val="‖"/>
                                    <m:endChr m:val="‖"/>
                                    <m:ctrlPr>
                                      <a:rPr lang="tr-TR" i="1" dirty="0">
                                        <a:latin typeface="Cambria Math" panose="02040503050406030204" pitchFamily="18" charset="0"/>
                                      </a:rPr>
                                    </m:ctrlPr>
                                  </m:dPr>
                                  <m:e>
                                    <m:r>
                                      <a:rPr lang="tr-TR" b="1" i="1" dirty="0">
                                        <a:latin typeface="Cambria Math" panose="02040503050406030204" pitchFamily="18" charset="0"/>
                                      </a:rPr>
                                      <m:t>𝒘</m:t>
                                    </m:r>
                                  </m:e>
                                </m:d>
                              </m:e>
                              <m:sub>
                                <m:r>
                                  <a:rPr lang="tr-TR" b="0" i="1" dirty="0" smtClean="0">
                                    <a:latin typeface="Cambria Math" panose="02040503050406030204" pitchFamily="18" charset="0"/>
                                  </a:rPr>
                                  <m:t>2</m:t>
                                </m:r>
                              </m:sub>
                              <m:sup>
                                <m:r>
                                  <a:rPr lang="tr-TR" b="0" i="1" dirty="0" smtClean="0">
                                    <a:latin typeface="Cambria Math" panose="02040503050406030204" pitchFamily="18" charset="0"/>
                                  </a:rPr>
                                  <m:t>2</m:t>
                                </m:r>
                              </m:sup>
                            </m:sSubSup>
                          </m:num>
                          <m:den>
                            <m:r>
                              <a:rPr lang="tr-TR" b="0" i="1" dirty="0" smtClean="0">
                                <a:latin typeface="Cambria Math" panose="02040503050406030204" pitchFamily="18" charset="0"/>
                              </a:rPr>
                              <m:t>2</m:t>
                            </m:r>
                          </m:den>
                        </m:f>
                        <m:r>
                          <a:rPr lang="tr-TR" i="1" dirty="0">
                            <a:latin typeface="Cambria Math" panose="02040503050406030204" pitchFamily="18" charset="0"/>
                          </a:rPr>
                          <m:t> </m:t>
                        </m:r>
                      </m:e>
                    </m:func>
                    <m:r>
                      <a:rPr lang="tr-TR" b="0" i="1" dirty="0" smtClean="0">
                        <a:latin typeface="Cambria Math" panose="02040503050406030204" pitchFamily="18" charset="0"/>
                      </a:rPr>
                      <m:t> </m:t>
                    </m:r>
                    <m:r>
                      <a:rPr lang="tr-TR" b="0" i="1" dirty="0" smtClean="0">
                        <a:latin typeface="Cambria Math" panose="02040503050406030204" pitchFamily="18" charset="0"/>
                      </a:rPr>
                      <m:t>𝑐𝑜𝑛𝑠𝑡𝑎𝑖𝑛𝑒𝑑</m:t>
                    </m:r>
                    <m:r>
                      <a:rPr lang="tr-TR" b="0" i="1" dirty="0" smtClean="0">
                        <a:latin typeface="Cambria Math" panose="02040503050406030204" pitchFamily="18" charset="0"/>
                      </a:rPr>
                      <m:t> </m:t>
                    </m:r>
                    <m:r>
                      <a:rPr lang="tr-TR" b="0" i="1" dirty="0" smtClean="0">
                        <a:latin typeface="Cambria Math" panose="02040503050406030204" pitchFamily="18" charset="0"/>
                      </a:rPr>
                      <m:t>𝑏𝑦</m:t>
                    </m:r>
                    <m:r>
                      <a:rPr lang="tr-TR" b="0" i="1" dirty="0" smtClean="0">
                        <a:latin typeface="Cambria Math" panose="02040503050406030204" pitchFamily="18" charset="0"/>
                      </a:rPr>
                      <m:t> </m:t>
                    </m:r>
                    <m:d>
                      <m:dPr>
                        <m:ctrlPr>
                          <a:rPr lang="en-US" i="1">
                            <a:latin typeface="Cambria Math" panose="02040503050406030204" pitchFamily="18" charset="0"/>
                          </a:rPr>
                        </m:ctrlPr>
                      </m:dPr>
                      <m:e>
                        <m:sSup>
                          <m:sSupPr>
                            <m:ctrlPr>
                              <a:rPr lang="tr-TR" i="1">
                                <a:latin typeface="Cambria Math" panose="02040503050406030204" pitchFamily="18" charset="0"/>
                              </a:rPr>
                            </m:ctrlPr>
                          </m:sSupPr>
                          <m:e>
                            <m:r>
                              <a:rPr lang="tr-TR" b="1" i="1">
                                <a:latin typeface="Cambria Math" panose="02040503050406030204" pitchFamily="18" charset="0"/>
                              </a:rPr>
                              <m:t>𝒘</m:t>
                            </m:r>
                          </m:e>
                          <m:sup>
                            <m:r>
                              <a:rPr lang="en-US" i="1">
                                <a:latin typeface="Cambria Math" panose="02040503050406030204" pitchFamily="18" charset="0"/>
                              </a:rPr>
                              <m:t>𝑇</m:t>
                            </m:r>
                          </m:sup>
                        </m:sSup>
                        <m:sSup>
                          <m:sSupPr>
                            <m:ctrlPr>
                              <a:rPr lang="en-US" i="1">
                                <a:latin typeface="Cambria Math" panose="02040503050406030204" pitchFamily="18" charset="0"/>
                              </a:rPr>
                            </m:ctrlPr>
                          </m:sSupPr>
                          <m:e>
                            <m:r>
                              <a:rPr lang="en-US" b="1" i="1">
                                <a:latin typeface="Cambria Math" panose="02040503050406030204" pitchFamily="18" charset="0"/>
                              </a:rPr>
                              <m:t>𝒙</m:t>
                            </m:r>
                          </m:e>
                          <m:sup>
                            <m:r>
                              <a:rPr lang="en-US" i="1">
                                <a:latin typeface="Cambria Math" panose="02040503050406030204" pitchFamily="18" charset="0"/>
                              </a:rPr>
                              <m:t>𝑖</m:t>
                            </m:r>
                          </m:sup>
                        </m:sSup>
                        <m:r>
                          <a:rPr lang="en-US" i="1">
                            <a:latin typeface="Cambria Math" panose="02040503050406030204" pitchFamily="18" charset="0"/>
                          </a:rPr>
                          <m:t>− </m:t>
                        </m:r>
                        <m:r>
                          <a:rPr lang="en-US" i="1">
                            <a:latin typeface="Cambria Math" panose="02040503050406030204" pitchFamily="18" charset="0"/>
                          </a:rPr>
                          <m:t>𝑏</m:t>
                        </m:r>
                      </m:e>
                    </m:d>
                    <m:sSup>
                      <m:sSupPr>
                        <m:ctrlPr>
                          <a:rPr lang="en-US" i="1">
                            <a:latin typeface="Cambria Math" panose="02040503050406030204" pitchFamily="18" charset="0"/>
                          </a:rPr>
                        </m:ctrlPr>
                      </m:sSupPr>
                      <m:e>
                        <m:r>
                          <a:rPr lang="en-US" i="1">
                            <a:latin typeface="Cambria Math" panose="02040503050406030204" pitchFamily="18" charset="0"/>
                          </a:rPr>
                          <m:t>𝑦</m:t>
                        </m:r>
                      </m:e>
                      <m:sup>
                        <m:r>
                          <a:rPr lang="tr-TR" i="1">
                            <a:latin typeface="Cambria Math" panose="02040503050406030204" pitchFamily="18" charset="0"/>
                          </a:rPr>
                          <m:t>𝑖</m:t>
                        </m:r>
                      </m:sup>
                    </m:sSup>
                    <m:r>
                      <a:rPr lang="tr-TR" b="0" i="0" smtClean="0">
                        <a:latin typeface="Cambria Math" panose="02040503050406030204" pitchFamily="18" charset="0"/>
                      </a:rPr>
                      <m:t>−1</m:t>
                    </m:r>
                    <m:r>
                      <a:rPr lang="tr-TR" b="0" i="1" smtClean="0">
                        <a:latin typeface="Cambria Math" panose="02040503050406030204" pitchFamily="18" charset="0"/>
                        <a:ea typeface="Cambria Math" panose="02040503050406030204" pitchFamily="18" charset="0"/>
                      </a:rPr>
                      <m:t>≥0, ∀</m:t>
                    </m:r>
                    <m:r>
                      <a:rPr lang="tr-TR" b="0" i="1" smtClean="0">
                        <a:latin typeface="Cambria Math" panose="02040503050406030204" pitchFamily="18" charset="0"/>
                        <a:ea typeface="Cambria Math" panose="02040503050406030204" pitchFamily="18" charset="0"/>
                      </a:rPr>
                      <m:t>𝑖</m:t>
                    </m:r>
                    <m:r>
                      <a:rPr lang="tr-TR" b="0" i="1" smtClean="0">
                        <a:latin typeface="Cambria Math" panose="02040503050406030204" pitchFamily="18" charset="0"/>
                        <a:ea typeface="Cambria Math" panose="02040503050406030204" pitchFamily="18" charset="0"/>
                      </a:rPr>
                      <m:t>∈</m:t>
                    </m:r>
                    <m:d>
                      <m:dPr>
                        <m:begChr m:val="{"/>
                        <m:endChr m:val="}"/>
                        <m:ctrlPr>
                          <a:rPr lang="tr-TR" b="0" i="1" smtClean="0">
                            <a:latin typeface="Cambria Math" panose="02040503050406030204" pitchFamily="18" charset="0"/>
                            <a:ea typeface="Cambria Math" panose="02040503050406030204" pitchFamily="18" charset="0"/>
                          </a:rPr>
                        </m:ctrlPr>
                      </m:dPr>
                      <m:e>
                        <m:r>
                          <a:rPr lang="tr-TR" b="0" i="1" smtClean="0">
                            <a:latin typeface="Cambria Math" panose="02040503050406030204" pitchFamily="18" charset="0"/>
                            <a:ea typeface="Cambria Math" panose="02040503050406030204" pitchFamily="18" charset="0"/>
                          </a:rPr>
                          <m:t>1, …, </m:t>
                        </m:r>
                        <m:r>
                          <a:rPr lang="tr-TR" b="0" i="1" smtClean="0">
                            <a:latin typeface="Cambria Math" panose="02040503050406030204" pitchFamily="18" charset="0"/>
                            <a:ea typeface="Cambria Math" panose="02040503050406030204" pitchFamily="18" charset="0"/>
                          </a:rPr>
                          <m:t>𝑛</m:t>
                        </m:r>
                      </m:e>
                    </m:d>
                    <m:r>
                      <a:rPr lang="tr-TR" b="0" i="1" smtClean="0">
                        <a:latin typeface="Cambria Math" panose="02040503050406030204" pitchFamily="18" charset="0"/>
                        <a:ea typeface="Cambria Math" panose="02040503050406030204" pitchFamily="18" charset="0"/>
                      </a:rPr>
                      <m:t>, </m:t>
                    </m:r>
                    <m:r>
                      <a:rPr lang="tr-TR" b="0" i="1" smtClean="0">
                        <a:latin typeface="Cambria Math" panose="02040503050406030204" pitchFamily="18" charset="0"/>
                        <a:ea typeface="Cambria Math" panose="02040503050406030204" pitchFamily="18" charset="0"/>
                      </a:rPr>
                      <m:t>𝑎𝑛𝑑</m:t>
                    </m:r>
                  </m:oMath>
                </a14:m>
                <a:r>
                  <a:rPr lang="tr-TR" b="0" dirty="0">
                    <a:ea typeface="Cambria Math" panose="02040503050406030204" pitchFamily="18" charset="0"/>
                  </a:rPr>
                  <a:t>				(8)</a:t>
                </a:r>
              </a:p>
              <a:p>
                <a:pPr marL="285750" indent="-285750">
                  <a:buFontTx/>
                  <a:buChar char="-"/>
                </a:pPr>
                <a:endParaRPr lang="tr-TR" b="0" dirty="0">
                  <a:ea typeface="Cambria Math" panose="02040503050406030204" pitchFamily="18" charset="0"/>
                </a:endParaRPr>
              </a:p>
              <a:p>
                <a:pPr marL="285750" indent="-285750">
                  <a:buFontTx/>
                  <a:buChar char="-"/>
                </a:pPr>
                <a:r>
                  <a:rPr lang="en-US" dirty="0"/>
                  <a:t>Dual:	        </a:t>
                </a:r>
                <a14:m>
                  <m:oMath xmlns:m="http://schemas.openxmlformats.org/officeDocument/2006/math">
                    <m:func>
                      <m:funcPr>
                        <m:ctrlPr>
                          <a:rPr lang="en-US" i="1" dirty="0">
                            <a:latin typeface="Cambria Math" panose="02040503050406030204" pitchFamily="18" charset="0"/>
                          </a:rPr>
                        </m:ctrlPr>
                      </m:funcPr>
                      <m:fName>
                        <m:limLow>
                          <m:limLowPr>
                            <m:ctrlPr>
                              <a:rPr lang="en-US" i="1" dirty="0" smtClean="0">
                                <a:latin typeface="Cambria Math" panose="02040503050406030204" pitchFamily="18" charset="0"/>
                              </a:rPr>
                            </m:ctrlPr>
                          </m:limLowPr>
                          <m:e>
                            <m:r>
                              <m:rPr>
                                <m:sty m:val="p"/>
                              </m:rPr>
                              <a:rPr lang="tr-TR" b="0" i="0" dirty="0" smtClean="0">
                                <a:latin typeface="Cambria Math" panose="02040503050406030204" pitchFamily="18" charset="0"/>
                              </a:rPr>
                              <m:t>max</m:t>
                            </m:r>
                          </m:e>
                          <m:lim>
                            <m:r>
                              <a:rPr lang="tr-TR" b="0" i="1" dirty="0" smtClean="0">
                                <a:latin typeface="Cambria Math" panose="02040503050406030204" pitchFamily="18" charset="0"/>
                              </a:rPr>
                              <m:t>𝛼</m:t>
                            </m:r>
                          </m:lim>
                        </m:limLow>
                      </m:fName>
                      <m:e>
                        <m:r>
                          <a:rPr lang="tr-TR" i="1" dirty="0" smtClean="0">
                            <a:latin typeface="Cambria Math" panose="02040503050406030204" pitchFamily="18" charset="0"/>
                            <a:ea typeface="Cambria Math" panose="02040503050406030204" pitchFamily="18" charset="0"/>
                          </a:rPr>
                          <m:t>ℒ</m:t>
                        </m:r>
                        <m:d>
                          <m:dPr>
                            <m:ctrlPr>
                              <a:rPr lang="tr-TR" i="1" dirty="0" smtClean="0">
                                <a:latin typeface="Cambria Math" panose="02040503050406030204" pitchFamily="18" charset="0"/>
                              </a:rPr>
                            </m:ctrlPr>
                          </m:dPr>
                          <m:e>
                            <m:r>
                              <a:rPr lang="tr-TR" i="1" dirty="0">
                                <a:latin typeface="Cambria Math" panose="02040503050406030204" pitchFamily="18" charset="0"/>
                              </a:rPr>
                              <m:t>𝛼</m:t>
                            </m:r>
                          </m:e>
                        </m:d>
                        <m:r>
                          <a:rPr lang="tr-TR" i="1" dirty="0">
                            <a:latin typeface="Cambria Math" panose="02040503050406030204" pitchFamily="18" charset="0"/>
                          </a:rPr>
                          <m:t>= </m:t>
                        </m:r>
                      </m:e>
                    </m:func>
                    <m:func>
                      <m:funcPr>
                        <m:ctrlPr>
                          <a:rPr lang="tr-TR" i="1" dirty="0" smtClean="0">
                            <a:latin typeface="Cambria Math" panose="02040503050406030204" pitchFamily="18" charset="0"/>
                          </a:rPr>
                        </m:ctrlPr>
                      </m:funcPr>
                      <m:fName>
                        <m:limLow>
                          <m:limLowPr>
                            <m:ctrlPr>
                              <a:rPr lang="tr-TR" i="1" dirty="0" smtClean="0">
                                <a:latin typeface="Cambria Math" panose="02040503050406030204" pitchFamily="18" charset="0"/>
                              </a:rPr>
                            </m:ctrlPr>
                          </m:limLowPr>
                          <m:e>
                            <m:r>
                              <m:rPr>
                                <m:sty m:val="p"/>
                              </m:rPr>
                              <a:rPr lang="tr-TR" i="0" dirty="0" smtClean="0">
                                <a:latin typeface="Cambria Math" panose="02040503050406030204" pitchFamily="18" charset="0"/>
                              </a:rPr>
                              <m:t>max</m:t>
                            </m:r>
                          </m:e>
                          <m:lim>
                            <m:r>
                              <a:rPr lang="tr-TR" i="1" dirty="0">
                                <a:latin typeface="Cambria Math" panose="02040503050406030204" pitchFamily="18" charset="0"/>
                              </a:rPr>
                              <m:t>𝛼</m:t>
                            </m:r>
                            <m:r>
                              <a:rPr lang="tr-TR" b="0" i="1" dirty="0" smtClean="0">
                                <a:latin typeface="Cambria Math" panose="02040503050406030204" pitchFamily="18" charset="0"/>
                              </a:rPr>
                              <m:t> </m:t>
                            </m:r>
                          </m:lim>
                        </m:limLow>
                      </m:fName>
                      <m:e>
                        <m:nary>
                          <m:naryPr>
                            <m:chr m:val="∑"/>
                            <m:ctrlPr>
                              <a:rPr lang="tr-TR" i="1" dirty="0" smtClean="0">
                                <a:latin typeface="Cambria Math" panose="02040503050406030204" pitchFamily="18" charset="0"/>
                              </a:rPr>
                            </m:ctrlPr>
                          </m:naryPr>
                          <m:sub>
                            <m:r>
                              <m:rPr>
                                <m:brk m:alnAt="23"/>
                              </m:rPr>
                              <a:rPr lang="tr-TR" b="0" i="1" dirty="0" smtClean="0">
                                <a:latin typeface="Cambria Math" panose="02040503050406030204" pitchFamily="18" charset="0"/>
                              </a:rPr>
                              <m:t>𝑖</m:t>
                            </m:r>
                            <m:r>
                              <a:rPr lang="tr-TR" b="0" i="1" dirty="0" smtClean="0">
                                <a:latin typeface="Cambria Math" panose="02040503050406030204" pitchFamily="18" charset="0"/>
                              </a:rPr>
                              <m:t>=1</m:t>
                            </m:r>
                          </m:sub>
                          <m:sup>
                            <m:r>
                              <a:rPr lang="tr-TR" b="0" i="1" dirty="0" smtClean="0">
                                <a:latin typeface="Cambria Math" panose="02040503050406030204" pitchFamily="18" charset="0"/>
                              </a:rPr>
                              <m:t>𝑛</m:t>
                            </m:r>
                          </m:sup>
                          <m:e>
                            <m:sSub>
                              <m:sSubPr>
                                <m:ctrlPr>
                                  <a:rPr lang="tr-TR" b="0" i="1" dirty="0" smtClean="0">
                                    <a:latin typeface="Cambria Math" panose="02040503050406030204" pitchFamily="18" charset="0"/>
                                  </a:rPr>
                                </m:ctrlPr>
                              </m:sSubPr>
                              <m:e>
                                <m:r>
                                  <a:rPr lang="tr-TR" i="1" dirty="0">
                                    <a:latin typeface="Cambria Math" panose="02040503050406030204" pitchFamily="18" charset="0"/>
                                  </a:rPr>
                                  <m:t>𝛼</m:t>
                                </m:r>
                              </m:e>
                              <m:sub>
                                <m:r>
                                  <a:rPr lang="tr-TR" b="0" i="1" dirty="0" smtClean="0">
                                    <a:latin typeface="Cambria Math" panose="02040503050406030204" pitchFamily="18" charset="0"/>
                                  </a:rPr>
                                  <m:t>𝑖</m:t>
                                </m:r>
                              </m:sub>
                            </m:sSub>
                            <m:r>
                              <a:rPr lang="tr-TR" b="0" i="1" dirty="0" smtClean="0">
                                <a:latin typeface="Cambria Math" panose="02040503050406030204" pitchFamily="18" charset="0"/>
                              </a:rPr>
                              <m:t> −</m:t>
                            </m:r>
                            <m:f>
                              <m:fPr>
                                <m:ctrlPr>
                                  <a:rPr lang="tr-TR" b="0" i="1" dirty="0" smtClean="0">
                                    <a:latin typeface="Cambria Math" panose="02040503050406030204" pitchFamily="18" charset="0"/>
                                  </a:rPr>
                                </m:ctrlPr>
                              </m:fPr>
                              <m:num>
                                <m:r>
                                  <a:rPr lang="tr-TR" b="0" i="1" dirty="0" smtClean="0">
                                    <a:latin typeface="Cambria Math" panose="02040503050406030204" pitchFamily="18" charset="0"/>
                                  </a:rPr>
                                  <m:t>1</m:t>
                                </m:r>
                              </m:num>
                              <m:den>
                                <m:r>
                                  <a:rPr lang="tr-TR" b="0" i="1" dirty="0" smtClean="0">
                                    <a:latin typeface="Cambria Math" panose="02040503050406030204" pitchFamily="18" charset="0"/>
                                  </a:rPr>
                                  <m:t>2</m:t>
                                </m:r>
                              </m:den>
                            </m:f>
                            <m:nary>
                              <m:naryPr>
                                <m:chr m:val="∑"/>
                                <m:ctrlPr>
                                  <a:rPr lang="tr-TR" b="0" i="1" dirty="0" smtClean="0">
                                    <a:latin typeface="Cambria Math" panose="02040503050406030204" pitchFamily="18" charset="0"/>
                                  </a:rPr>
                                </m:ctrlPr>
                              </m:naryPr>
                              <m:sub>
                                <m:r>
                                  <m:rPr>
                                    <m:brk m:alnAt="23"/>
                                  </m:rPr>
                                  <a:rPr lang="tr-TR" b="0" i="1" dirty="0" smtClean="0">
                                    <a:latin typeface="Cambria Math" panose="02040503050406030204" pitchFamily="18" charset="0"/>
                                  </a:rPr>
                                  <m:t>𝑖</m:t>
                                </m:r>
                                <m:r>
                                  <a:rPr lang="tr-TR" b="0" i="1" dirty="0" smtClean="0">
                                    <a:latin typeface="Cambria Math" panose="02040503050406030204" pitchFamily="18" charset="0"/>
                                  </a:rPr>
                                  <m:t>=1</m:t>
                                </m:r>
                              </m:sub>
                              <m:sup>
                                <m:r>
                                  <a:rPr lang="tr-TR" b="0" i="1" dirty="0" smtClean="0">
                                    <a:latin typeface="Cambria Math" panose="02040503050406030204" pitchFamily="18" charset="0"/>
                                  </a:rPr>
                                  <m:t>𝑛</m:t>
                                </m:r>
                              </m:sup>
                              <m:e>
                                <m:nary>
                                  <m:naryPr>
                                    <m:chr m:val="∑"/>
                                    <m:ctrlPr>
                                      <a:rPr lang="tr-TR" b="0" i="1" dirty="0" smtClean="0">
                                        <a:latin typeface="Cambria Math" panose="02040503050406030204" pitchFamily="18" charset="0"/>
                                      </a:rPr>
                                    </m:ctrlPr>
                                  </m:naryPr>
                                  <m:sub>
                                    <m:r>
                                      <m:rPr>
                                        <m:brk m:alnAt="23"/>
                                      </m:rPr>
                                      <a:rPr lang="tr-TR" b="0" i="1" dirty="0" smtClean="0">
                                        <a:latin typeface="Cambria Math" panose="02040503050406030204" pitchFamily="18" charset="0"/>
                                      </a:rPr>
                                      <m:t>𝑗</m:t>
                                    </m:r>
                                    <m:r>
                                      <a:rPr lang="tr-TR" b="0" i="1" dirty="0" smtClean="0">
                                        <a:latin typeface="Cambria Math" panose="02040503050406030204" pitchFamily="18" charset="0"/>
                                      </a:rPr>
                                      <m:t>=1</m:t>
                                    </m:r>
                                  </m:sub>
                                  <m:sup>
                                    <m:r>
                                      <a:rPr lang="tr-TR" b="0" i="1" dirty="0" smtClean="0">
                                        <a:latin typeface="Cambria Math" panose="02040503050406030204" pitchFamily="18" charset="0"/>
                                      </a:rPr>
                                      <m:t>𝑛</m:t>
                                    </m:r>
                                  </m:sup>
                                  <m:e>
                                    <m:sSub>
                                      <m:sSubPr>
                                        <m:ctrlPr>
                                          <a:rPr lang="tr-TR" b="0" i="1" dirty="0" smtClean="0">
                                            <a:latin typeface="Cambria Math" panose="02040503050406030204" pitchFamily="18" charset="0"/>
                                          </a:rPr>
                                        </m:ctrlPr>
                                      </m:sSubPr>
                                      <m:e>
                                        <m:r>
                                          <a:rPr lang="tr-TR" i="1" dirty="0">
                                            <a:latin typeface="Cambria Math" panose="02040503050406030204" pitchFamily="18" charset="0"/>
                                          </a:rPr>
                                          <m:t>𝛼</m:t>
                                        </m:r>
                                      </m:e>
                                      <m:sub>
                                        <m:r>
                                          <a:rPr lang="tr-TR" b="0" i="1" dirty="0" smtClean="0">
                                            <a:latin typeface="Cambria Math" panose="02040503050406030204" pitchFamily="18" charset="0"/>
                                          </a:rPr>
                                          <m:t>𝑖</m:t>
                                        </m:r>
                                      </m:sub>
                                    </m:sSub>
                                    <m:sSub>
                                      <m:sSubPr>
                                        <m:ctrlPr>
                                          <a:rPr lang="tr-TR" b="0" i="1" dirty="0" smtClean="0">
                                            <a:latin typeface="Cambria Math" panose="02040503050406030204" pitchFamily="18" charset="0"/>
                                          </a:rPr>
                                        </m:ctrlPr>
                                      </m:sSubPr>
                                      <m:e>
                                        <m:r>
                                          <a:rPr lang="tr-TR" i="1" dirty="0">
                                            <a:latin typeface="Cambria Math" panose="02040503050406030204" pitchFamily="18" charset="0"/>
                                          </a:rPr>
                                          <m:t>𝛼</m:t>
                                        </m:r>
                                      </m:e>
                                      <m:sub>
                                        <m:r>
                                          <a:rPr lang="tr-TR" b="0" i="1" dirty="0" smtClean="0">
                                            <a:latin typeface="Cambria Math" panose="02040503050406030204" pitchFamily="18" charset="0"/>
                                          </a:rPr>
                                          <m:t>𝑗</m:t>
                                        </m:r>
                                      </m:sub>
                                    </m:sSub>
                                    <m:sSup>
                                      <m:sSupPr>
                                        <m:ctrlPr>
                                          <a:rPr lang="tr-TR" b="0" i="1" dirty="0" smtClean="0">
                                            <a:latin typeface="Cambria Math" panose="02040503050406030204" pitchFamily="18" charset="0"/>
                                          </a:rPr>
                                        </m:ctrlPr>
                                      </m:sSupPr>
                                      <m:e>
                                        <m:r>
                                          <a:rPr lang="tr-TR" b="0" i="1" dirty="0" smtClean="0">
                                            <a:latin typeface="Cambria Math" panose="02040503050406030204" pitchFamily="18" charset="0"/>
                                          </a:rPr>
                                          <m:t>𝑦</m:t>
                                        </m:r>
                                      </m:e>
                                      <m:sup>
                                        <m:r>
                                          <a:rPr lang="tr-TR" b="0" i="1" dirty="0" smtClean="0">
                                            <a:latin typeface="Cambria Math" panose="02040503050406030204" pitchFamily="18" charset="0"/>
                                          </a:rPr>
                                          <m:t>𝑖</m:t>
                                        </m:r>
                                      </m:sup>
                                    </m:sSup>
                                    <m:sSup>
                                      <m:sSupPr>
                                        <m:ctrlPr>
                                          <a:rPr lang="tr-TR" b="0" i="1" dirty="0" smtClean="0">
                                            <a:latin typeface="Cambria Math" panose="02040503050406030204" pitchFamily="18" charset="0"/>
                                          </a:rPr>
                                        </m:ctrlPr>
                                      </m:sSupPr>
                                      <m:e>
                                        <m:r>
                                          <a:rPr lang="tr-TR" b="0" i="1" dirty="0" smtClean="0">
                                            <a:latin typeface="Cambria Math" panose="02040503050406030204" pitchFamily="18" charset="0"/>
                                          </a:rPr>
                                          <m:t>𝑦</m:t>
                                        </m:r>
                                      </m:e>
                                      <m:sup>
                                        <m:r>
                                          <a:rPr lang="tr-TR" b="0" i="1" dirty="0" smtClean="0">
                                            <a:latin typeface="Cambria Math" panose="02040503050406030204" pitchFamily="18" charset="0"/>
                                          </a:rPr>
                                          <m:t>𝑗</m:t>
                                        </m:r>
                                      </m:sup>
                                    </m:sSup>
                                    <m:sSup>
                                      <m:sSupPr>
                                        <m:ctrlPr>
                                          <a:rPr lang="tr-TR" b="0" i="1" dirty="0" smtClean="0">
                                            <a:latin typeface="Cambria Math" panose="02040503050406030204" pitchFamily="18" charset="0"/>
                                          </a:rPr>
                                        </m:ctrlPr>
                                      </m:sSupPr>
                                      <m:e>
                                        <m:sSup>
                                          <m:sSupPr>
                                            <m:ctrlPr>
                                              <a:rPr lang="tr-TR" b="0" i="1" dirty="0" smtClean="0">
                                                <a:latin typeface="Cambria Math" panose="02040503050406030204" pitchFamily="18" charset="0"/>
                                              </a:rPr>
                                            </m:ctrlPr>
                                          </m:sSupPr>
                                          <m:e>
                                            <m:r>
                                              <a:rPr lang="tr-TR" b="1" i="1" dirty="0" smtClean="0">
                                                <a:latin typeface="Cambria Math" panose="02040503050406030204" pitchFamily="18" charset="0"/>
                                              </a:rPr>
                                              <m:t>𝒙</m:t>
                                            </m:r>
                                          </m:e>
                                          <m:sup>
                                            <m:r>
                                              <a:rPr lang="tr-TR" b="0" i="1" dirty="0" smtClean="0">
                                                <a:latin typeface="Cambria Math" panose="02040503050406030204" pitchFamily="18" charset="0"/>
                                              </a:rPr>
                                              <m:t>𝑖</m:t>
                                            </m:r>
                                          </m:sup>
                                        </m:sSup>
                                      </m:e>
                                      <m:sup>
                                        <m:r>
                                          <a:rPr lang="tr-TR" b="0" i="1" dirty="0" smtClean="0">
                                            <a:latin typeface="Cambria Math" panose="02040503050406030204" pitchFamily="18" charset="0"/>
                                          </a:rPr>
                                          <m:t>𝑇</m:t>
                                        </m:r>
                                      </m:sup>
                                    </m:sSup>
                                    <m:sSup>
                                      <m:sSupPr>
                                        <m:ctrlPr>
                                          <a:rPr lang="tr-TR" b="0" i="1" dirty="0" smtClean="0">
                                            <a:latin typeface="Cambria Math" panose="02040503050406030204" pitchFamily="18" charset="0"/>
                                          </a:rPr>
                                        </m:ctrlPr>
                                      </m:sSupPr>
                                      <m:e>
                                        <m:r>
                                          <a:rPr lang="tr-TR" b="1" i="1" dirty="0" smtClean="0">
                                            <a:latin typeface="Cambria Math" panose="02040503050406030204" pitchFamily="18" charset="0"/>
                                          </a:rPr>
                                          <m:t>𝒙</m:t>
                                        </m:r>
                                      </m:e>
                                      <m:sup>
                                        <m:r>
                                          <a:rPr lang="tr-TR" b="0" i="1" dirty="0" smtClean="0">
                                            <a:latin typeface="Cambria Math" panose="02040503050406030204" pitchFamily="18" charset="0"/>
                                          </a:rPr>
                                          <m:t>𝑗</m:t>
                                        </m:r>
                                      </m:sup>
                                    </m:sSup>
                                  </m:e>
                                </m:nary>
                              </m:e>
                            </m:nary>
                          </m:e>
                        </m:nary>
                        <m:r>
                          <a:rPr lang="tr-TR" i="1" dirty="0">
                            <a:latin typeface="Cambria Math" panose="02040503050406030204" pitchFamily="18" charset="0"/>
                          </a:rPr>
                          <m:t> </m:t>
                        </m:r>
                        <m:r>
                          <a:rPr lang="tr-TR" i="1" dirty="0">
                            <a:latin typeface="Cambria Math" panose="02040503050406030204" pitchFamily="18" charset="0"/>
                          </a:rPr>
                          <m:t>𝑐𝑜𝑛𝑠𝑡𝑟𝑎𝑖𝑛𝑒𝑑</m:t>
                        </m:r>
                        <m:r>
                          <a:rPr lang="tr-TR" i="1" dirty="0">
                            <a:latin typeface="Cambria Math" panose="02040503050406030204" pitchFamily="18" charset="0"/>
                          </a:rPr>
                          <m:t> </m:t>
                        </m:r>
                        <m:r>
                          <a:rPr lang="tr-TR" i="1" dirty="0">
                            <a:latin typeface="Cambria Math" panose="02040503050406030204" pitchFamily="18" charset="0"/>
                          </a:rPr>
                          <m:t>𝑏𝑦</m:t>
                        </m:r>
                        <m:r>
                          <a:rPr lang="tr-TR" b="0" i="1" dirty="0" smtClean="0">
                            <a:latin typeface="Cambria Math" panose="02040503050406030204" pitchFamily="18" charset="0"/>
                          </a:rPr>
                          <m:t> </m:t>
                        </m:r>
                        <m:nary>
                          <m:naryPr>
                            <m:chr m:val="∑"/>
                            <m:ctrlPr>
                              <a:rPr lang="tr-TR" b="0" i="1" dirty="0" smtClean="0">
                                <a:latin typeface="Cambria Math" panose="02040503050406030204" pitchFamily="18" charset="0"/>
                              </a:rPr>
                            </m:ctrlPr>
                          </m:naryPr>
                          <m:sub>
                            <m:r>
                              <m:rPr>
                                <m:brk m:alnAt="23"/>
                              </m:rPr>
                              <a:rPr lang="tr-TR" b="0" i="1" dirty="0" smtClean="0">
                                <a:latin typeface="Cambria Math" panose="02040503050406030204" pitchFamily="18" charset="0"/>
                              </a:rPr>
                              <m:t>𝑖</m:t>
                            </m:r>
                            <m:r>
                              <a:rPr lang="tr-TR" b="0" i="1" dirty="0" smtClean="0">
                                <a:latin typeface="Cambria Math" panose="02040503050406030204" pitchFamily="18" charset="0"/>
                              </a:rPr>
                              <m:t>=1</m:t>
                            </m:r>
                          </m:sub>
                          <m:sup>
                            <m:r>
                              <a:rPr lang="tr-TR" b="0" i="1" dirty="0" smtClean="0">
                                <a:latin typeface="Cambria Math" panose="02040503050406030204" pitchFamily="18" charset="0"/>
                              </a:rPr>
                              <m:t>𝑛</m:t>
                            </m:r>
                          </m:sup>
                          <m:e>
                            <m:sSub>
                              <m:sSubPr>
                                <m:ctrlPr>
                                  <a:rPr lang="tr-TR" i="1" dirty="0">
                                    <a:latin typeface="Cambria Math" panose="02040503050406030204" pitchFamily="18" charset="0"/>
                                  </a:rPr>
                                </m:ctrlPr>
                              </m:sSubPr>
                              <m:e>
                                <m:r>
                                  <a:rPr lang="tr-TR" i="1" dirty="0">
                                    <a:latin typeface="Cambria Math" panose="02040503050406030204" pitchFamily="18" charset="0"/>
                                  </a:rPr>
                                  <m:t>𝛼</m:t>
                                </m:r>
                              </m:e>
                              <m:sub>
                                <m:r>
                                  <a:rPr lang="tr-TR" b="0" i="1" dirty="0" smtClean="0">
                                    <a:latin typeface="Cambria Math" panose="02040503050406030204" pitchFamily="18" charset="0"/>
                                  </a:rPr>
                                  <m:t>𝑖</m:t>
                                </m:r>
                              </m:sub>
                            </m:sSub>
                            <m:sSup>
                              <m:sSupPr>
                                <m:ctrlPr>
                                  <a:rPr lang="tr-TR" i="1" dirty="0">
                                    <a:latin typeface="Cambria Math" panose="02040503050406030204" pitchFamily="18" charset="0"/>
                                  </a:rPr>
                                </m:ctrlPr>
                              </m:sSupPr>
                              <m:e>
                                <m:r>
                                  <a:rPr lang="tr-TR" i="1" dirty="0">
                                    <a:latin typeface="Cambria Math" panose="02040503050406030204" pitchFamily="18" charset="0"/>
                                  </a:rPr>
                                  <m:t>𝑦</m:t>
                                </m:r>
                              </m:e>
                              <m:sup>
                                <m:r>
                                  <a:rPr lang="tr-TR" i="1" dirty="0">
                                    <a:latin typeface="Cambria Math" panose="02040503050406030204" pitchFamily="18" charset="0"/>
                                  </a:rPr>
                                  <m:t>𝑖</m:t>
                                </m:r>
                              </m:sup>
                            </m:sSup>
                          </m:e>
                        </m:nary>
                        <m:r>
                          <a:rPr lang="tr-TR" i="1" dirty="0">
                            <a:latin typeface="Cambria Math" panose="02040503050406030204" pitchFamily="18" charset="0"/>
                          </a:rPr>
                          <m:t>= 0</m:t>
                        </m:r>
                      </m:e>
                    </m:func>
                  </m:oMath>
                </a14:m>
                <a:r>
                  <a:rPr lang="en-US" dirty="0"/>
                  <a:t> .			(9)</a:t>
                </a:r>
              </a:p>
              <a:p>
                <a:pPr marL="285750" indent="-285750">
                  <a:buFontTx/>
                  <a:buChar char="-"/>
                </a:pPr>
                <a:endParaRPr lang="en-US" dirty="0"/>
              </a:p>
              <a:p>
                <a:pPr marL="285750" indent="-285750">
                  <a:buFontTx/>
                  <a:buChar char="-"/>
                </a:pPr>
                <a:endParaRPr lang="en-US" dirty="0"/>
              </a:p>
              <a:p>
                <a:pPr marL="285750" indent="-285750">
                  <a:buFont typeface="Arial" panose="020B0604020202020204" pitchFamily="34" charset="0"/>
                  <a:buChar char="•"/>
                </a:pPr>
                <a:r>
                  <a:rPr lang="en-US" dirty="0"/>
                  <a:t>Regularization term is used together with SVM primal problem as below:</a:t>
                </a:r>
              </a:p>
              <a:p>
                <a:endParaRPr lang="en-US" dirty="0"/>
              </a:p>
              <a:p>
                <a:r>
                  <a:rPr lang="en-US" dirty="0"/>
                  <a:t>									</a:t>
                </a:r>
                <a14:m>
                  <m:oMath xmlns:m="http://schemas.openxmlformats.org/officeDocument/2006/math">
                    <m:func>
                      <m:funcPr>
                        <m:ctrlPr>
                          <a:rPr lang="en-US" i="1" smtClean="0">
                            <a:latin typeface="Cambria Math" panose="02040503050406030204" pitchFamily="18" charset="0"/>
                          </a:rPr>
                        </m:ctrlPr>
                      </m:funcPr>
                      <m:fName>
                        <m:limLow>
                          <m:limLowPr>
                            <m:ctrlPr>
                              <a:rPr lang="en-US" i="1" smtClean="0">
                                <a:latin typeface="Cambria Math" panose="02040503050406030204" pitchFamily="18" charset="0"/>
                              </a:rPr>
                            </m:ctrlPr>
                          </m:limLowPr>
                          <m:e>
                            <m:r>
                              <m:rPr>
                                <m:sty m:val="p"/>
                              </m:rPr>
                              <a:rPr lang="en-US" i="0" smtClean="0">
                                <a:latin typeface="Cambria Math" panose="02040503050406030204" pitchFamily="18" charset="0"/>
                              </a:rPr>
                              <m:t>min</m:t>
                            </m:r>
                          </m:e>
                          <m:lim>
                            <m:r>
                              <a:rPr lang="tr-TR" b="1" i="1" smtClean="0">
                                <a:latin typeface="Cambria Math" panose="02040503050406030204" pitchFamily="18" charset="0"/>
                              </a:rPr>
                              <m:t>𝒘</m:t>
                            </m:r>
                            <m:r>
                              <a:rPr lang="tr-TR" b="1" i="1" smtClean="0">
                                <a:latin typeface="Cambria Math" panose="02040503050406030204" pitchFamily="18" charset="0"/>
                              </a:rPr>
                              <m:t>, </m:t>
                            </m:r>
                            <m:r>
                              <a:rPr lang="tr-TR" b="0" i="1" smtClean="0">
                                <a:latin typeface="Cambria Math" panose="02040503050406030204" pitchFamily="18" charset="0"/>
                              </a:rPr>
                              <m:t>𝑏</m:t>
                            </m:r>
                          </m:lim>
                        </m:limLow>
                      </m:fName>
                      <m:e>
                        <m:nary>
                          <m:naryPr>
                            <m:chr m:val="∑"/>
                            <m:ctrlPr>
                              <a:rPr lang="en-US" i="1" smtClean="0">
                                <a:latin typeface="Cambria Math" panose="02040503050406030204" pitchFamily="18" charset="0"/>
                              </a:rPr>
                            </m:ctrlPr>
                          </m:naryPr>
                          <m:sub>
                            <m:r>
                              <m:rPr>
                                <m:brk m:alnAt="23"/>
                              </m:rPr>
                              <a:rPr lang="tr-TR" b="0" i="1" smtClean="0">
                                <a:latin typeface="Cambria Math" panose="02040503050406030204" pitchFamily="18" charset="0"/>
                              </a:rPr>
                              <m:t>𝑖</m:t>
                            </m:r>
                            <m:r>
                              <a:rPr lang="tr-TR" b="0" i="1" smtClean="0">
                                <a:latin typeface="Cambria Math" panose="02040503050406030204" pitchFamily="18" charset="0"/>
                              </a:rPr>
                              <m:t>=1</m:t>
                            </m:r>
                          </m:sub>
                          <m:sup>
                            <m:r>
                              <a:rPr lang="tr-TR" b="0" i="1" smtClean="0">
                                <a:latin typeface="Cambria Math" panose="02040503050406030204" pitchFamily="18" charset="0"/>
                              </a:rPr>
                              <m:t>𝑛</m:t>
                            </m:r>
                          </m:sup>
                          <m:e>
                            <m:r>
                              <a:rPr lang="tr-TR" b="0" i="1" smtClean="0">
                                <a:latin typeface="Cambria Math" panose="02040503050406030204" pitchFamily="18" charset="0"/>
                              </a:rPr>
                              <m:t>𝑙𝑜𝑠𝑠</m:t>
                            </m:r>
                            <m:d>
                              <m:dPr>
                                <m:ctrlPr>
                                  <a:rPr lang="tr-TR" b="0" i="1" smtClean="0">
                                    <a:latin typeface="Cambria Math" panose="02040503050406030204" pitchFamily="18" charset="0"/>
                                  </a:rPr>
                                </m:ctrlPr>
                              </m:dPr>
                              <m:e>
                                <m:r>
                                  <a:rPr lang="tr-TR" b="1" i="1" smtClean="0">
                                    <a:latin typeface="Cambria Math" panose="02040503050406030204" pitchFamily="18" charset="0"/>
                                  </a:rPr>
                                  <m:t>𝒘</m:t>
                                </m:r>
                                <m:r>
                                  <a:rPr lang="tr-TR" b="1" i="1" smtClean="0">
                                    <a:latin typeface="Cambria Math" panose="02040503050406030204" pitchFamily="18" charset="0"/>
                                  </a:rPr>
                                  <m:t>, </m:t>
                                </m:r>
                                <m:r>
                                  <a:rPr lang="tr-TR" b="0" i="1" smtClean="0">
                                    <a:latin typeface="Cambria Math" panose="02040503050406030204" pitchFamily="18" charset="0"/>
                                  </a:rPr>
                                  <m:t>𝑏</m:t>
                                </m:r>
                              </m:e>
                            </m:d>
                            <m:r>
                              <a:rPr lang="tr-TR" b="0" i="1" smtClean="0">
                                <a:latin typeface="Cambria Math" panose="02040503050406030204" pitchFamily="18" charset="0"/>
                              </a:rPr>
                              <m:t>+</m:t>
                            </m:r>
                            <m:r>
                              <a:rPr lang="tr-TR" b="0" i="1" smtClean="0">
                                <a:latin typeface="Cambria Math" panose="02040503050406030204" pitchFamily="18" charset="0"/>
                              </a:rPr>
                              <m:t>𝜆</m:t>
                            </m:r>
                            <m:r>
                              <a:rPr lang="tr-TR" b="0" i="1" smtClean="0">
                                <a:latin typeface="Cambria Math" panose="02040503050406030204" pitchFamily="18" charset="0"/>
                              </a:rPr>
                              <m:t>𝑅</m:t>
                            </m:r>
                            <m:d>
                              <m:dPr>
                                <m:ctrlPr>
                                  <a:rPr lang="tr-TR" b="0" i="1" smtClean="0">
                                    <a:latin typeface="Cambria Math" panose="02040503050406030204" pitchFamily="18" charset="0"/>
                                  </a:rPr>
                                </m:ctrlPr>
                              </m:dPr>
                              <m:e>
                                <m:r>
                                  <a:rPr lang="tr-TR" b="1" i="1" smtClean="0">
                                    <a:latin typeface="Cambria Math" panose="02040503050406030204" pitchFamily="18" charset="0"/>
                                  </a:rPr>
                                  <m:t>𝒘</m:t>
                                </m:r>
                              </m:e>
                            </m:d>
                            <m:r>
                              <a:rPr lang="tr-TR" b="0" i="1" smtClean="0">
                                <a:latin typeface="Cambria Math" panose="02040503050406030204" pitchFamily="18" charset="0"/>
                              </a:rPr>
                              <m:t>,</m:t>
                            </m:r>
                          </m:e>
                        </m:nary>
                      </m:e>
                    </m:func>
                  </m:oMath>
                </a14:m>
                <a:r>
                  <a:rPr lang="en-US" dirty="0"/>
                  <a:t>       								(10)</a:t>
                </a:r>
              </a:p>
              <a:p>
                <a:endParaRPr lang="en-US" dirty="0"/>
              </a:p>
              <a:p>
                <a:r>
                  <a:rPr lang="en-US" dirty="0"/>
                  <a:t>where the loss function is either hinge or squared hinge function given in equation (6) and equation (7) respectively, </a:t>
                </a:r>
              </a:p>
              <a:p>
                <a:r>
                  <a:rPr lang="en-US" dirty="0"/>
                  <a:t>and R(</a:t>
                </a:r>
                <a:r>
                  <a:rPr lang="en-US" b="1" dirty="0"/>
                  <a:t>w</a:t>
                </a:r>
                <a:r>
                  <a:rPr lang="en-US" dirty="0"/>
                  <a:t>) </a:t>
                </a:r>
                <a:r>
                  <a:rPr lang="en-US" dirty="0" err="1"/>
                  <a:t>regularizer</a:t>
                </a:r>
                <a:r>
                  <a:rPr lang="en-US" dirty="0"/>
                  <a:t> function is either L1 or L2 norms which are </a:t>
                </a:r>
                <a14:m>
                  <m:oMath xmlns:m="http://schemas.openxmlformats.org/officeDocument/2006/math">
                    <m:sSub>
                      <m:sSubPr>
                        <m:ctrlPr>
                          <a:rPr lang="tr-TR"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 </m:t>
                            </m:r>
                            <m:r>
                              <a:rPr lang="tr-TR" b="1" i="1">
                                <a:latin typeface="Cambria Math" panose="02040503050406030204" pitchFamily="18" charset="0"/>
                              </a:rPr>
                              <m:t>𝒘</m:t>
                            </m:r>
                            <m:r>
                              <a:rPr lang="tr-TR" b="1" i="1">
                                <a:latin typeface="Cambria Math" panose="02040503050406030204" pitchFamily="18" charset="0"/>
                              </a:rPr>
                              <m:t> </m:t>
                            </m:r>
                          </m:e>
                        </m:d>
                      </m:e>
                      <m:sub>
                        <m:r>
                          <a:rPr lang="tr-TR" i="1">
                            <a:latin typeface="Cambria Math" panose="02040503050406030204" pitchFamily="18" charset="0"/>
                          </a:rPr>
                          <m:t>1</m:t>
                        </m:r>
                      </m:sub>
                    </m:sSub>
                  </m:oMath>
                </a14:m>
                <a:r>
                  <a:rPr lang="en-US" dirty="0"/>
                  <a:t> and </a:t>
                </a:r>
                <a14:m>
                  <m:oMath xmlns:m="http://schemas.openxmlformats.org/officeDocument/2006/math">
                    <m:sSubSup>
                      <m:sSubSupPr>
                        <m:ctrlPr>
                          <a:rPr lang="tr-TR" i="1">
                            <a:latin typeface="Cambria Math" panose="02040503050406030204" pitchFamily="18" charset="0"/>
                          </a:rPr>
                        </m:ctrlPr>
                      </m:sSubSupPr>
                      <m:e>
                        <m:d>
                          <m:dPr>
                            <m:begChr m:val="‖"/>
                            <m:endChr m:val="‖"/>
                            <m:ctrlPr>
                              <a:rPr lang="en-US" i="1">
                                <a:latin typeface="Cambria Math" panose="02040503050406030204" pitchFamily="18" charset="0"/>
                              </a:rPr>
                            </m:ctrlPr>
                          </m:dPr>
                          <m:e>
                            <m:r>
                              <a:rPr lang="en-US" i="1">
                                <a:latin typeface="Cambria Math" panose="02040503050406030204" pitchFamily="18" charset="0"/>
                              </a:rPr>
                              <m:t> </m:t>
                            </m:r>
                            <m:r>
                              <a:rPr lang="tr-TR" b="1" i="1">
                                <a:latin typeface="Cambria Math" panose="02040503050406030204" pitchFamily="18" charset="0"/>
                              </a:rPr>
                              <m:t>𝒘</m:t>
                            </m:r>
                            <m:r>
                              <a:rPr lang="tr-TR" b="1" i="1">
                                <a:latin typeface="Cambria Math" panose="02040503050406030204" pitchFamily="18" charset="0"/>
                              </a:rPr>
                              <m:t> </m:t>
                            </m:r>
                          </m:e>
                        </m:d>
                      </m:e>
                      <m:sub>
                        <m:r>
                          <a:rPr lang="tr-TR" i="1">
                            <a:latin typeface="Cambria Math" panose="02040503050406030204" pitchFamily="18" charset="0"/>
                          </a:rPr>
                          <m:t>2</m:t>
                        </m:r>
                      </m:sub>
                      <m:sup>
                        <m:r>
                          <a:rPr lang="tr-TR" i="1">
                            <a:latin typeface="Cambria Math" panose="02040503050406030204" pitchFamily="18" charset="0"/>
                          </a:rPr>
                          <m:t>2</m:t>
                        </m:r>
                      </m:sup>
                    </m:sSubSup>
                  </m:oMath>
                </a14:m>
                <a:r>
                  <a:rPr lang="en-US" dirty="0"/>
                  <a:t> respectively.</a:t>
                </a:r>
              </a:p>
            </p:txBody>
          </p:sp>
        </mc:Choice>
        <mc:Fallback xmlns="">
          <p:sp>
            <p:nvSpPr>
              <p:cNvPr id="5" name="TextBox 4">
                <a:extLst>
                  <a:ext uri="{FF2B5EF4-FFF2-40B4-BE49-F238E27FC236}">
                    <a16:creationId xmlns:a16="http://schemas.microsoft.com/office/drawing/2014/main" id="{08353426-629F-6741-B691-3C8F4BD4367C}"/>
                  </a:ext>
                </a:extLst>
              </p:cNvPr>
              <p:cNvSpPr txBox="1">
                <a:spLocks noRot="1" noChangeAspect="1" noMove="1" noResize="1" noEditPoints="1" noAdjustHandles="1" noChangeArrowheads="1" noChangeShapeType="1" noTextEdit="1"/>
              </p:cNvSpPr>
              <p:nvPr/>
            </p:nvSpPr>
            <p:spPr>
              <a:xfrm>
                <a:off x="495092" y="1363133"/>
                <a:ext cx="11639725" cy="4142031"/>
              </a:xfrm>
              <a:prstGeom prst="rect">
                <a:avLst/>
              </a:prstGeom>
              <a:blipFill>
                <a:blip r:embed="rId2"/>
                <a:stretch>
                  <a:fillRect l="-327" t="-612" b="-1529"/>
                </a:stretch>
              </a:blipFill>
            </p:spPr>
            <p:txBody>
              <a:bodyPr/>
              <a:lstStyle/>
              <a:p>
                <a:r>
                  <a:rPr lang="en-US">
                    <a:noFill/>
                  </a:rPr>
                  <a:t> </a:t>
                </a:r>
              </a:p>
            </p:txBody>
          </p:sp>
        </mc:Fallback>
      </mc:AlternateContent>
    </p:spTree>
    <p:extLst>
      <p:ext uri="{BB962C8B-B14F-4D97-AF65-F5344CB8AC3E}">
        <p14:creationId xmlns:p14="http://schemas.microsoft.com/office/powerpoint/2010/main" val="32412478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27A6E29-8F24-F341-9F49-8405C0230018}"/>
              </a:ext>
            </a:extLst>
          </p:cNvPr>
          <p:cNvSpPr txBox="1"/>
          <p:nvPr/>
        </p:nvSpPr>
        <p:spPr>
          <a:xfrm>
            <a:off x="492369" y="391886"/>
            <a:ext cx="2982996" cy="523220"/>
          </a:xfrm>
          <a:prstGeom prst="rect">
            <a:avLst/>
          </a:prstGeom>
          <a:noFill/>
        </p:spPr>
        <p:txBody>
          <a:bodyPr wrap="none" rtlCol="0">
            <a:spAutoFit/>
          </a:bodyPr>
          <a:lstStyle/>
          <a:p>
            <a:r>
              <a:rPr lang="en-US" sz="2800" b="1" dirty="0"/>
              <a:t>Logistic Regression</a:t>
            </a:r>
          </a:p>
        </p:txBody>
      </p:sp>
      <p:sp>
        <p:nvSpPr>
          <p:cNvPr id="7" name="Slide Number Placeholder 6">
            <a:extLst>
              <a:ext uri="{FF2B5EF4-FFF2-40B4-BE49-F238E27FC236}">
                <a16:creationId xmlns:a16="http://schemas.microsoft.com/office/drawing/2014/main" id="{289B7E6E-84B6-7844-8E0F-136A61725B88}"/>
              </a:ext>
            </a:extLst>
          </p:cNvPr>
          <p:cNvSpPr>
            <a:spLocks noGrp="1"/>
          </p:cNvSpPr>
          <p:nvPr>
            <p:ph type="sldNum" sz="quarter" idx="12"/>
          </p:nvPr>
        </p:nvSpPr>
        <p:spPr/>
        <p:txBody>
          <a:bodyPr/>
          <a:lstStyle/>
          <a:p>
            <a:fld id="{C5184E39-17C3-1B46-A006-9F7568AAA460}" type="slidenum">
              <a:rPr lang="en-US" smtClean="0"/>
              <a:t>27</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DB7129A4-1566-7D4E-9AA2-53E350F73192}"/>
                  </a:ext>
                </a:extLst>
              </p:cNvPr>
              <p:cNvSpPr txBox="1"/>
              <p:nvPr/>
            </p:nvSpPr>
            <p:spPr>
              <a:xfrm>
                <a:off x="492369" y="1075267"/>
                <a:ext cx="11521831" cy="5917004"/>
              </a:xfrm>
              <a:prstGeom prst="rect">
                <a:avLst/>
              </a:prstGeom>
              <a:noFill/>
            </p:spPr>
            <p:txBody>
              <a:bodyPr wrap="square" rtlCol="0">
                <a:spAutoFit/>
              </a:bodyPr>
              <a:lstStyle/>
              <a:p>
                <a:pPr marL="285750" indent="-285750">
                  <a:buFont typeface="Arial" panose="020B0604020202020204" pitchFamily="34" charset="0"/>
                  <a:buChar char="•"/>
                </a:pPr>
                <a:r>
                  <a:rPr lang="en-US" b="1" dirty="0"/>
                  <a:t>Logistic regression</a:t>
                </a:r>
                <a:r>
                  <a:rPr lang="en-US" dirty="0"/>
                  <a:t> (</a:t>
                </a:r>
                <a:r>
                  <a:rPr lang="en-US" b="1" dirty="0"/>
                  <a:t>LR</a:t>
                </a:r>
                <a:r>
                  <a:rPr lang="en-US" dirty="0"/>
                  <a:t>) aims to solve binary classification problems by using </a:t>
                </a:r>
              </a:p>
              <a:p>
                <a:r>
                  <a:rPr lang="en-US" dirty="0"/>
                  <a:t>logistic sigmoid function. In the figure, sigmoid function examples for an one-dimensional </a:t>
                </a:r>
              </a:p>
              <a:p>
                <a:r>
                  <a:rPr lang="en-US" dirty="0"/>
                  <a:t>sample together different weight values are given</a:t>
                </a:r>
              </a:p>
              <a:p>
                <a:endParaRPr lang="en-US" dirty="0"/>
              </a:p>
              <a:p>
                <a:r>
                  <a:rPr lang="en-US" dirty="0"/>
                  <a:t>The regression model obtained by using logistic sigmoid function is:</a:t>
                </a:r>
              </a:p>
              <a:p>
                <a:endParaRPr lang="en-US" dirty="0"/>
              </a:p>
              <a:p>
                <a:r>
                  <a:rPr lang="tr-TR" b="0" dirty="0"/>
                  <a:t>									</a:t>
                </a:r>
                <a14:m>
                  <m:oMath xmlns:m="http://schemas.openxmlformats.org/officeDocument/2006/math">
                    <m:func>
                      <m:funcPr>
                        <m:ctrlPr>
                          <a:rPr lang="tr-TR" b="0" i="1" smtClean="0">
                            <a:latin typeface="Cambria Math" panose="02040503050406030204" pitchFamily="18" charset="0"/>
                          </a:rPr>
                        </m:ctrlPr>
                      </m:funcPr>
                      <m:fName>
                        <m:r>
                          <m:rPr>
                            <m:sty m:val="p"/>
                          </m:rPr>
                          <a:rPr lang="tr-TR" b="0" i="0" smtClean="0">
                            <a:latin typeface="Cambria Math" panose="02040503050406030204" pitchFamily="18" charset="0"/>
                          </a:rPr>
                          <m:t>Pr</m:t>
                        </m:r>
                      </m:fName>
                      <m:e>
                        <m:d>
                          <m:dPr>
                            <m:ctrlPr>
                              <a:rPr lang="tr-TR" b="0" i="1" smtClean="0">
                                <a:latin typeface="Cambria Math" panose="02040503050406030204" pitchFamily="18" charset="0"/>
                              </a:rPr>
                            </m:ctrlPr>
                          </m:dPr>
                          <m:e>
                            <m:r>
                              <a:rPr lang="tr-TR" b="1" i="1" smtClean="0">
                                <a:latin typeface="Cambria Math" panose="02040503050406030204" pitchFamily="18" charset="0"/>
                              </a:rPr>
                              <m:t>𝒙</m:t>
                            </m:r>
                          </m:e>
                        </m:d>
                      </m:e>
                    </m:func>
                    <m:r>
                      <a:rPr lang="tr-TR" b="0" i="1" smtClean="0">
                        <a:latin typeface="Cambria Math" panose="02040503050406030204" pitchFamily="18" charset="0"/>
                      </a:rPr>
                      <m:t>=</m:t>
                    </m:r>
                    <m:f>
                      <m:fPr>
                        <m:ctrlPr>
                          <a:rPr lang="tr-TR" b="0" i="1" smtClean="0">
                            <a:latin typeface="Cambria Math" panose="02040503050406030204" pitchFamily="18" charset="0"/>
                          </a:rPr>
                        </m:ctrlPr>
                      </m:fPr>
                      <m:num>
                        <m:r>
                          <a:rPr lang="tr-TR" b="0" i="1" smtClean="0">
                            <a:latin typeface="Cambria Math" panose="02040503050406030204" pitchFamily="18" charset="0"/>
                          </a:rPr>
                          <m:t>1</m:t>
                        </m:r>
                      </m:num>
                      <m:den>
                        <m:r>
                          <a:rPr lang="tr-TR" b="0" i="1" smtClean="0">
                            <a:latin typeface="Cambria Math" panose="02040503050406030204" pitchFamily="18" charset="0"/>
                          </a:rPr>
                          <m:t>1+</m:t>
                        </m:r>
                        <m:sSup>
                          <m:sSupPr>
                            <m:ctrlPr>
                              <a:rPr lang="tr-TR" b="0" i="1" smtClean="0">
                                <a:latin typeface="Cambria Math" panose="02040503050406030204" pitchFamily="18" charset="0"/>
                              </a:rPr>
                            </m:ctrlPr>
                          </m:sSupPr>
                          <m:e>
                            <m:r>
                              <a:rPr lang="tr-TR" b="0" i="1" smtClean="0">
                                <a:latin typeface="Cambria Math" panose="02040503050406030204" pitchFamily="18" charset="0"/>
                              </a:rPr>
                              <m:t>𝑒</m:t>
                            </m:r>
                          </m:e>
                          <m:sup>
                            <m:r>
                              <a:rPr lang="tr-TR" b="0" i="1" smtClean="0">
                                <a:latin typeface="Cambria Math" panose="02040503050406030204" pitchFamily="18" charset="0"/>
                              </a:rPr>
                              <m:t>−(</m:t>
                            </m:r>
                            <m:sSup>
                              <m:sSupPr>
                                <m:ctrlPr>
                                  <a:rPr lang="tr-TR" b="1" i="1" smtClean="0">
                                    <a:latin typeface="Cambria Math" panose="02040503050406030204" pitchFamily="18" charset="0"/>
                                  </a:rPr>
                                </m:ctrlPr>
                              </m:sSupPr>
                              <m:e>
                                <m:r>
                                  <a:rPr lang="tr-TR" b="1" i="1" smtClean="0">
                                    <a:latin typeface="Cambria Math" panose="02040503050406030204" pitchFamily="18" charset="0"/>
                                  </a:rPr>
                                  <m:t>𝒘</m:t>
                                </m:r>
                              </m:e>
                              <m:sup>
                                <m:r>
                                  <a:rPr lang="tr-TR" b="0" i="1" smtClean="0">
                                    <a:latin typeface="Cambria Math" panose="02040503050406030204" pitchFamily="18" charset="0"/>
                                  </a:rPr>
                                  <m:t>𝑇</m:t>
                                </m:r>
                              </m:sup>
                            </m:sSup>
                            <m:r>
                              <a:rPr lang="tr-TR" b="1" i="1" smtClean="0">
                                <a:latin typeface="Cambria Math" panose="02040503050406030204" pitchFamily="18" charset="0"/>
                              </a:rPr>
                              <m:t>𝒙</m:t>
                            </m:r>
                            <m:r>
                              <a:rPr lang="tr-TR" b="0" i="1" smtClean="0">
                                <a:latin typeface="Cambria Math" panose="02040503050406030204" pitchFamily="18" charset="0"/>
                              </a:rPr>
                              <m:t>+</m:t>
                            </m:r>
                            <m:r>
                              <a:rPr lang="tr-TR" b="0" i="1" smtClean="0">
                                <a:latin typeface="Cambria Math" panose="02040503050406030204" pitchFamily="18" charset="0"/>
                              </a:rPr>
                              <m:t>𝑏</m:t>
                            </m:r>
                            <m:r>
                              <a:rPr lang="tr-TR" b="0" i="1" smtClean="0">
                                <a:latin typeface="Cambria Math" panose="02040503050406030204" pitchFamily="18" charset="0"/>
                              </a:rPr>
                              <m:t>)</m:t>
                            </m:r>
                          </m:sup>
                        </m:sSup>
                      </m:den>
                    </m:f>
                  </m:oMath>
                </a14:m>
                <a:r>
                  <a:rPr lang="en-US" dirty="0"/>
                  <a:t>  .  				(11)</a:t>
                </a:r>
              </a:p>
              <a:p>
                <a:endParaRPr lang="en-US" dirty="0"/>
              </a:p>
              <a:p>
                <a:pPr marL="285750" indent="-285750">
                  <a:buFont typeface="Arial" panose="020B0604020202020204" pitchFamily="34" charset="0"/>
                  <a:buChar char="•"/>
                </a:pPr>
                <a:r>
                  <a:rPr lang="en-US" dirty="0"/>
                  <a:t>By defining the variable </a:t>
                </a:r>
                <a14:m>
                  <m:oMath xmlns:m="http://schemas.openxmlformats.org/officeDocument/2006/math">
                    <m:r>
                      <a:rPr lang="tr-TR" b="0" i="1" smtClean="0">
                        <a:latin typeface="Cambria Math" panose="02040503050406030204" pitchFamily="18" charset="0"/>
                      </a:rPr>
                      <m:t>𝑧</m:t>
                    </m:r>
                    <m:r>
                      <a:rPr lang="tr-TR" b="0" i="1" smtClean="0">
                        <a:latin typeface="Cambria Math" panose="02040503050406030204" pitchFamily="18" charset="0"/>
                      </a:rPr>
                      <m:t>=(</m:t>
                    </m:r>
                    <m:sSup>
                      <m:sSupPr>
                        <m:ctrlPr>
                          <a:rPr lang="tr-TR" b="1" i="1">
                            <a:latin typeface="Cambria Math" panose="02040503050406030204" pitchFamily="18" charset="0"/>
                          </a:rPr>
                        </m:ctrlPr>
                      </m:sSupPr>
                      <m:e>
                        <m:r>
                          <a:rPr lang="tr-TR" b="1" i="1">
                            <a:latin typeface="Cambria Math" panose="02040503050406030204" pitchFamily="18" charset="0"/>
                          </a:rPr>
                          <m:t>𝒘</m:t>
                        </m:r>
                      </m:e>
                      <m:sup>
                        <m:r>
                          <a:rPr lang="tr-TR" i="1">
                            <a:latin typeface="Cambria Math" panose="02040503050406030204" pitchFamily="18" charset="0"/>
                          </a:rPr>
                          <m:t>𝑇</m:t>
                        </m:r>
                      </m:sup>
                    </m:sSup>
                    <m:r>
                      <a:rPr lang="tr-TR" b="1" i="1">
                        <a:latin typeface="Cambria Math" panose="02040503050406030204" pitchFamily="18" charset="0"/>
                      </a:rPr>
                      <m:t>𝒙</m:t>
                    </m:r>
                    <m:r>
                      <a:rPr lang="tr-TR" i="1">
                        <a:latin typeface="Cambria Math" panose="02040503050406030204" pitchFamily="18" charset="0"/>
                      </a:rPr>
                      <m:t>+</m:t>
                    </m:r>
                    <m:r>
                      <a:rPr lang="tr-TR" i="1">
                        <a:latin typeface="Cambria Math" panose="02040503050406030204" pitchFamily="18" charset="0"/>
                      </a:rPr>
                      <m:t>𝑏</m:t>
                    </m:r>
                    <m:r>
                      <a:rPr lang="tr-TR" i="1">
                        <a:latin typeface="Cambria Math" panose="02040503050406030204" pitchFamily="18" charset="0"/>
                      </a:rPr>
                      <m:t>)</m:t>
                    </m:r>
                  </m:oMath>
                </a14:m>
                <a:r>
                  <a:rPr lang="en-US" dirty="0"/>
                  <a:t>, the appropriate loss function is computed as:</a:t>
                </a:r>
              </a:p>
              <a:p>
                <a:pPr marL="285750" indent="-285750">
                  <a:buFont typeface="Arial" panose="020B0604020202020204" pitchFamily="34" charset="0"/>
                  <a:buChar char="•"/>
                </a:pPr>
                <a:endParaRPr lang="en-US" dirty="0"/>
              </a:p>
              <a:p>
                <a:r>
                  <a:rPr lang="tr-TR" b="0" dirty="0"/>
                  <a:t> 							</a:t>
                </a:r>
                <a14:m>
                  <m:oMath xmlns:m="http://schemas.openxmlformats.org/officeDocument/2006/math">
                    <m:r>
                      <a:rPr lang="tr-TR" b="0" i="1" smtClean="0">
                        <a:latin typeface="Cambria Math" panose="02040503050406030204" pitchFamily="18" charset="0"/>
                      </a:rPr>
                      <m:t>𝑙𝑜𝑠𝑠</m:t>
                    </m:r>
                    <m:d>
                      <m:dPr>
                        <m:ctrlPr>
                          <a:rPr lang="tr-TR" b="0" i="1" smtClean="0">
                            <a:latin typeface="Cambria Math" panose="02040503050406030204" pitchFamily="18" charset="0"/>
                          </a:rPr>
                        </m:ctrlPr>
                      </m:dPr>
                      <m:e>
                        <m:r>
                          <a:rPr lang="tr-TR" b="1" i="1" smtClean="0">
                            <a:latin typeface="Cambria Math" panose="02040503050406030204" pitchFamily="18" charset="0"/>
                          </a:rPr>
                          <m:t>𝒘</m:t>
                        </m:r>
                        <m:r>
                          <a:rPr lang="tr-TR" b="1" i="1" smtClean="0">
                            <a:latin typeface="Cambria Math" panose="02040503050406030204" pitchFamily="18" charset="0"/>
                          </a:rPr>
                          <m:t>, </m:t>
                        </m:r>
                        <m:r>
                          <a:rPr lang="tr-TR" b="0" i="1" smtClean="0">
                            <a:latin typeface="Cambria Math" panose="02040503050406030204" pitchFamily="18" charset="0"/>
                          </a:rPr>
                          <m:t>𝑏</m:t>
                        </m:r>
                      </m:e>
                    </m:d>
                    <m:r>
                      <a:rPr lang="tr-TR" b="0" i="1" smtClean="0">
                        <a:latin typeface="Cambria Math" panose="02040503050406030204" pitchFamily="18" charset="0"/>
                      </a:rPr>
                      <m:t>=−</m:t>
                    </m:r>
                    <m:r>
                      <a:rPr lang="tr-TR" b="0" i="1" smtClean="0">
                        <a:latin typeface="Cambria Math" panose="02040503050406030204" pitchFamily="18" charset="0"/>
                      </a:rPr>
                      <m:t>𝑦</m:t>
                    </m:r>
                    <m:r>
                      <a:rPr lang="tr-TR" b="0" i="1" smtClean="0">
                        <a:latin typeface="Cambria Math" panose="02040503050406030204" pitchFamily="18" charset="0"/>
                      </a:rPr>
                      <m:t> </m:t>
                    </m:r>
                    <m:r>
                      <a:rPr lang="tr-TR" b="0" i="1" smtClean="0">
                        <a:latin typeface="Cambria Math" panose="02040503050406030204" pitchFamily="18" charset="0"/>
                      </a:rPr>
                      <m:t>𝑙𝑛</m:t>
                    </m:r>
                    <m:d>
                      <m:dPr>
                        <m:ctrlPr>
                          <a:rPr lang="tr-TR" b="0" i="1" smtClean="0">
                            <a:latin typeface="Cambria Math" panose="02040503050406030204" pitchFamily="18" charset="0"/>
                          </a:rPr>
                        </m:ctrlPr>
                      </m:dPr>
                      <m:e>
                        <m:func>
                          <m:funcPr>
                            <m:ctrlPr>
                              <a:rPr lang="tr-TR" b="0" i="1" smtClean="0">
                                <a:latin typeface="Cambria Math" panose="02040503050406030204" pitchFamily="18" charset="0"/>
                              </a:rPr>
                            </m:ctrlPr>
                          </m:funcPr>
                          <m:fName>
                            <m:r>
                              <m:rPr>
                                <m:sty m:val="p"/>
                              </m:rPr>
                              <a:rPr lang="tr-TR" b="0" i="0" smtClean="0">
                                <a:latin typeface="Cambria Math" panose="02040503050406030204" pitchFamily="18" charset="0"/>
                              </a:rPr>
                              <m:t>Pr</m:t>
                            </m:r>
                          </m:fName>
                          <m:e>
                            <m:d>
                              <m:dPr>
                                <m:ctrlPr>
                                  <a:rPr lang="tr-TR" b="0" i="1" smtClean="0">
                                    <a:latin typeface="Cambria Math" panose="02040503050406030204" pitchFamily="18" charset="0"/>
                                  </a:rPr>
                                </m:ctrlPr>
                              </m:dPr>
                              <m:e>
                                <m:r>
                                  <a:rPr lang="tr-TR" b="0" i="1" smtClean="0">
                                    <a:latin typeface="Cambria Math" panose="02040503050406030204" pitchFamily="18" charset="0"/>
                                  </a:rPr>
                                  <m:t>𝑧</m:t>
                                </m:r>
                              </m:e>
                            </m:d>
                          </m:e>
                        </m:func>
                      </m:e>
                    </m:d>
                    <m:r>
                      <a:rPr lang="tr-TR" b="0" i="1" smtClean="0">
                        <a:latin typeface="Cambria Math" panose="02040503050406030204" pitchFamily="18" charset="0"/>
                      </a:rPr>
                      <m:t>+</m:t>
                    </m:r>
                    <m:d>
                      <m:dPr>
                        <m:ctrlPr>
                          <a:rPr lang="tr-TR" b="0" i="1" smtClean="0">
                            <a:latin typeface="Cambria Math" panose="02040503050406030204" pitchFamily="18" charset="0"/>
                          </a:rPr>
                        </m:ctrlPr>
                      </m:dPr>
                      <m:e>
                        <m:r>
                          <a:rPr lang="tr-TR" b="0" i="1" smtClean="0">
                            <a:latin typeface="Cambria Math" panose="02040503050406030204" pitchFamily="18" charset="0"/>
                          </a:rPr>
                          <m:t>1−</m:t>
                        </m:r>
                        <m:r>
                          <a:rPr lang="tr-TR" b="0" i="1" smtClean="0">
                            <a:latin typeface="Cambria Math" panose="02040503050406030204" pitchFamily="18" charset="0"/>
                          </a:rPr>
                          <m:t>𝑦</m:t>
                        </m:r>
                      </m:e>
                    </m:d>
                    <m:func>
                      <m:funcPr>
                        <m:ctrlPr>
                          <a:rPr lang="tr-TR" b="0" i="1" smtClean="0">
                            <a:latin typeface="Cambria Math" panose="02040503050406030204" pitchFamily="18" charset="0"/>
                          </a:rPr>
                        </m:ctrlPr>
                      </m:funcPr>
                      <m:fName>
                        <m:r>
                          <m:rPr>
                            <m:sty m:val="p"/>
                          </m:rPr>
                          <a:rPr lang="tr-TR" b="0" i="0" smtClean="0">
                            <a:latin typeface="Cambria Math" panose="02040503050406030204" pitchFamily="18" charset="0"/>
                          </a:rPr>
                          <m:t>ln</m:t>
                        </m:r>
                      </m:fName>
                      <m:e>
                        <m:d>
                          <m:dPr>
                            <m:ctrlPr>
                              <a:rPr lang="tr-TR" b="0" i="1" smtClean="0">
                                <a:latin typeface="Cambria Math" panose="02040503050406030204" pitchFamily="18" charset="0"/>
                              </a:rPr>
                            </m:ctrlPr>
                          </m:dPr>
                          <m:e>
                            <m:r>
                              <a:rPr lang="tr-TR" b="0" i="1" smtClean="0">
                                <a:latin typeface="Cambria Math" panose="02040503050406030204" pitchFamily="18" charset="0"/>
                              </a:rPr>
                              <m:t>1−</m:t>
                            </m:r>
                            <m:r>
                              <a:rPr lang="tr-TR" b="0" i="1" smtClean="0">
                                <a:latin typeface="Cambria Math" panose="02040503050406030204" pitchFamily="18" charset="0"/>
                              </a:rPr>
                              <m:t>𝑃𝑟</m:t>
                            </m:r>
                            <m:d>
                              <m:dPr>
                                <m:ctrlPr>
                                  <a:rPr lang="tr-TR" b="0" i="1" smtClean="0">
                                    <a:latin typeface="Cambria Math" panose="02040503050406030204" pitchFamily="18" charset="0"/>
                                  </a:rPr>
                                </m:ctrlPr>
                              </m:dPr>
                              <m:e>
                                <m:r>
                                  <a:rPr lang="tr-TR" b="0" i="1" smtClean="0">
                                    <a:latin typeface="Cambria Math" panose="02040503050406030204" pitchFamily="18" charset="0"/>
                                  </a:rPr>
                                  <m:t>𝑧</m:t>
                                </m:r>
                              </m:e>
                            </m:d>
                          </m:e>
                        </m:d>
                      </m:e>
                    </m:func>
                    <m:r>
                      <a:rPr lang="tr-TR" b="0" i="1" smtClean="0">
                        <a:latin typeface="Cambria Math" panose="02040503050406030204" pitchFamily="18" charset="0"/>
                      </a:rPr>
                      <m:t>.</m:t>
                    </m:r>
                  </m:oMath>
                </a14:m>
                <a:r>
                  <a:rPr lang="en-US" dirty="0"/>
                  <a:t>	 				(12)</a:t>
                </a:r>
              </a:p>
              <a:p>
                <a:endParaRPr lang="en-US" dirty="0"/>
              </a:p>
              <a:p>
                <a:pPr marL="285750" indent="-285750">
                  <a:buFont typeface="Arial" panose="020B0604020202020204" pitchFamily="34" charset="0"/>
                  <a:buChar char="•"/>
                </a:pPr>
                <a:r>
                  <a:rPr lang="en-US" dirty="0"/>
                  <a:t>Regularization term is used together with LR problem as below:</a:t>
                </a:r>
              </a:p>
              <a:p>
                <a:endParaRPr lang="en-US" dirty="0"/>
              </a:p>
              <a:p>
                <a:r>
                  <a:rPr lang="en-US" dirty="0"/>
                  <a:t>									</a:t>
                </a:r>
                <a14:m>
                  <m:oMath xmlns:m="http://schemas.openxmlformats.org/officeDocument/2006/math">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min</m:t>
                            </m:r>
                          </m:e>
                          <m:lim>
                            <m:r>
                              <a:rPr lang="tr-TR" b="1" i="1">
                                <a:latin typeface="Cambria Math" panose="02040503050406030204" pitchFamily="18" charset="0"/>
                              </a:rPr>
                              <m:t>𝒘</m:t>
                            </m:r>
                            <m:r>
                              <a:rPr lang="tr-TR" b="1" i="1">
                                <a:latin typeface="Cambria Math" panose="02040503050406030204" pitchFamily="18" charset="0"/>
                              </a:rPr>
                              <m:t>, </m:t>
                            </m:r>
                            <m:r>
                              <a:rPr lang="tr-TR" i="1">
                                <a:latin typeface="Cambria Math" panose="02040503050406030204" pitchFamily="18" charset="0"/>
                              </a:rPr>
                              <m:t>𝑏</m:t>
                            </m:r>
                          </m:lim>
                        </m:limLow>
                      </m:fName>
                      <m:e>
                        <m:nary>
                          <m:naryPr>
                            <m:chr m:val="∑"/>
                            <m:ctrlPr>
                              <a:rPr lang="en-US" i="1">
                                <a:latin typeface="Cambria Math" panose="02040503050406030204" pitchFamily="18" charset="0"/>
                              </a:rPr>
                            </m:ctrlPr>
                          </m:naryPr>
                          <m:sub>
                            <m:r>
                              <m:rPr>
                                <m:brk m:alnAt="23"/>
                              </m:rPr>
                              <a:rPr lang="tr-TR" i="1">
                                <a:latin typeface="Cambria Math" panose="02040503050406030204" pitchFamily="18" charset="0"/>
                              </a:rPr>
                              <m:t>𝑖</m:t>
                            </m:r>
                            <m:r>
                              <a:rPr lang="tr-TR" i="1">
                                <a:latin typeface="Cambria Math" panose="02040503050406030204" pitchFamily="18" charset="0"/>
                              </a:rPr>
                              <m:t>=1</m:t>
                            </m:r>
                          </m:sub>
                          <m:sup>
                            <m:r>
                              <a:rPr lang="tr-TR" i="1">
                                <a:latin typeface="Cambria Math" panose="02040503050406030204" pitchFamily="18" charset="0"/>
                              </a:rPr>
                              <m:t>𝑛</m:t>
                            </m:r>
                          </m:sup>
                          <m:e>
                            <m:r>
                              <a:rPr lang="tr-TR" i="1">
                                <a:latin typeface="Cambria Math" panose="02040503050406030204" pitchFamily="18" charset="0"/>
                              </a:rPr>
                              <m:t>𝑙𝑜𝑠𝑠</m:t>
                            </m:r>
                            <m:d>
                              <m:dPr>
                                <m:ctrlPr>
                                  <a:rPr lang="tr-TR" i="1">
                                    <a:latin typeface="Cambria Math" panose="02040503050406030204" pitchFamily="18" charset="0"/>
                                  </a:rPr>
                                </m:ctrlPr>
                              </m:dPr>
                              <m:e>
                                <m:r>
                                  <a:rPr lang="tr-TR" b="1" i="1">
                                    <a:latin typeface="Cambria Math" panose="02040503050406030204" pitchFamily="18" charset="0"/>
                                  </a:rPr>
                                  <m:t>𝒘</m:t>
                                </m:r>
                                <m:r>
                                  <a:rPr lang="tr-TR" b="1" i="1">
                                    <a:latin typeface="Cambria Math" panose="02040503050406030204" pitchFamily="18" charset="0"/>
                                  </a:rPr>
                                  <m:t>, </m:t>
                                </m:r>
                                <m:r>
                                  <a:rPr lang="tr-TR" i="1">
                                    <a:latin typeface="Cambria Math" panose="02040503050406030204" pitchFamily="18" charset="0"/>
                                  </a:rPr>
                                  <m:t>𝑏</m:t>
                                </m:r>
                              </m:e>
                            </m:d>
                            <m:r>
                              <a:rPr lang="tr-TR" i="1">
                                <a:latin typeface="Cambria Math" panose="02040503050406030204" pitchFamily="18" charset="0"/>
                              </a:rPr>
                              <m:t>+</m:t>
                            </m:r>
                            <m:r>
                              <a:rPr lang="tr-TR" i="1">
                                <a:latin typeface="Cambria Math" panose="02040503050406030204" pitchFamily="18" charset="0"/>
                              </a:rPr>
                              <m:t>𝜆</m:t>
                            </m:r>
                            <m:r>
                              <a:rPr lang="tr-TR" i="1">
                                <a:latin typeface="Cambria Math" panose="02040503050406030204" pitchFamily="18" charset="0"/>
                              </a:rPr>
                              <m:t>𝑅</m:t>
                            </m:r>
                            <m:d>
                              <m:dPr>
                                <m:ctrlPr>
                                  <a:rPr lang="tr-TR" i="1">
                                    <a:latin typeface="Cambria Math" panose="02040503050406030204" pitchFamily="18" charset="0"/>
                                  </a:rPr>
                                </m:ctrlPr>
                              </m:dPr>
                              <m:e>
                                <m:r>
                                  <a:rPr lang="tr-TR" b="1" i="1">
                                    <a:latin typeface="Cambria Math" panose="02040503050406030204" pitchFamily="18" charset="0"/>
                                  </a:rPr>
                                  <m:t>𝒘</m:t>
                                </m:r>
                              </m:e>
                            </m:d>
                            <m:r>
                              <a:rPr lang="tr-TR" i="1">
                                <a:latin typeface="Cambria Math" panose="02040503050406030204" pitchFamily="18" charset="0"/>
                              </a:rPr>
                              <m:t>,</m:t>
                            </m:r>
                          </m:e>
                        </m:nary>
                      </m:e>
                    </m:func>
                  </m:oMath>
                </a14:m>
                <a:r>
                  <a:rPr lang="en-US" dirty="0"/>
                  <a:t>       							(13)</a:t>
                </a:r>
              </a:p>
              <a:p>
                <a:endParaRPr lang="en-US" dirty="0"/>
              </a:p>
              <a:p>
                <a:r>
                  <a:rPr lang="en-US" dirty="0"/>
                  <a:t>where the loss function is given in equation (12), and R(</a:t>
                </a:r>
                <a:r>
                  <a:rPr lang="en-US" b="1" dirty="0"/>
                  <a:t>w</a:t>
                </a:r>
                <a:r>
                  <a:rPr lang="en-US" dirty="0"/>
                  <a:t>) </a:t>
                </a:r>
                <a:r>
                  <a:rPr lang="en-US" dirty="0" err="1"/>
                  <a:t>regularizer</a:t>
                </a:r>
                <a:r>
                  <a:rPr lang="en-US" dirty="0"/>
                  <a:t> function is either L1 or L2 norms which are </a:t>
                </a:r>
                <a14:m>
                  <m:oMath xmlns:m="http://schemas.openxmlformats.org/officeDocument/2006/math">
                    <m:sSub>
                      <m:sSubPr>
                        <m:ctrlPr>
                          <a:rPr lang="tr-TR"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 </m:t>
                            </m:r>
                            <m:r>
                              <a:rPr lang="tr-TR" b="1" i="1">
                                <a:latin typeface="Cambria Math" panose="02040503050406030204" pitchFamily="18" charset="0"/>
                              </a:rPr>
                              <m:t>𝒘</m:t>
                            </m:r>
                            <m:r>
                              <a:rPr lang="tr-TR" b="1" i="1">
                                <a:latin typeface="Cambria Math" panose="02040503050406030204" pitchFamily="18" charset="0"/>
                              </a:rPr>
                              <m:t> </m:t>
                            </m:r>
                          </m:e>
                        </m:d>
                      </m:e>
                      <m:sub>
                        <m:r>
                          <a:rPr lang="tr-TR" i="1">
                            <a:latin typeface="Cambria Math" panose="02040503050406030204" pitchFamily="18" charset="0"/>
                          </a:rPr>
                          <m:t>1</m:t>
                        </m:r>
                      </m:sub>
                    </m:sSub>
                  </m:oMath>
                </a14:m>
                <a:r>
                  <a:rPr lang="en-US" dirty="0"/>
                  <a:t> and </a:t>
                </a:r>
                <a14:m>
                  <m:oMath xmlns:m="http://schemas.openxmlformats.org/officeDocument/2006/math">
                    <m:sSubSup>
                      <m:sSubSupPr>
                        <m:ctrlPr>
                          <a:rPr lang="tr-TR" i="1">
                            <a:latin typeface="Cambria Math" panose="02040503050406030204" pitchFamily="18" charset="0"/>
                          </a:rPr>
                        </m:ctrlPr>
                      </m:sSubSupPr>
                      <m:e>
                        <m:d>
                          <m:dPr>
                            <m:begChr m:val="‖"/>
                            <m:endChr m:val="‖"/>
                            <m:ctrlPr>
                              <a:rPr lang="en-US" i="1">
                                <a:latin typeface="Cambria Math" panose="02040503050406030204" pitchFamily="18" charset="0"/>
                              </a:rPr>
                            </m:ctrlPr>
                          </m:dPr>
                          <m:e>
                            <m:r>
                              <a:rPr lang="en-US" i="1">
                                <a:latin typeface="Cambria Math" panose="02040503050406030204" pitchFamily="18" charset="0"/>
                              </a:rPr>
                              <m:t> </m:t>
                            </m:r>
                            <m:r>
                              <a:rPr lang="tr-TR" b="1" i="1">
                                <a:latin typeface="Cambria Math" panose="02040503050406030204" pitchFamily="18" charset="0"/>
                              </a:rPr>
                              <m:t>𝒘</m:t>
                            </m:r>
                            <m:r>
                              <a:rPr lang="tr-TR" b="1" i="1">
                                <a:latin typeface="Cambria Math" panose="02040503050406030204" pitchFamily="18" charset="0"/>
                              </a:rPr>
                              <m:t> </m:t>
                            </m:r>
                          </m:e>
                        </m:d>
                      </m:e>
                      <m:sub>
                        <m:r>
                          <a:rPr lang="tr-TR" i="1">
                            <a:latin typeface="Cambria Math" panose="02040503050406030204" pitchFamily="18" charset="0"/>
                          </a:rPr>
                          <m:t>2</m:t>
                        </m:r>
                      </m:sub>
                      <m:sup>
                        <m:r>
                          <a:rPr lang="tr-TR" i="1">
                            <a:latin typeface="Cambria Math" panose="02040503050406030204" pitchFamily="18" charset="0"/>
                          </a:rPr>
                          <m:t>2</m:t>
                        </m:r>
                      </m:sup>
                    </m:sSubSup>
                  </m:oMath>
                </a14:m>
                <a:r>
                  <a:rPr lang="en-US" dirty="0"/>
                  <a:t> respectively.</a:t>
                </a:r>
              </a:p>
              <a:p>
                <a:endParaRPr lang="en-US" dirty="0"/>
              </a:p>
              <a:p>
                <a:endParaRPr lang="en-US" dirty="0"/>
              </a:p>
            </p:txBody>
          </p:sp>
        </mc:Choice>
        <mc:Fallback xmlns="">
          <p:sp>
            <p:nvSpPr>
              <p:cNvPr id="2" name="TextBox 1">
                <a:extLst>
                  <a:ext uri="{FF2B5EF4-FFF2-40B4-BE49-F238E27FC236}">
                    <a16:creationId xmlns:a16="http://schemas.microsoft.com/office/drawing/2014/main" id="{DB7129A4-1566-7D4E-9AA2-53E350F73192}"/>
                  </a:ext>
                </a:extLst>
              </p:cNvPr>
              <p:cNvSpPr txBox="1">
                <a:spLocks noRot="1" noChangeAspect="1" noMove="1" noResize="1" noEditPoints="1" noAdjustHandles="1" noChangeArrowheads="1" noChangeShapeType="1" noTextEdit="1"/>
              </p:cNvSpPr>
              <p:nvPr/>
            </p:nvSpPr>
            <p:spPr>
              <a:xfrm>
                <a:off x="492369" y="1075267"/>
                <a:ext cx="11521831" cy="5917004"/>
              </a:xfrm>
              <a:prstGeom prst="rect">
                <a:avLst/>
              </a:prstGeom>
              <a:blipFill>
                <a:blip r:embed="rId2"/>
                <a:stretch>
                  <a:fillRect l="-440" t="-428"/>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132F3F4C-EC65-514E-AA99-1D354B1BEBD0}"/>
              </a:ext>
            </a:extLst>
          </p:cNvPr>
          <p:cNvPicPr>
            <a:picLocks noChangeAspect="1"/>
          </p:cNvPicPr>
          <p:nvPr/>
        </p:nvPicPr>
        <p:blipFill>
          <a:blip r:embed="rId3"/>
          <a:stretch>
            <a:fillRect/>
          </a:stretch>
        </p:blipFill>
        <p:spPr>
          <a:xfrm>
            <a:off x="8988476" y="1075267"/>
            <a:ext cx="3025724" cy="2260599"/>
          </a:xfrm>
          <a:prstGeom prst="rect">
            <a:avLst/>
          </a:prstGeom>
        </p:spPr>
      </p:pic>
    </p:spTree>
    <p:extLst>
      <p:ext uri="{BB962C8B-B14F-4D97-AF65-F5344CB8AC3E}">
        <p14:creationId xmlns:p14="http://schemas.microsoft.com/office/powerpoint/2010/main" val="176508727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27A6E29-8F24-F341-9F49-8405C0230018}"/>
              </a:ext>
            </a:extLst>
          </p:cNvPr>
          <p:cNvSpPr txBox="1"/>
          <p:nvPr/>
        </p:nvSpPr>
        <p:spPr>
          <a:xfrm>
            <a:off x="492369" y="391886"/>
            <a:ext cx="3114314" cy="523220"/>
          </a:xfrm>
          <a:prstGeom prst="rect">
            <a:avLst/>
          </a:prstGeom>
          <a:noFill/>
        </p:spPr>
        <p:txBody>
          <a:bodyPr wrap="none" rtlCol="0">
            <a:spAutoFit/>
          </a:bodyPr>
          <a:lstStyle/>
          <a:p>
            <a:r>
              <a:rPr lang="en-US" sz="2800" b="1" dirty="0"/>
              <a:t>K-Nearest Neighbor</a:t>
            </a:r>
          </a:p>
        </p:txBody>
      </p:sp>
      <p:sp>
        <p:nvSpPr>
          <p:cNvPr id="7" name="Slide Number Placeholder 6">
            <a:extLst>
              <a:ext uri="{FF2B5EF4-FFF2-40B4-BE49-F238E27FC236}">
                <a16:creationId xmlns:a16="http://schemas.microsoft.com/office/drawing/2014/main" id="{DE23C0E7-A253-5247-942C-E8CE17B60B5D}"/>
              </a:ext>
            </a:extLst>
          </p:cNvPr>
          <p:cNvSpPr>
            <a:spLocks noGrp="1"/>
          </p:cNvSpPr>
          <p:nvPr>
            <p:ph type="sldNum" sz="quarter" idx="12"/>
          </p:nvPr>
        </p:nvSpPr>
        <p:spPr/>
        <p:txBody>
          <a:bodyPr/>
          <a:lstStyle/>
          <a:p>
            <a:fld id="{C5184E39-17C3-1B46-A006-9F7568AAA460}" type="slidenum">
              <a:rPr lang="en-US" smtClean="0"/>
              <a:t>28</a:t>
            </a:fld>
            <a:endParaRPr lang="en-US"/>
          </a:p>
        </p:txBody>
      </p:sp>
      <p:sp>
        <p:nvSpPr>
          <p:cNvPr id="2" name="TextBox 1">
            <a:extLst>
              <a:ext uri="{FF2B5EF4-FFF2-40B4-BE49-F238E27FC236}">
                <a16:creationId xmlns:a16="http://schemas.microsoft.com/office/drawing/2014/main" id="{FC426944-4C03-9642-8433-BFC9E9D0A02D}"/>
              </a:ext>
            </a:extLst>
          </p:cNvPr>
          <p:cNvSpPr txBox="1"/>
          <p:nvPr/>
        </p:nvSpPr>
        <p:spPr>
          <a:xfrm>
            <a:off x="492369" y="1041399"/>
            <a:ext cx="11654106" cy="2862322"/>
          </a:xfrm>
          <a:prstGeom prst="rect">
            <a:avLst/>
          </a:prstGeom>
          <a:noFill/>
        </p:spPr>
        <p:txBody>
          <a:bodyPr wrap="square" rtlCol="0">
            <a:spAutoFit/>
          </a:bodyPr>
          <a:lstStyle/>
          <a:p>
            <a:pPr marL="285750" indent="-285750">
              <a:buFont typeface="Arial" panose="020B0604020202020204" pitchFamily="34" charset="0"/>
              <a:buChar char="•"/>
            </a:pPr>
            <a:r>
              <a:rPr lang="en-US" b="1" dirty="0"/>
              <a:t>K-Nearest Neighbor </a:t>
            </a:r>
            <a:r>
              <a:rPr lang="en-US" dirty="0"/>
              <a:t>(</a:t>
            </a:r>
            <a:r>
              <a:rPr lang="en-US" b="1" dirty="0"/>
              <a:t>KNN</a:t>
            </a:r>
            <a:r>
              <a:rPr lang="en-US" dirty="0"/>
              <a:t>) algorithm aims to label the target sample by placing it into the model hyper-plane and</a:t>
            </a:r>
          </a:p>
          <a:p>
            <a:r>
              <a:rPr lang="en-US" dirty="0"/>
              <a:t>then using the labels of its neighbors in this hyper-plane. Here, there are two major challenges such that finding the </a:t>
            </a:r>
          </a:p>
          <a:p>
            <a:r>
              <a:rPr lang="en-US" dirty="0"/>
              <a:t>neighbors of target sample over all data and deciding the label of it.</a:t>
            </a:r>
          </a:p>
          <a:p>
            <a:endParaRPr lang="en-US" dirty="0"/>
          </a:p>
          <a:p>
            <a:pPr marL="285750" indent="-285750">
              <a:buFont typeface="Arial" panose="020B0604020202020204" pitchFamily="34" charset="0"/>
              <a:buChar char="•"/>
            </a:pPr>
            <a:r>
              <a:rPr lang="en-US" dirty="0"/>
              <a:t>The neighbors are found by comparing the distances of other samples to the target sample. The number of neighbors</a:t>
            </a:r>
          </a:p>
          <a:p>
            <a:r>
              <a:rPr lang="en-US" dirty="0"/>
              <a:t>that will be used is chosen by the researcher. Euclidean, Manhattan and Chebyshev distance functions are most commons.</a:t>
            </a:r>
          </a:p>
          <a:p>
            <a:endParaRPr lang="en-US" dirty="0"/>
          </a:p>
          <a:p>
            <a:pPr marL="285750" indent="-285750">
              <a:buFont typeface="Arial" panose="020B0604020202020204" pitchFamily="34" charset="0"/>
              <a:buChar char="•"/>
            </a:pPr>
            <a:r>
              <a:rPr lang="en-US" dirty="0"/>
              <a:t>After finding the neighbors, the label of the target sample is decided by either majority voting or weighted majority </a:t>
            </a:r>
          </a:p>
          <a:p>
            <a:r>
              <a:rPr lang="en-US" dirty="0"/>
              <a:t>voting. The difference between two is that, the contributions of all neighbors are equal on majority voting, while the closest neighbor has higher contribution on weighted majority voting.</a:t>
            </a:r>
          </a:p>
        </p:txBody>
      </p:sp>
      <p:pic>
        <p:nvPicPr>
          <p:cNvPr id="5" name="Picture 4">
            <a:extLst>
              <a:ext uri="{FF2B5EF4-FFF2-40B4-BE49-F238E27FC236}">
                <a16:creationId xmlns:a16="http://schemas.microsoft.com/office/drawing/2014/main" id="{9ABDA54F-2068-C74C-8051-AA5BC768B987}"/>
              </a:ext>
              <a:ext uri="{C183D7F6-B498-43B3-948B-1728B52AA6E4}">
                <adec:decorative xmlns:adec="http://schemas.microsoft.com/office/drawing/2017/decorative" val="0"/>
              </a:ext>
            </a:extLst>
          </p:cNvPr>
          <p:cNvPicPr>
            <a:picLocks noChangeAspect="1"/>
          </p:cNvPicPr>
          <p:nvPr/>
        </p:nvPicPr>
        <p:blipFill rotWithShape="1">
          <a:blip r:embed="rId3"/>
          <a:srcRect l="13181"/>
          <a:stretch/>
        </p:blipFill>
        <p:spPr>
          <a:xfrm>
            <a:off x="4181231" y="3903721"/>
            <a:ext cx="3829538" cy="2738817"/>
          </a:xfrm>
          <a:prstGeom prst="rect">
            <a:avLst/>
          </a:prstGeom>
        </p:spPr>
      </p:pic>
    </p:spTree>
    <p:extLst>
      <p:ext uri="{BB962C8B-B14F-4D97-AF65-F5344CB8AC3E}">
        <p14:creationId xmlns:p14="http://schemas.microsoft.com/office/powerpoint/2010/main" val="29315412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8445354-909C-2B46-8C26-0EF93653629E}"/>
              </a:ext>
            </a:extLst>
          </p:cNvPr>
          <p:cNvSpPr txBox="1"/>
          <p:nvPr/>
        </p:nvSpPr>
        <p:spPr>
          <a:xfrm>
            <a:off x="492369" y="391886"/>
            <a:ext cx="2044470" cy="523220"/>
          </a:xfrm>
          <a:prstGeom prst="rect">
            <a:avLst/>
          </a:prstGeom>
          <a:noFill/>
        </p:spPr>
        <p:txBody>
          <a:bodyPr wrap="none" rtlCol="0">
            <a:spAutoFit/>
          </a:bodyPr>
          <a:lstStyle/>
          <a:p>
            <a:r>
              <a:rPr lang="en-US" sz="2800" b="1" dirty="0"/>
              <a:t>Introduction</a:t>
            </a:r>
          </a:p>
        </p:txBody>
      </p:sp>
      <p:sp>
        <p:nvSpPr>
          <p:cNvPr id="10" name="Slide Number Placeholder 9">
            <a:extLst>
              <a:ext uri="{FF2B5EF4-FFF2-40B4-BE49-F238E27FC236}">
                <a16:creationId xmlns:a16="http://schemas.microsoft.com/office/drawing/2014/main" id="{8BE049B7-283B-8247-BC9D-AB732ADBAD61}"/>
              </a:ext>
            </a:extLst>
          </p:cNvPr>
          <p:cNvSpPr>
            <a:spLocks noGrp="1"/>
          </p:cNvSpPr>
          <p:nvPr>
            <p:ph type="sldNum" sz="quarter" idx="12"/>
          </p:nvPr>
        </p:nvSpPr>
        <p:spPr>
          <a:xfrm>
            <a:off x="9432000" y="6480000"/>
            <a:ext cx="2743200" cy="365125"/>
          </a:xfrm>
        </p:spPr>
        <p:txBody>
          <a:bodyPr/>
          <a:lstStyle/>
          <a:p>
            <a:fld id="{C5184E39-17C3-1B46-A006-9F7568AAA460}" type="slidenum">
              <a:rPr lang="en-US" smtClean="0"/>
              <a:t>2</a:t>
            </a:fld>
            <a:endParaRPr lang="en-US" dirty="0"/>
          </a:p>
        </p:txBody>
      </p:sp>
      <p:graphicFrame>
        <p:nvGraphicFramePr>
          <p:cNvPr id="4" name="Table 3">
            <a:extLst>
              <a:ext uri="{FF2B5EF4-FFF2-40B4-BE49-F238E27FC236}">
                <a16:creationId xmlns:a16="http://schemas.microsoft.com/office/drawing/2014/main" id="{9F8EF700-0861-1840-B62C-4BDEA897734F}"/>
              </a:ext>
            </a:extLst>
          </p:cNvPr>
          <p:cNvGraphicFramePr>
            <a:graphicFrameLocks noGrp="1"/>
          </p:cNvGraphicFramePr>
          <p:nvPr>
            <p:extLst>
              <p:ext uri="{D42A27DB-BD31-4B8C-83A1-F6EECF244321}">
                <p14:modId xmlns:p14="http://schemas.microsoft.com/office/powerpoint/2010/main" val="2929322841"/>
              </p:ext>
            </p:extLst>
          </p:nvPr>
        </p:nvGraphicFramePr>
        <p:xfrm>
          <a:off x="459652" y="1031966"/>
          <a:ext cx="5810030" cy="1828800"/>
        </p:xfrm>
        <a:graphic>
          <a:graphicData uri="http://schemas.openxmlformats.org/drawingml/2006/table">
            <a:tbl>
              <a:tblPr firstRow="1" bandRow="1">
                <a:tableStyleId>{5C22544A-7EE6-4342-B048-85BDC9FD1C3A}</a:tableStyleId>
              </a:tblPr>
              <a:tblGrid>
                <a:gridCol w="5810030">
                  <a:extLst>
                    <a:ext uri="{9D8B030D-6E8A-4147-A177-3AD203B41FA5}">
                      <a16:colId xmlns:a16="http://schemas.microsoft.com/office/drawing/2014/main" val="1644910535"/>
                    </a:ext>
                  </a:extLst>
                </a:gridCol>
              </a:tblGrid>
              <a:tr h="747058">
                <a:tc>
                  <a:txBody>
                    <a:bodyPr/>
                    <a:lstStyle/>
                    <a:p>
                      <a:pPr marL="342900" marR="0" lvl="0" indent="-342900" algn="l" defTabSz="914377" rtl="0" eaLnBrk="1" fontAlgn="auto" latinLnBrk="0" hangingPunct="1">
                        <a:lnSpc>
                          <a:spcPct val="100000"/>
                        </a:lnSpc>
                        <a:spcBef>
                          <a:spcPts val="0"/>
                        </a:spcBef>
                        <a:spcAft>
                          <a:spcPts val="0"/>
                        </a:spcAft>
                        <a:buClrTx/>
                        <a:buSzTx/>
                        <a:buFontTx/>
                        <a:buAutoNum type="arabicPeriod"/>
                        <a:tabLst/>
                        <a:defRPr/>
                      </a:pPr>
                      <a:r>
                        <a:rPr lang="en-US" sz="1800" dirty="0">
                          <a:solidFill>
                            <a:schemeClr val="tx1"/>
                          </a:solidFill>
                        </a:rPr>
                        <a:t>Purpose of Thesis</a:t>
                      </a:r>
                    </a:p>
                    <a:p>
                      <a:pPr marL="342900" marR="0" lvl="0" indent="-342900" algn="l" defTabSz="914377" rtl="0" eaLnBrk="1" fontAlgn="auto" latinLnBrk="0" hangingPunct="1">
                        <a:lnSpc>
                          <a:spcPct val="100000"/>
                        </a:lnSpc>
                        <a:spcBef>
                          <a:spcPts val="0"/>
                        </a:spcBef>
                        <a:spcAft>
                          <a:spcPts val="0"/>
                        </a:spcAft>
                        <a:buClrTx/>
                        <a:buSzTx/>
                        <a:buFontTx/>
                        <a:buAutoNum type="arabicPeriod"/>
                        <a:tabLst/>
                        <a:defRPr/>
                      </a:pPr>
                      <a:endParaRPr lang="en-US" sz="1800" dirty="0">
                        <a:solidFill>
                          <a:schemeClr val="tx1"/>
                        </a:solidFill>
                      </a:endParaRPr>
                    </a:p>
                    <a:p>
                      <a:pPr marL="342900" marR="0" lvl="0" indent="-342900" algn="l" defTabSz="914377" rtl="0" eaLnBrk="1" fontAlgn="auto" latinLnBrk="0" hangingPunct="1">
                        <a:lnSpc>
                          <a:spcPct val="100000"/>
                        </a:lnSpc>
                        <a:spcBef>
                          <a:spcPts val="0"/>
                        </a:spcBef>
                        <a:spcAft>
                          <a:spcPts val="0"/>
                        </a:spcAft>
                        <a:buClrTx/>
                        <a:buSzTx/>
                        <a:buFontTx/>
                        <a:buAutoNum type="arabicPeriod"/>
                        <a:tabLst/>
                        <a:defRPr/>
                      </a:pPr>
                      <a:r>
                        <a:rPr lang="en-US" sz="1800" b="1" dirty="0">
                          <a:solidFill>
                            <a:schemeClr val="tx1"/>
                          </a:solidFill>
                        </a:rPr>
                        <a:t>Literature Review</a:t>
                      </a:r>
                    </a:p>
                    <a:p>
                      <a:pPr marL="342900" marR="0" lvl="0" indent="-342900" algn="l" defTabSz="914377" rtl="0" eaLnBrk="1" fontAlgn="auto" latinLnBrk="0" hangingPunct="1">
                        <a:lnSpc>
                          <a:spcPct val="100000"/>
                        </a:lnSpc>
                        <a:spcBef>
                          <a:spcPts val="0"/>
                        </a:spcBef>
                        <a:spcAft>
                          <a:spcPts val="0"/>
                        </a:spcAft>
                        <a:buClrTx/>
                        <a:buSzTx/>
                        <a:buFontTx/>
                        <a:buAutoNum type="arabicPeriod"/>
                        <a:tabLst/>
                        <a:defRPr/>
                      </a:pPr>
                      <a:endParaRPr lang="en-US" sz="1800" b="1" dirty="0">
                        <a:solidFill>
                          <a:schemeClr val="tx1"/>
                        </a:solidFill>
                      </a:endParaRPr>
                    </a:p>
                    <a:p>
                      <a:pPr marL="342900" marR="0" lvl="0" indent="-342900" algn="l" defTabSz="914377" rtl="0" eaLnBrk="1" fontAlgn="auto" latinLnBrk="0" hangingPunct="1">
                        <a:lnSpc>
                          <a:spcPct val="100000"/>
                        </a:lnSpc>
                        <a:spcBef>
                          <a:spcPts val="0"/>
                        </a:spcBef>
                        <a:spcAft>
                          <a:spcPts val="0"/>
                        </a:spcAft>
                        <a:buClrTx/>
                        <a:buSzTx/>
                        <a:buFontTx/>
                        <a:buAutoNum type="arabicPeriod"/>
                        <a:tabLst/>
                        <a:defRPr/>
                      </a:pPr>
                      <a:r>
                        <a:rPr lang="en-US" sz="1800" b="1" dirty="0">
                          <a:solidFill>
                            <a:schemeClr val="tx1"/>
                          </a:solidFill>
                        </a:rPr>
                        <a:t>Chest X-Ray</a:t>
                      </a:r>
                    </a:p>
                  </a:txBody>
                  <a:tcPr>
                    <a:noFill/>
                  </a:tcPr>
                </a:tc>
                <a:extLst>
                  <a:ext uri="{0D108BD9-81ED-4DB2-BD59-A6C34878D82A}">
                    <a16:rowId xmlns:a16="http://schemas.microsoft.com/office/drawing/2014/main" val="2449963779"/>
                  </a:ext>
                </a:extLst>
              </a:tr>
              <a:tr h="257071">
                <a:tc>
                  <a:txBody>
                    <a:bodyPr/>
                    <a:lstStyle/>
                    <a:p>
                      <a:endParaRPr lang="en-US" b="1" dirty="0">
                        <a:solidFill>
                          <a:schemeClr val="tx1"/>
                        </a:solidFill>
                      </a:endParaRPr>
                    </a:p>
                  </a:txBody>
                  <a:tcPr>
                    <a:noFill/>
                  </a:tcPr>
                </a:tc>
                <a:extLst>
                  <a:ext uri="{0D108BD9-81ED-4DB2-BD59-A6C34878D82A}">
                    <a16:rowId xmlns:a16="http://schemas.microsoft.com/office/drawing/2014/main" val="251720952"/>
                  </a:ext>
                </a:extLst>
              </a:tr>
            </a:tbl>
          </a:graphicData>
        </a:graphic>
      </p:graphicFrame>
    </p:spTree>
    <p:extLst>
      <p:ext uri="{BB962C8B-B14F-4D97-AF65-F5344CB8AC3E}">
        <p14:creationId xmlns:p14="http://schemas.microsoft.com/office/powerpoint/2010/main" val="313759855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27A6E29-8F24-F341-9F49-8405C0230018}"/>
              </a:ext>
            </a:extLst>
          </p:cNvPr>
          <p:cNvSpPr txBox="1"/>
          <p:nvPr/>
        </p:nvSpPr>
        <p:spPr>
          <a:xfrm>
            <a:off x="492369" y="391886"/>
            <a:ext cx="4374083" cy="523220"/>
          </a:xfrm>
          <a:prstGeom prst="rect">
            <a:avLst/>
          </a:prstGeom>
          <a:noFill/>
        </p:spPr>
        <p:txBody>
          <a:bodyPr wrap="none" rtlCol="0">
            <a:spAutoFit/>
          </a:bodyPr>
          <a:lstStyle/>
          <a:p>
            <a:r>
              <a:rPr lang="en-US" sz="2800" b="1" dirty="0"/>
              <a:t>Linear Discriminant Analysis</a:t>
            </a:r>
          </a:p>
        </p:txBody>
      </p:sp>
      <p:sp>
        <p:nvSpPr>
          <p:cNvPr id="7" name="Slide Number Placeholder 6">
            <a:extLst>
              <a:ext uri="{FF2B5EF4-FFF2-40B4-BE49-F238E27FC236}">
                <a16:creationId xmlns:a16="http://schemas.microsoft.com/office/drawing/2014/main" id="{20CE1154-2866-1043-8F61-BA5F0F193E5B}"/>
              </a:ext>
            </a:extLst>
          </p:cNvPr>
          <p:cNvSpPr>
            <a:spLocks noGrp="1"/>
          </p:cNvSpPr>
          <p:nvPr>
            <p:ph type="sldNum" sz="quarter" idx="12"/>
          </p:nvPr>
        </p:nvSpPr>
        <p:spPr/>
        <p:txBody>
          <a:bodyPr/>
          <a:lstStyle/>
          <a:p>
            <a:fld id="{C5184E39-17C3-1B46-A006-9F7568AAA460}" type="slidenum">
              <a:rPr lang="en-US" smtClean="0"/>
              <a:t>29</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D7875285-3FF2-6441-A403-19737D6FCB5F}"/>
                  </a:ext>
                </a:extLst>
              </p:cNvPr>
              <p:cNvSpPr txBox="1"/>
              <p:nvPr/>
            </p:nvSpPr>
            <p:spPr>
              <a:xfrm>
                <a:off x="492194" y="1229127"/>
                <a:ext cx="11699806" cy="3260893"/>
              </a:xfrm>
              <a:prstGeom prst="rect">
                <a:avLst/>
              </a:prstGeom>
              <a:noFill/>
            </p:spPr>
            <p:txBody>
              <a:bodyPr wrap="none" rtlCol="0">
                <a:spAutoFit/>
              </a:bodyPr>
              <a:lstStyle/>
              <a:p>
                <a:pPr marL="285750" indent="-285750">
                  <a:buFont typeface="Arial" panose="020B0604020202020204" pitchFamily="34" charset="0"/>
                  <a:buChar char="•"/>
                </a:pPr>
                <a:r>
                  <a:rPr lang="en-US" dirty="0"/>
                  <a:t>The </a:t>
                </a:r>
                <a:r>
                  <a:rPr lang="en-US" b="1" dirty="0"/>
                  <a:t>linear discriminant analysis </a:t>
                </a:r>
                <a:r>
                  <a:rPr lang="en-US" dirty="0"/>
                  <a:t>(</a:t>
                </a:r>
                <a:r>
                  <a:rPr lang="en-US" b="1" dirty="0"/>
                  <a:t>LDA</a:t>
                </a:r>
                <a:r>
                  <a:rPr lang="en-US" dirty="0"/>
                  <a:t>) is a supervised learning algorithm that uses a monotonically increasing</a:t>
                </a:r>
              </a:p>
              <a:p>
                <a:r>
                  <a:rPr lang="en-US" dirty="0"/>
                  <a:t>discriminant function as the probability of sample </a:t>
                </a:r>
                <a:r>
                  <a:rPr lang="en-US" b="1" dirty="0"/>
                  <a:t>x</a:t>
                </a:r>
                <a:r>
                  <a:rPr lang="en-US" dirty="0"/>
                  <a:t> belonging to class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𝑐</m:t>
                        </m:r>
                      </m:e>
                      <m:sub>
                        <m:r>
                          <a:rPr lang="en-US" i="1" dirty="0" smtClean="0">
                            <a:latin typeface="Cambria Math" panose="02040503050406030204" pitchFamily="18" charset="0"/>
                          </a:rPr>
                          <m:t>𝑖</m:t>
                        </m:r>
                      </m:sub>
                    </m:sSub>
                  </m:oMath>
                </a14:m>
                <a:r>
                  <a:rPr lang="en-US" dirty="0"/>
                  <a:t> over k number of classes. </a:t>
                </a:r>
              </a:p>
              <a:p>
                <a:endParaRPr lang="en-US" dirty="0"/>
              </a:p>
              <a:p>
                <a:pPr marL="285750" indent="-285750">
                  <a:buFont typeface="Arial" panose="020B0604020202020204" pitchFamily="34" charset="0"/>
                  <a:buChar char="•"/>
                </a:pPr>
                <a:r>
                  <a:rPr lang="en-US" dirty="0"/>
                  <a:t>By supposing the class density of the likelihood of observing </a:t>
                </a:r>
                <a:r>
                  <a:rPr lang="en-US" b="1" dirty="0"/>
                  <a:t>x</a:t>
                </a:r>
                <a:r>
                  <a:rPr lang="en-US" dirty="0"/>
                  <a:t> given class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𝑐</m:t>
                        </m:r>
                      </m:e>
                      <m:sub>
                        <m:r>
                          <a:rPr lang="en-US" i="1" dirty="0">
                            <a:latin typeface="Cambria Math" panose="02040503050406030204" pitchFamily="18" charset="0"/>
                          </a:rPr>
                          <m:t>𝑖</m:t>
                        </m:r>
                      </m:sub>
                    </m:sSub>
                  </m:oMath>
                </a14:m>
                <a:r>
                  <a:rPr lang="en-US" dirty="0"/>
                  <a:t> as a multivariate normal distribution with </a:t>
                </a:r>
              </a:p>
              <a:p>
                <a:r>
                  <a:rPr lang="en-US" dirty="0"/>
                  <a:t>mean </a:t>
                </a:r>
                <a14:m>
                  <m:oMath xmlns:m="http://schemas.openxmlformats.org/officeDocument/2006/math">
                    <m:sSub>
                      <m:sSubPr>
                        <m:ctrlPr>
                          <a:rPr lang="tr-TR" b="1" i="1" dirty="0" smtClean="0">
                            <a:latin typeface="Cambria Math" panose="02040503050406030204" pitchFamily="18" charset="0"/>
                          </a:rPr>
                        </m:ctrlPr>
                      </m:sSubPr>
                      <m:e>
                        <m:r>
                          <a:rPr lang="en-US" b="1" i="1" dirty="0" smtClean="0">
                            <a:latin typeface="Cambria Math" panose="02040503050406030204" pitchFamily="18" charset="0"/>
                          </a:rPr>
                          <m:t>𝝁</m:t>
                        </m:r>
                      </m:e>
                      <m:sub>
                        <m:r>
                          <a:rPr lang="tr-TR" b="1" i="1" dirty="0" smtClean="0">
                            <a:latin typeface="Cambria Math" panose="02040503050406030204" pitchFamily="18" charset="0"/>
                          </a:rPr>
                          <m:t>𝒊</m:t>
                        </m:r>
                      </m:sub>
                    </m:sSub>
                  </m:oMath>
                </a14:m>
                <a:r>
                  <a:rPr lang="en-US" dirty="0"/>
                  <a:t> and variance </a:t>
                </a:r>
                <a14:m>
                  <m:oMath xmlns:m="http://schemas.openxmlformats.org/officeDocument/2006/math">
                    <m:sSub>
                      <m:sSubPr>
                        <m:ctrlPr>
                          <a:rPr lang="en-US" b="1" i="1" dirty="0" smtClean="0">
                            <a:latin typeface="Cambria Math" panose="02040503050406030204" pitchFamily="18" charset="0"/>
                          </a:rPr>
                        </m:ctrlPr>
                      </m:sSubPr>
                      <m:e>
                        <m:r>
                          <a:rPr lang="en-US" b="1" i="0" dirty="0" smtClean="0">
                            <a:latin typeface="Cambria Math" panose="02040503050406030204" pitchFamily="18" charset="0"/>
                          </a:rPr>
                          <m:t>𝚺</m:t>
                        </m:r>
                      </m:e>
                      <m:sub>
                        <m:r>
                          <a:rPr lang="en-US" b="1" i="1" dirty="0" err="1" smtClean="0">
                            <a:latin typeface="Cambria Math" panose="02040503050406030204" pitchFamily="18" charset="0"/>
                          </a:rPr>
                          <m:t>𝒊</m:t>
                        </m:r>
                      </m:sub>
                    </m:sSub>
                  </m:oMath>
                </a14:m>
                <a:r>
                  <a:rPr lang="en-US" dirty="0"/>
                  <a:t> describing class-specific covariance matrix, which is generally considered as </a:t>
                </a:r>
                <a14:m>
                  <m:oMath xmlns:m="http://schemas.openxmlformats.org/officeDocument/2006/math">
                    <m:sSup>
                      <m:sSupPr>
                        <m:ctrlPr>
                          <a:rPr lang="en-US" b="1" i="1" dirty="0" smtClean="0">
                            <a:latin typeface="Cambria Math" panose="02040503050406030204" pitchFamily="18" charset="0"/>
                          </a:rPr>
                        </m:ctrlPr>
                      </m:sSupPr>
                      <m:e>
                        <m:r>
                          <a:rPr lang="en-US" b="1" i="1" dirty="0" smtClean="0">
                            <a:latin typeface="Cambria Math" panose="02040503050406030204" pitchFamily="18" charset="0"/>
                          </a:rPr>
                          <m:t>𝝈</m:t>
                        </m:r>
                      </m:e>
                      <m:sup>
                        <m:r>
                          <a:rPr lang="en-US" i="1" dirty="0" smtClean="0">
                            <a:latin typeface="Cambria Math" panose="02040503050406030204" pitchFamily="18" charset="0"/>
                          </a:rPr>
                          <m:t>2</m:t>
                        </m:r>
                      </m:sup>
                    </m:sSup>
                    <m:r>
                      <a:rPr lang="tr-TR" b="0" i="1" dirty="0" smtClean="0">
                        <a:latin typeface="Cambria Math" panose="02040503050406030204" pitchFamily="18" charset="0"/>
                      </a:rPr>
                      <m:t>𝐼</m:t>
                    </m:r>
                  </m:oMath>
                </a14:m>
                <a:r>
                  <a:rPr lang="en-US" dirty="0"/>
                  <a:t>, the discriminant </a:t>
                </a:r>
              </a:p>
              <a:p>
                <a:r>
                  <a:rPr lang="en-US" dirty="0"/>
                  <a:t>function can be obtained as:</a:t>
                </a:r>
              </a:p>
              <a:p>
                <a:endParaRPr lang="en-US" dirty="0"/>
              </a:p>
              <a:p>
                <a:r>
                  <a:rPr lang="en-TR" dirty="0"/>
                  <a:t>							</a:t>
                </a:r>
                <a14:m>
                  <m:oMath xmlns:m="http://schemas.openxmlformats.org/officeDocument/2006/math">
                    <m:sSub>
                      <m:sSubPr>
                        <m:ctrlPr>
                          <a:rPr lang="en-TR" i="1">
                            <a:latin typeface="Cambria Math" panose="02040503050406030204" pitchFamily="18" charset="0"/>
                          </a:rPr>
                        </m:ctrlPr>
                      </m:sSubPr>
                      <m:e>
                        <m:r>
                          <a:rPr lang="en-US" i="1">
                            <a:latin typeface="Cambria Math" panose="02040503050406030204" pitchFamily="18" charset="0"/>
                          </a:rPr>
                          <m:t>𝑔</m:t>
                        </m:r>
                      </m:e>
                      <m:sub>
                        <m:r>
                          <a:rPr lang="en-US" i="1">
                            <a:latin typeface="Cambria Math" panose="02040503050406030204" pitchFamily="18" charset="0"/>
                          </a:rPr>
                          <m:t>𝑖</m:t>
                        </m:r>
                      </m:sub>
                    </m:sSub>
                    <m:d>
                      <m:dPr>
                        <m:ctrlPr>
                          <a:rPr lang="en-TR" i="1">
                            <a:latin typeface="Cambria Math" panose="02040503050406030204" pitchFamily="18" charset="0"/>
                          </a:rPr>
                        </m:ctrlPr>
                      </m:dPr>
                      <m:e>
                        <m:r>
                          <a:rPr lang="en-US" b="1" i="1">
                            <a:latin typeface="Cambria Math" panose="02040503050406030204" pitchFamily="18" charset="0"/>
                          </a:rPr>
                          <m:t>𝒙</m:t>
                        </m:r>
                      </m:e>
                    </m:d>
                    <m:r>
                      <a:rPr lang="en-US" i="1">
                        <a:latin typeface="Cambria Math" panose="02040503050406030204" pitchFamily="18" charset="0"/>
                      </a:rPr>
                      <m:t>=−</m:t>
                    </m:r>
                    <m:f>
                      <m:fPr>
                        <m:ctrlPr>
                          <a:rPr lang="en-TR"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sSup>
                      <m:sSupPr>
                        <m:ctrlPr>
                          <a:rPr lang="en-TR" i="1">
                            <a:latin typeface="Cambria Math" panose="02040503050406030204" pitchFamily="18" charset="0"/>
                          </a:rPr>
                        </m:ctrlPr>
                      </m:sSupPr>
                      <m:e>
                        <m:d>
                          <m:dPr>
                            <m:ctrlPr>
                              <a:rPr lang="en-TR" i="1">
                                <a:latin typeface="Cambria Math" panose="02040503050406030204" pitchFamily="18" charset="0"/>
                              </a:rPr>
                            </m:ctrlPr>
                          </m:dPr>
                          <m:e>
                            <m:r>
                              <a:rPr lang="en-US" b="1" i="1">
                                <a:latin typeface="Cambria Math" panose="02040503050406030204" pitchFamily="18" charset="0"/>
                              </a:rPr>
                              <m:t>𝒙</m:t>
                            </m:r>
                            <m:r>
                              <a:rPr lang="en-US" i="1">
                                <a:latin typeface="Cambria Math" panose="02040503050406030204" pitchFamily="18" charset="0"/>
                              </a:rPr>
                              <m:t>−</m:t>
                            </m:r>
                            <m:sSub>
                              <m:sSubPr>
                                <m:ctrlPr>
                                  <a:rPr lang="en-TR" b="1" i="1">
                                    <a:latin typeface="Cambria Math" panose="02040503050406030204" pitchFamily="18" charset="0"/>
                                  </a:rPr>
                                </m:ctrlPr>
                              </m:sSubPr>
                              <m:e>
                                <m:r>
                                  <a:rPr lang="en-US" b="1" i="1">
                                    <a:latin typeface="Cambria Math" panose="02040503050406030204" pitchFamily="18" charset="0"/>
                                  </a:rPr>
                                  <m:t>𝝁</m:t>
                                </m:r>
                              </m:e>
                              <m:sub>
                                <m:r>
                                  <a:rPr lang="en-US" b="1" i="1">
                                    <a:latin typeface="Cambria Math" panose="02040503050406030204" pitchFamily="18" charset="0"/>
                                  </a:rPr>
                                  <m:t>𝒊</m:t>
                                </m:r>
                              </m:sub>
                            </m:sSub>
                          </m:e>
                        </m:d>
                      </m:e>
                      <m:sup>
                        <m:r>
                          <a:rPr lang="en-US" i="1">
                            <a:latin typeface="Cambria Math" panose="02040503050406030204" pitchFamily="18" charset="0"/>
                          </a:rPr>
                          <m:t>𝑇</m:t>
                        </m:r>
                      </m:sup>
                    </m:sSup>
                    <m:sSubSup>
                      <m:sSubSupPr>
                        <m:ctrlPr>
                          <a:rPr lang="en-TR" b="1" i="1">
                            <a:latin typeface="Cambria Math" panose="02040503050406030204" pitchFamily="18" charset="0"/>
                          </a:rPr>
                        </m:ctrlPr>
                      </m:sSubSupPr>
                      <m:e>
                        <m:r>
                          <a:rPr lang="en-US" b="1" i="1">
                            <a:latin typeface="Cambria Math" panose="02040503050406030204" pitchFamily="18" charset="0"/>
                          </a:rPr>
                          <m:t>𝜮</m:t>
                        </m:r>
                      </m:e>
                      <m:sub>
                        <m:r>
                          <a:rPr lang="en-US" b="1" i="1">
                            <a:latin typeface="Cambria Math" panose="02040503050406030204" pitchFamily="18" charset="0"/>
                          </a:rPr>
                          <m:t>𝒊</m:t>
                        </m:r>
                      </m:sub>
                      <m:sup>
                        <m:r>
                          <a:rPr lang="en-US" b="0" i="1">
                            <a:latin typeface="Cambria Math" panose="02040503050406030204" pitchFamily="18" charset="0"/>
                          </a:rPr>
                          <m:t>−1</m:t>
                        </m:r>
                      </m:sup>
                    </m:sSubSup>
                    <m:d>
                      <m:dPr>
                        <m:ctrlPr>
                          <a:rPr lang="en-TR" i="1">
                            <a:latin typeface="Cambria Math" panose="02040503050406030204" pitchFamily="18" charset="0"/>
                          </a:rPr>
                        </m:ctrlPr>
                      </m:dPr>
                      <m:e>
                        <m:r>
                          <a:rPr lang="en-US" b="1" i="1">
                            <a:latin typeface="Cambria Math" panose="02040503050406030204" pitchFamily="18" charset="0"/>
                          </a:rPr>
                          <m:t>𝒙</m:t>
                        </m:r>
                        <m:r>
                          <a:rPr lang="en-US" i="1">
                            <a:latin typeface="Cambria Math" panose="02040503050406030204" pitchFamily="18" charset="0"/>
                          </a:rPr>
                          <m:t>−</m:t>
                        </m:r>
                        <m:sSub>
                          <m:sSubPr>
                            <m:ctrlPr>
                              <a:rPr lang="en-TR" b="1" i="1">
                                <a:latin typeface="Cambria Math" panose="02040503050406030204" pitchFamily="18" charset="0"/>
                              </a:rPr>
                            </m:ctrlPr>
                          </m:sSubPr>
                          <m:e>
                            <m:r>
                              <a:rPr lang="en-US" b="1" i="1">
                                <a:latin typeface="Cambria Math" panose="02040503050406030204" pitchFamily="18" charset="0"/>
                              </a:rPr>
                              <m:t>𝝁</m:t>
                            </m:r>
                          </m:e>
                          <m:sub>
                            <m:r>
                              <a:rPr lang="en-US" b="1" i="1">
                                <a:latin typeface="Cambria Math" panose="02040503050406030204" pitchFamily="18" charset="0"/>
                              </a:rPr>
                              <m:t>𝒊</m:t>
                            </m:r>
                          </m:sub>
                        </m:sSub>
                      </m:e>
                    </m:d>
                    <m:r>
                      <a:rPr lang="en-US" i="1">
                        <a:latin typeface="Cambria Math" panose="02040503050406030204" pitchFamily="18" charset="0"/>
                      </a:rPr>
                      <m:t>−</m:t>
                    </m:r>
                    <m:f>
                      <m:fPr>
                        <m:ctrlPr>
                          <a:rPr lang="en-TR"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func>
                      <m:funcPr>
                        <m:ctrlPr>
                          <a:rPr lang="en-TR" i="1">
                            <a:latin typeface="Cambria Math" panose="02040503050406030204" pitchFamily="18" charset="0"/>
                          </a:rPr>
                        </m:ctrlPr>
                      </m:funcPr>
                      <m:fName>
                        <m:r>
                          <m:rPr>
                            <m:sty m:val="p"/>
                          </m:rPr>
                          <a:rPr lang="en-US">
                            <a:latin typeface="Cambria Math" panose="02040503050406030204" pitchFamily="18" charset="0"/>
                          </a:rPr>
                          <m:t>ln</m:t>
                        </m:r>
                      </m:fName>
                      <m:e>
                        <m:d>
                          <m:dPr>
                            <m:begChr m:val="|"/>
                            <m:endChr m:val="|"/>
                            <m:ctrlPr>
                              <a:rPr lang="en-TR" i="1">
                                <a:latin typeface="Cambria Math" panose="02040503050406030204" pitchFamily="18" charset="0"/>
                              </a:rPr>
                            </m:ctrlPr>
                          </m:dPr>
                          <m:e>
                            <m:sSub>
                              <m:sSubPr>
                                <m:ctrlPr>
                                  <a:rPr lang="en-TR" b="1" i="1">
                                    <a:latin typeface="Cambria Math" panose="02040503050406030204" pitchFamily="18" charset="0"/>
                                  </a:rPr>
                                </m:ctrlPr>
                              </m:sSubPr>
                              <m:e>
                                <m:r>
                                  <a:rPr lang="en-US" b="1" i="1">
                                    <a:latin typeface="Cambria Math" panose="02040503050406030204" pitchFamily="18" charset="0"/>
                                  </a:rPr>
                                  <m:t>𝜮</m:t>
                                </m:r>
                              </m:e>
                              <m:sub>
                                <m:r>
                                  <a:rPr lang="en-US" b="1" i="1">
                                    <a:latin typeface="Cambria Math" panose="02040503050406030204" pitchFamily="18" charset="0"/>
                                  </a:rPr>
                                  <m:t>𝒊</m:t>
                                </m:r>
                              </m:sub>
                            </m:sSub>
                          </m:e>
                        </m:d>
                      </m:e>
                    </m:func>
                    <m:r>
                      <a:rPr lang="en-US" i="1">
                        <a:latin typeface="Cambria Math" panose="02040503050406030204" pitchFamily="18" charset="0"/>
                      </a:rPr>
                      <m:t>+</m:t>
                    </m:r>
                    <m:func>
                      <m:funcPr>
                        <m:ctrlPr>
                          <a:rPr lang="en-TR" i="1">
                            <a:latin typeface="Cambria Math" panose="02040503050406030204" pitchFamily="18" charset="0"/>
                          </a:rPr>
                        </m:ctrlPr>
                      </m:funcPr>
                      <m:fName>
                        <m:r>
                          <m:rPr>
                            <m:sty m:val="p"/>
                          </m:rPr>
                          <a:rPr lang="en-US">
                            <a:latin typeface="Cambria Math" panose="02040503050406030204" pitchFamily="18" charset="0"/>
                          </a:rPr>
                          <m:t>ln</m:t>
                        </m:r>
                      </m:fName>
                      <m:e>
                        <m:d>
                          <m:dPr>
                            <m:ctrlPr>
                              <a:rPr lang="en-TR" i="1">
                                <a:latin typeface="Cambria Math" panose="02040503050406030204" pitchFamily="18" charset="0"/>
                              </a:rPr>
                            </m:ctrlPr>
                          </m:dPr>
                          <m:e>
                            <m:r>
                              <a:rPr lang="en-US" i="1">
                                <a:latin typeface="Cambria Math" panose="02040503050406030204" pitchFamily="18" charset="0"/>
                              </a:rPr>
                              <m:t>𝑃𝑟</m:t>
                            </m:r>
                            <m:d>
                              <m:dPr>
                                <m:ctrlPr>
                                  <a:rPr lang="en-TR" i="1">
                                    <a:latin typeface="Cambria Math" panose="02040503050406030204" pitchFamily="18" charset="0"/>
                                  </a:rPr>
                                </m:ctrlPr>
                              </m:dPr>
                              <m:e>
                                <m:sSub>
                                  <m:sSubPr>
                                    <m:ctrlPr>
                                      <a:rPr lang="en-TR"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𝑖</m:t>
                                    </m:r>
                                  </m:sub>
                                </m:sSub>
                              </m:e>
                            </m:d>
                          </m:e>
                        </m:d>
                      </m:e>
                    </m:func>
                  </m:oMath>
                </a14:m>
                <a:r>
                  <a:rPr lang="en-US" dirty="0"/>
                  <a:t>. 				        (14)</a:t>
                </a:r>
              </a:p>
              <a:p>
                <a:endParaRPr lang="en-US" dirty="0"/>
              </a:p>
              <a:p>
                <a:pPr marL="285750" indent="-285750">
                  <a:buFont typeface="Arial" panose="020B0604020202020204" pitchFamily="34" charset="0"/>
                  <a:buChar char="•"/>
                </a:pPr>
                <a:r>
                  <a:rPr lang="en-US" dirty="0"/>
                  <a:t>The regularization is provided by modifying covariance matrix as </a:t>
                </a:r>
                <a14:m>
                  <m:oMath xmlns:m="http://schemas.openxmlformats.org/officeDocument/2006/math">
                    <m:acc>
                      <m:accPr>
                        <m:chr m:val="̂"/>
                        <m:ctrlPr>
                          <a:rPr lang="en-TR" i="1">
                            <a:latin typeface="Cambria Math" panose="02040503050406030204" pitchFamily="18" charset="0"/>
                          </a:rPr>
                        </m:ctrlPr>
                      </m:accPr>
                      <m:e>
                        <m:r>
                          <a:rPr lang="en-US" b="1" i="1">
                            <a:latin typeface="Cambria Math" panose="02040503050406030204" pitchFamily="18" charset="0"/>
                          </a:rPr>
                          <m:t>𝚺</m:t>
                        </m:r>
                      </m:e>
                    </m:acc>
                    <m:r>
                      <a:rPr lang="en-US" i="1">
                        <a:latin typeface="Cambria Math" panose="02040503050406030204" pitchFamily="18" charset="0"/>
                      </a:rPr>
                      <m:t>=</m:t>
                    </m:r>
                    <m:r>
                      <m:rPr>
                        <m:sty m:val="p"/>
                      </m:rPr>
                      <a:rPr lang="en-US">
                        <a:latin typeface="Cambria Math" panose="02040503050406030204" pitchFamily="18" charset="0"/>
                      </a:rPr>
                      <m:t>λ</m:t>
                    </m:r>
                    <m:r>
                      <a:rPr lang="en-US" b="1" i="1">
                        <a:latin typeface="Cambria Math" panose="02040503050406030204" pitchFamily="18" charset="0"/>
                      </a:rPr>
                      <m:t>𝚺</m:t>
                    </m:r>
                    <m:r>
                      <a:rPr lang="en-US" i="1">
                        <a:latin typeface="Cambria Math" panose="02040503050406030204" pitchFamily="18" charset="0"/>
                      </a:rPr>
                      <m:t>+</m:t>
                    </m:r>
                    <m:r>
                      <a:rPr lang="en-US" i="1">
                        <a:latin typeface="Cambria Math" panose="02040503050406030204" pitchFamily="18" charset="0"/>
                      </a:rPr>
                      <m:t>𝐼</m:t>
                    </m:r>
                  </m:oMath>
                </a14:m>
                <a:r>
                  <a:rPr lang="en-TR" dirty="0"/>
                  <a:t> or </a:t>
                </a:r>
                <a14:m>
                  <m:oMath xmlns:m="http://schemas.openxmlformats.org/officeDocument/2006/math">
                    <m:acc>
                      <m:accPr>
                        <m:chr m:val="̂"/>
                        <m:ctrlPr>
                          <a:rPr lang="en-TR" i="1">
                            <a:latin typeface="Cambria Math" panose="02040503050406030204" pitchFamily="18" charset="0"/>
                          </a:rPr>
                        </m:ctrlPr>
                      </m:accPr>
                      <m:e>
                        <m:r>
                          <a:rPr lang="en-US" b="1" i="1">
                            <a:latin typeface="Cambria Math" panose="02040503050406030204" pitchFamily="18" charset="0"/>
                          </a:rPr>
                          <m:t>𝚺</m:t>
                        </m:r>
                      </m:e>
                    </m:acc>
                    <m:r>
                      <a:rPr lang="en-US" i="1">
                        <a:latin typeface="Cambria Math" panose="02040503050406030204" pitchFamily="18" charset="0"/>
                      </a:rPr>
                      <m:t>=</m:t>
                    </m:r>
                    <m:r>
                      <a:rPr lang="en-US" b="1" i="1">
                        <a:latin typeface="Cambria Math" panose="02040503050406030204" pitchFamily="18" charset="0"/>
                      </a:rPr>
                      <m:t>𝚺</m:t>
                    </m:r>
                    <m:r>
                      <a:rPr lang="en-US" i="1">
                        <a:latin typeface="Cambria Math" panose="02040503050406030204" pitchFamily="18" charset="0"/>
                      </a:rPr>
                      <m:t>+</m:t>
                    </m:r>
                    <m:r>
                      <m:rPr>
                        <m:sty m:val="p"/>
                      </m:rPr>
                      <a:rPr lang="en-US">
                        <a:latin typeface="Cambria Math" panose="02040503050406030204" pitchFamily="18" charset="0"/>
                      </a:rPr>
                      <m:t>λ</m:t>
                    </m:r>
                    <m:r>
                      <a:rPr lang="en-US" i="1">
                        <a:latin typeface="Cambria Math" panose="02040503050406030204" pitchFamily="18" charset="0"/>
                      </a:rPr>
                      <m:t>𝐼</m:t>
                    </m:r>
                  </m:oMath>
                </a14:m>
                <a:r>
                  <a:rPr lang="en-TR" dirty="0"/>
                  <a:t>, and then inserting into the </a:t>
                </a:r>
              </a:p>
              <a:p>
                <a:r>
                  <a:rPr lang="en-TR" dirty="0"/>
                  <a:t>discriminant function. Here, </a:t>
                </a:r>
                <a14:m>
                  <m:oMath xmlns:m="http://schemas.openxmlformats.org/officeDocument/2006/math">
                    <m:r>
                      <m:rPr>
                        <m:sty m:val="p"/>
                      </m:rPr>
                      <a:rPr lang="en-US">
                        <a:latin typeface="Cambria Math" panose="02040503050406030204" pitchFamily="18" charset="0"/>
                      </a:rPr>
                      <m:t>λ</m:t>
                    </m:r>
                  </m:oMath>
                </a14:m>
                <a:r>
                  <a:rPr lang="en-TR" dirty="0"/>
                  <a:t> is the regularization parameter taking values </a:t>
                </a:r>
                <a:r>
                  <a:rPr lang="en-US" dirty="0"/>
                  <a:t>between 0 and 0.1.</a:t>
                </a:r>
                <a:endParaRPr lang="en-TR" dirty="0"/>
              </a:p>
            </p:txBody>
          </p:sp>
        </mc:Choice>
        <mc:Fallback xmlns="">
          <p:sp>
            <p:nvSpPr>
              <p:cNvPr id="2" name="TextBox 1">
                <a:extLst>
                  <a:ext uri="{FF2B5EF4-FFF2-40B4-BE49-F238E27FC236}">
                    <a16:creationId xmlns:a16="http://schemas.microsoft.com/office/drawing/2014/main" id="{D7875285-3FF2-6441-A403-19737D6FCB5F}"/>
                  </a:ext>
                </a:extLst>
              </p:cNvPr>
              <p:cNvSpPr txBox="1">
                <a:spLocks noRot="1" noChangeAspect="1" noMove="1" noResize="1" noEditPoints="1" noAdjustHandles="1" noChangeArrowheads="1" noChangeShapeType="1" noTextEdit="1"/>
              </p:cNvSpPr>
              <p:nvPr/>
            </p:nvSpPr>
            <p:spPr>
              <a:xfrm>
                <a:off x="492194" y="1229127"/>
                <a:ext cx="11699806" cy="3260893"/>
              </a:xfrm>
              <a:prstGeom prst="rect">
                <a:avLst/>
              </a:prstGeom>
              <a:blipFill>
                <a:blip r:embed="rId2"/>
                <a:stretch>
                  <a:fillRect l="-433" t="-775" b="-1938"/>
                </a:stretch>
              </a:blipFill>
            </p:spPr>
            <p:txBody>
              <a:bodyPr/>
              <a:lstStyle/>
              <a:p>
                <a:r>
                  <a:rPr lang="en-US">
                    <a:noFill/>
                  </a:rPr>
                  <a:t> </a:t>
                </a:r>
              </a:p>
            </p:txBody>
          </p:sp>
        </mc:Fallback>
      </mc:AlternateContent>
    </p:spTree>
    <p:extLst>
      <p:ext uri="{BB962C8B-B14F-4D97-AF65-F5344CB8AC3E}">
        <p14:creationId xmlns:p14="http://schemas.microsoft.com/office/powerpoint/2010/main" val="117149670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27A6E29-8F24-F341-9F49-8405C0230018}"/>
              </a:ext>
            </a:extLst>
          </p:cNvPr>
          <p:cNvSpPr txBox="1"/>
          <p:nvPr/>
        </p:nvSpPr>
        <p:spPr>
          <a:xfrm>
            <a:off x="492369" y="391886"/>
            <a:ext cx="4374083" cy="523220"/>
          </a:xfrm>
          <a:prstGeom prst="rect">
            <a:avLst/>
          </a:prstGeom>
          <a:noFill/>
        </p:spPr>
        <p:txBody>
          <a:bodyPr wrap="none" rtlCol="0">
            <a:spAutoFit/>
          </a:bodyPr>
          <a:lstStyle/>
          <a:p>
            <a:r>
              <a:rPr lang="en-US" sz="2800" b="1" dirty="0"/>
              <a:t>Linear Discriminant Analysis</a:t>
            </a:r>
          </a:p>
        </p:txBody>
      </p:sp>
      <p:sp>
        <p:nvSpPr>
          <p:cNvPr id="7" name="Slide Number Placeholder 6">
            <a:extLst>
              <a:ext uri="{FF2B5EF4-FFF2-40B4-BE49-F238E27FC236}">
                <a16:creationId xmlns:a16="http://schemas.microsoft.com/office/drawing/2014/main" id="{20CE1154-2866-1043-8F61-BA5F0F193E5B}"/>
              </a:ext>
            </a:extLst>
          </p:cNvPr>
          <p:cNvSpPr>
            <a:spLocks noGrp="1"/>
          </p:cNvSpPr>
          <p:nvPr>
            <p:ph type="sldNum" sz="quarter" idx="12"/>
          </p:nvPr>
        </p:nvSpPr>
        <p:spPr/>
        <p:txBody>
          <a:bodyPr/>
          <a:lstStyle/>
          <a:p>
            <a:fld id="{C5184E39-17C3-1B46-A006-9F7568AAA460}" type="slidenum">
              <a:rPr lang="en-US" smtClean="0"/>
              <a:t>30</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D7875285-3FF2-6441-A403-19737D6FCB5F}"/>
                  </a:ext>
                </a:extLst>
              </p:cNvPr>
              <p:cNvSpPr txBox="1"/>
              <p:nvPr/>
            </p:nvSpPr>
            <p:spPr>
              <a:xfrm>
                <a:off x="492369" y="1262926"/>
                <a:ext cx="7632128" cy="4055149"/>
              </a:xfrm>
              <a:prstGeom prst="rect">
                <a:avLst/>
              </a:prstGeom>
              <a:noFill/>
            </p:spPr>
            <p:txBody>
              <a:bodyPr wrap="square" rtlCol="0">
                <a:spAutoFit/>
              </a:bodyPr>
              <a:lstStyle/>
              <a:p>
                <a:pPr marL="285750" indent="-285750">
                  <a:buFont typeface="Arial" panose="020B0604020202020204" pitchFamily="34" charset="0"/>
                  <a:buChar char="•"/>
                </a:pPr>
                <a:r>
                  <a:rPr lang="en-US" dirty="0"/>
                  <a:t>If all features have different means, but the same covariance matrix for </a:t>
                </a:r>
              </a:p>
              <a:p>
                <a:r>
                  <a:rPr lang="en-US" dirty="0"/>
                  <a:t>mathematical convenience, i.e. </a:t>
                </a:r>
                <a14:m>
                  <m:oMath xmlns:m="http://schemas.openxmlformats.org/officeDocument/2006/math">
                    <m:sSub>
                      <m:sSubPr>
                        <m:ctrlPr>
                          <a:rPr lang="en-US" b="1" i="1" dirty="0">
                            <a:latin typeface="Cambria Math" panose="02040503050406030204" pitchFamily="18" charset="0"/>
                          </a:rPr>
                        </m:ctrlPr>
                      </m:sSubPr>
                      <m:e>
                        <m:r>
                          <a:rPr lang="en-US" b="1" dirty="0">
                            <a:latin typeface="Cambria Math" panose="02040503050406030204" pitchFamily="18" charset="0"/>
                          </a:rPr>
                          <m:t>𝚺</m:t>
                        </m:r>
                      </m:e>
                      <m:sub>
                        <m:r>
                          <a:rPr lang="en-US" b="1" i="1" dirty="0" err="1">
                            <a:latin typeface="Cambria Math" panose="02040503050406030204" pitchFamily="18" charset="0"/>
                          </a:rPr>
                          <m:t>𝒊</m:t>
                        </m:r>
                      </m:sub>
                    </m:sSub>
                  </m:oMath>
                </a14:m>
                <a:r>
                  <a:rPr lang="en-US" dirty="0"/>
                  <a:t> =</a:t>
                </a:r>
                <a:r>
                  <a:rPr lang="en-US" b="1" dirty="0"/>
                  <a:t> </a:t>
                </a:r>
                <a14:m>
                  <m:oMath xmlns:m="http://schemas.openxmlformats.org/officeDocument/2006/math">
                    <m:sSup>
                      <m:sSupPr>
                        <m:ctrlPr>
                          <a:rPr lang="en-US" b="1" i="1" dirty="0">
                            <a:latin typeface="Cambria Math" panose="02040503050406030204" pitchFamily="18" charset="0"/>
                          </a:rPr>
                        </m:ctrlPr>
                      </m:sSupPr>
                      <m:e>
                        <m:r>
                          <a:rPr lang="en-US" b="1" i="1" dirty="0">
                            <a:latin typeface="Cambria Math" panose="02040503050406030204" pitchFamily="18" charset="0"/>
                          </a:rPr>
                          <m:t>𝝈</m:t>
                        </m:r>
                      </m:e>
                      <m:sup>
                        <m:r>
                          <a:rPr lang="en-US" i="1" dirty="0">
                            <a:latin typeface="Cambria Math" panose="02040503050406030204" pitchFamily="18" charset="0"/>
                          </a:rPr>
                          <m:t>2</m:t>
                        </m:r>
                      </m:sup>
                    </m:sSup>
                    <m:r>
                      <a:rPr lang="tr-TR" i="1" dirty="0">
                        <a:latin typeface="Cambria Math" panose="02040503050406030204" pitchFamily="18" charset="0"/>
                      </a:rPr>
                      <m:t>𝐼</m:t>
                    </m:r>
                  </m:oMath>
                </a14:m>
                <a:r>
                  <a:rPr lang="en-US" dirty="0"/>
                  <a:t>, the discriminant function is simplified to:</a:t>
                </a:r>
              </a:p>
              <a:p>
                <a:endParaRPr lang="en-US" dirty="0"/>
              </a:p>
              <a:p>
                <a:r>
                  <a:rPr lang="tr-TR" b="0" dirty="0"/>
                  <a:t>				</a:t>
                </a:r>
                <a14:m>
                  <m:oMath xmlns:m="http://schemas.openxmlformats.org/officeDocument/2006/math">
                    <m:sSub>
                      <m:sSubPr>
                        <m:ctrlPr>
                          <a:rPr lang="tr-TR" b="0" i="1" smtClean="0">
                            <a:latin typeface="Cambria Math" panose="02040503050406030204" pitchFamily="18" charset="0"/>
                          </a:rPr>
                        </m:ctrlPr>
                      </m:sSubPr>
                      <m:e>
                        <m:r>
                          <a:rPr lang="tr-TR" b="0" i="1" smtClean="0">
                            <a:latin typeface="Cambria Math" panose="02040503050406030204" pitchFamily="18" charset="0"/>
                          </a:rPr>
                          <m:t>𝑔</m:t>
                        </m:r>
                      </m:e>
                      <m:sub>
                        <m:r>
                          <a:rPr lang="tr-TR" b="0" i="1" smtClean="0">
                            <a:latin typeface="Cambria Math" panose="02040503050406030204" pitchFamily="18" charset="0"/>
                          </a:rPr>
                          <m:t>𝑖</m:t>
                        </m:r>
                      </m:sub>
                    </m:sSub>
                    <m:r>
                      <a:rPr lang="tr-TR" b="1" i="1" smtClean="0">
                        <a:latin typeface="Cambria Math" panose="02040503050406030204" pitchFamily="18" charset="0"/>
                      </a:rPr>
                      <m:t> </m:t>
                    </m:r>
                    <m:d>
                      <m:dPr>
                        <m:ctrlPr>
                          <a:rPr lang="tr-TR" b="1" i="1" smtClean="0">
                            <a:latin typeface="Cambria Math" panose="02040503050406030204" pitchFamily="18" charset="0"/>
                          </a:rPr>
                        </m:ctrlPr>
                      </m:dPr>
                      <m:e>
                        <m:r>
                          <a:rPr lang="tr-TR" b="1" i="1">
                            <a:latin typeface="Cambria Math" panose="02040503050406030204" pitchFamily="18" charset="0"/>
                          </a:rPr>
                          <m:t>𝒙</m:t>
                        </m:r>
                      </m:e>
                    </m:d>
                    <m:r>
                      <a:rPr lang="tr-TR" b="1" i="1" smtClean="0">
                        <a:latin typeface="Cambria Math" panose="02040503050406030204" pitchFamily="18" charset="0"/>
                      </a:rPr>
                      <m:t>= </m:t>
                    </m:r>
                    <m:f>
                      <m:fPr>
                        <m:ctrlPr>
                          <a:rPr lang="en-TR" i="1">
                            <a:latin typeface="Cambria Math" panose="02040503050406030204" pitchFamily="18" charset="0"/>
                          </a:rPr>
                        </m:ctrlPr>
                      </m:fPr>
                      <m:num>
                        <m:sSubSup>
                          <m:sSubSupPr>
                            <m:ctrlPr>
                              <a:rPr lang="en-TR" b="1" i="1">
                                <a:latin typeface="Cambria Math" panose="02040503050406030204" pitchFamily="18" charset="0"/>
                              </a:rPr>
                            </m:ctrlPr>
                          </m:sSubSupPr>
                          <m:e>
                            <m:r>
                              <a:rPr lang="en-US" b="1" i="1">
                                <a:latin typeface="Cambria Math" panose="02040503050406030204" pitchFamily="18" charset="0"/>
                              </a:rPr>
                              <m:t>𝝁</m:t>
                            </m:r>
                          </m:e>
                          <m:sub>
                            <m:r>
                              <a:rPr lang="en-US" b="1" i="1">
                                <a:latin typeface="Cambria Math" panose="02040503050406030204" pitchFamily="18" charset="0"/>
                              </a:rPr>
                              <m:t>𝒊</m:t>
                            </m:r>
                          </m:sub>
                          <m:sup>
                            <m:r>
                              <a:rPr lang="en-US" b="0" i="1">
                                <a:latin typeface="Cambria Math" panose="02040503050406030204" pitchFamily="18" charset="0"/>
                              </a:rPr>
                              <m:t>𝑇</m:t>
                            </m:r>
                          </m:sup>
                        </m:sSubSup>
                      </m:num>
                      <m:den>
                        <m:sSup>
                          <m:sSupPr>
                            <m:ctrlPr>
                              <a:rPr lang="en-TR" i="1">
                                <a:latin typeface="Cambria Math" panose="02040503050406030204" pitchFamily="18" charset="0"/>
                              </a:rPr>
                            </m:ctrlPr>
                          </m:sSupPr>
                          <m:e>
                            <m:r>
                              <m:rPr>
                                <m:sty m:val="p"/>
                              </m:rPr>
                              <a:rPr lang="en-US">
                                <a:latin typeface="Cambria Math" panose="02040503050406030204" pitchFamily="18" charset="0"/>
                              </a:rPr>
                              <m:t>σ</m:t>
                            </m:r>
                          </m:e>
                          <m:sup>
                            <m:r>
                              <a:rPr lang="en-US" i="1">
                                <a:latin typeface="Cambria Math" panose="02040503050406030204" pitchFamily="18" charset="0"/>
                              </a:rPr>
                              <m:t>2</m:t>
                            </m:r>
                          </m:sup>
                        </m:sSup>
                      </m:den>
                    </m:f>
                    <m:r>
                      <a:rPr lang="en-US" b="1" i="1">
                        <a:latin typeface="Cambria Math" panose="02040503050406030204" pitchFamily="18" charset="0"/>
                      </a:rPr>
                      <m:t>𝒙</m:t>
                    </m:r>
                    <m:r>
                      <a:rPr lang="en-US" i="1">
                        <a:latin typeface="Cambria Math" panose="02040503050406030204" pitchFamily="18" charset="0"/>
                      </a:rPr>
                      <m:t>+</m:t>
                    </m:r>
                    <m:d>
                      <m:dPr>
                        <m:ctrlPr>
                          <a:rPr lang="en-TR" i="1">
                            <a:latin typeface="Cambria Math" panose="02040503050406030204" pitchFamily="18" charset="0"/>
                          </a:rPr>
                        </m:ctrlPr>
                      </m:dPr>
                      <m:e>
                        <m:func>
                          <m:funcPr>
                            <m:ctrlPr>
                              <a:rPr lang="en-TR" i="1">
                                <a:latin typeface="Cambria Math" panose="02040503050406030204" pitchFamily="18" charset="0"/>
                              </a:rPr>
                            </m:ctrlPr>
                          </m:funcPr>
                          <m:fName>
                            <m:r>
                              <m:rPr>
                                <m:sty m:val="p"/>
                              </m:rPr>
                              <a:rPr lang="en-US">
                                <a:latin typeface="Cambria Math" panose="02040503050406030204" pitchFamily="18" charset="0"/>
                              </a:rPr>
                              <m:t>ln</m:t>
                            </m:r>
                          </m:fName>
                          <m:e>
                            <m:d>
                              <m:dPr>
                                <m:ctrlPr>
                                  <a:rPr lang="en-TR" i="1">
                                    <a:latin typeface="Cambria Math" panose="02040503050406030204" pitchFamily="18" charset="0"/>
                                  </a:rPr>
                                </m:ctrlPr>
                              </m:dPr>
                              <m:e>
                                <m:r>
                                  <a:rPr lang="en-US" i="1">
                                    <a:latin typeface="Cambria Math" panose="02040503050406030204" pitchFamily="18" charset="0"/>
                                  </a:rPr>
                                  <m:t>𝑃𝑟</m:t>
                                </m:r>
                                <m:d>
                                  <m:dPr>
                                    <m:ctrlPr>
                                      <a:rPr lang="en-TR" i="1">
                                        <a:latin typeface="Cambria Math" panose="02040503050406030204" pitchFamily="18" charset="0"/>
                                      </a:rPr>
                                    </m:ctrlPr>
                                  </m:dPr>
                                  <m:e>
                                    <m:sSub>
                                      <m:sSubPr>
                                        <m:ctrlPr>
                                          <a:rPr lang="en-TR"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𝑖</m:t>
                                        </m:r>
                                      </m:sub>
                                    </m:sSub>
                                  </m:e>
                                </m:d>
                              </m:e>
                            </m:d>
                          </m:e>
                        </m:func>
                        <m:r>
                          <a:rPr lang="en-US" i="1">
                            <a:latin typeface="Cambria Math" panose="02040503050406030204" pitchFamily="18" charset="0"/>
                          </a:rPr>
                          <m:t>−</m:t>
                        </m:r>
                        <m:f>
                          <m:fPr>
                            <m:ctrlPr>
                              <a:rPr lang="en-TR" i="1">
                                <a:latin typeface="Cambria Math" panose="02040503050406030204" pitchFamily="18" charset="0"/>
                              </a:rPr>
                            </m:ctrlPr>
                          </m:fPr>
                          <m:num>
                            <m:sSubSup>
                              <m:sSubSupPr>
                                <m:ctrlPr>
                                  <a:rPr lang="en-TR" i="1">
                                    <a:latin typeface="Cambria Math" panose="02040503050406030204" pitchFamily="18" charset="0"/>
                                  </a:rPr>
                                </m:ctrlPr>
                              </m:sSubSupPr>
                              <m:e>
                                <m:r>
                                  <a:rPr lang="en-US" b="1" i="1">
                                    <a:latin typeface="Cambria Math" panose="02040503050406030204" pitchFamily="18" charset="0"/>
                                  </a:rPr>
                                  <m:t>𝛍</m:t>
                                </m:r>
                              </m:e>
                              <m:sub>
                                <m:r>
                                  <a:rPr lang="en-US" i="1">
                                    <a:latin typeface="Cambria Math" panose="02040503050406030204" pitchFamily="18" charset="0"/>
                                  </a:rPr>
                                  <m:t>𝑖</m:t>
                                </m:r>
                              </m:sub>
                              <m:sup>
                                <m:r>
                                  <a:rPr lang="en-US" i="1">
                                    <a:latin typeface="Cambria Math" panose="02040503050406030204" pitchFamily="18" charset="0"/>
                                  </a:rPr>
                                  <m:t>𝑇</m:t>
                                </m:r>
                              </m:sup>
                            </m:sSubSup>
                            <m:sSub>
                              <m:sSubPr>
                                <m:ctrlPr>
                                  <a:rPr lang="en-TR" i="1">
                                    <a:latin typeface="Cambria Math" panose="02040503050406030204" pitchFamily="18" charset="0"/>
                                  </a:rPr>
                                </m:ctrlPr>
                              </m:sSubPr>
                              <m:e>
                                <m:r>
                                  <a:rPr lang="en-US" b="1" i="1">
                                    <a:latin typeface="Cambria Math" panose="02040503050406030204" pitchFamily="18" charset="0"/>
                                  </a:rPr>
                                  <m:t>𝛍</m:t>
                                </m:r>
                              </m:e>
                              <m:sub>
                                <m:r>
                                  <a:rPr lang="en-US" i="1">
                                    <a:latin typeface="Cambria Math" panose="02040503050406030204" pitchFamily="18" charset="0"/>
                                  </a:rPr>
                                  <m:t>𝑖</m:t>
                                </m:r>
                              </m:sub>
                            </m:sSub>
                          </m:num>
                          <m:den>
                            <m:r>
                              <a:rPr lang="en-US" i="1">
                                <a:latin typeface="Cambria Math" panose="02040503050406030204" pitchFamily="18" charset="0"/>
                              </a:rPr>
                              <m:t>2</m:t>
                            </m:r>
                            <m:sSup>
                              <m:sSupPr>
                                <m:ctrlPr>
                                  <a:rPr lang="en-TR" i="1">
                                    <a:latin typeface="Cambria Math" panose="02040503050406030204" pitchFamily="18" charset="0"/>
                                  </a:rPr>
                                </m:ctrlPr>
                              </m:sSupPr>
                              <m:e>
                                <m:r>
                                  <m:rPr>
                                    <m:sty m:val="p"/>
                                  </m:rPr>
                                  <a:rPr lang="en-US">
                                    <a:latin typeface="Cambria Math" panose="02040503050406030204" pitchFamily="18" charset="0"/>
                                  </a:rPr>
                                  <m:t>σ</m:t>
                                </m:r>
                              </m:e>
                              <m:sup>
                                <m:r>
                                  <a:rPr lang="en-US" i="1">
                                    <a:latin typeface="Cambria Math" panose="02040503050406030204" pitchFamily="18" charset="0"/>
                                  </a:rPr>
                                  <m:t>2</m:t>
                                </m:r>
                              </m:sup>
                            </m:sSup>
                          </m:den>
                        </m:f>
                      </m:e>
                    </m:d>
                  </m:oMath>
                </a14:m>
                <a:r>
                  <a:rPr lang="en-TR" dirty="0"/>
                  <a:t>.				(15)</a:t>
                </a:r>
              </a:p>
              <a:p>
                <a:endParaRPr lang="en-TR" dirty="0"/>
              </a:p>
              <a:p>
                <a:endParaRPr lang="en-TR" dirty="0"/>
              </a:p>
              <a:p>
                <a:endParaRPr lang="en-TR" dirty="0"/>
              </a:p>
              <a:p>
                <a:endParaRPr lang="en-US" dirty="0"/>
              </a:p>
              <a:p>
                <a:pPr marL="285750" indent="-285750">
                  <a:buFont typeface="Arial" panose="020B0604020202020204" pitchFamily="34" charset="0"/>
                  <a:buChar char="•"/>
                </a:pPr>
                <a:r>
                  <a:rPr lang="en-US" dirty="0"/>
                  <a:t>If covariance matrices are all arbitrary, but equal across classes, i.e. </a:t>
                </a:r>
                <a14:m>
                  <m:oMath xmlns:m="http://schemas.openxmlformats.org/officeDocument/2006/math">
                    <m:sSub>
                      <m:sSubPr>
                        <m:ctrlPr>
                          <a:rPr lang="en-US" b="1" i="1" dirty="0">
                            <a:latin typeface="Cambria Math" panose="02040503050406030204" pitchFamily="18" charset="0"/>
                          </a:rPr>
                        </m:ctrlPr>
                      </m:sSubPr>
                      <m:e>
                        <m:r>
                          <a:rPr lang="en-US" b="1" dirty="0">
                            <a:latin typeface="Cambria Math" panose="02040503050406030204" pitchFamily="18" charset="0"/>
                          </a:rPr>
                          <m:t>𝚺</m:t>
                        </m:r>
                      </m:e>
                      <m:sub>
                        <m:r>
                          <a:rPr lang="en-US" b="1" i="1" dirty="0" err="1">
                            <a:latin typeface="Cambria Math" panose="02040503050406030204" pitchFamily="18" charset="0"/>
                          </a:rPr>
                          <m:t>𝒊</m:t>
                        </m:r>
                      </m:sub>
                    </m:sSub>
                  </m:oMath>
                </a14:m>
                <a:r>
                  <a:rPr lang="en-US" dirty="0"/>
                  <a:t> =</a:t>
                </a:r>
                <a:r>
                  <a:rPr lang="en-US" b="1" dirty="0"/>
                  <a:t> </a:t>
                </a:r>
                <a14:m>
                  <m:oMath xmlns:m="http://schemas.openxmlformats.org/officeDocument/2006/math">
                    <m:r>
                      <a:rPr lang="en-US" b="1" dirty="0">
                        <a:latin typeface="Cambria Math" panose="02040503050406030204" pitchFamily="18" charset="0"/>
                      </a:rPr>
                      <m:t>𝚺</m:t>
                    </m:r>
                  </m:oMath>
                </a14:m>
                <a:r>
                  <a:rPr lang="en-TR" dirty="0"/>
                  <a:t>, </a:t>
                </a:r>
                <a:r>
                  <a:rPr lang="en-US" dirty="0"/>
                  <a:t>the discriminant function is simplified to:</a:t>
                </a:r>
              </a:p>
              <a:p>
                <a:pPr marL="285750" indent="-285750">
                  <a:buFont typeface="Arial" panose="020B0604020202020204" pitchFamily="34" charset="0"/>
                  <a:buChar char="•"/>
                </a:pPr>
                <a:endParaRPr lang="en-US" dirty="0"/>
              </a:p>
              <a:p>
                <a:r>
                  <a:rPr lang="tr-TR" dirty="0"/>
                  <a:t>				</a:t>
                </a:r>
                <a14:m>
                  <m:oMath xmlns:m="http://schemas.openxmlformats.org/officeDocument/2006/math">
                    <m:sSub>
                      <m:sSubPr>
                        <m:ctrlPr>
                          <a:rPr lang="tr-TR" i="1">
                            <a:latin typeface="Cambria Math" panose="02040503050406030204" pitchFamily="18" charset="0"/>
                          </a:rPr>
                        </m:ctrlPr>
                      </m:sSubPr>
                      <m:e>
                        <m:r>
                          <a:rPr lang="tr-TR" i="1">
                            <a:latin typeface="Cambria Math" panose="02040503050406030204" pitchFamily="18" charset="0"/>
                          </a:rPr>
                          <m:t>𝑔</m:t>
                        </m:r>
                      </m:e>
                      <m:sub>
                        <m:r>
                          <a:rPr lang="tr-TR" i="1">
                            <a:latin typeface="Cambria Math" panose="02040503050406030204" pitchFamily="18" charset="0"/>
                          </a:rPr>
                          <m:t>𝑖</m:t>
                        </m:r>
                      </m:sub>
                    </m:sSub>
                    <m:r>
                      <a:rPr lang="tr-TR" b="1" i="1">
                        <a:latin typeface="Cambria Math" panose="02040503050406030204" pitchFamily="18" charset="0"/>
                      </a:rPr>
                      <m:t> </m:t>
                    </m:r>
                    <m:d>
                      <m:dPr>
                        <m:ctrlPr>
                          <a:rPr lang="tr-TR" b="1" i="1">
                            <a:latin typeface="Cambria Math" panose="02040503050406030204" pitchFamily="18" charset="0"/>
                          </a:rPr>
                        </m:ctrlPr>
                      </m:dPr>
                      <m:e>
                        <m:r>
                          <a:rPr lang="tr-TR" b="1" i="1">
                            <a:latin typeface="Cambria Math" panose="02040503050406030204" pitchFamily="18" charset="0"/>
                          </a:rPr>
                          <m:t>𝒙</m:t>
                        </m:r>
                      </m:e>
                    </m:d>
                    <m:r>
                      <a:rPr lang="tr-TR" b="1" i="1">
                        <a:latin typeface="Cambria Math" panose="02040503050406030204" pitchFamily="18" charset="0"/>
                      </a:rPr>
                      <m:t>=</m:t>
                    </m:r>
                    <m:d>
                      <m:dPr>
                        <m:ctrlPr>
                          <a:rPr lang="en-TR" i="1" smtClean="0">
                            <a:latin typeface="Cambria Math" panose="02040503050406030204" pitchFamily="18" charset="0"/>
                          </a:rPr>
                        </m:ctrlPr>
                      </m:dPr>
                      <m:e>
                        <m:sSubSup>
                          <m:sSubSupPr>
                            <m:ctrlPr>
                              <a:rPr lang="en-TR" i="1">
                                <a:latin typeface="Cambria Math" panose="02040503050406030204" pitchFamily="18" charset="0"/>
                              </a:rPr>
                            </m:ctrlPr>
                          </m:sSubSupPr>
                          <m:e>
                            <m:r>
                              <a:rPr lang="en-US" b="1" i="1">
                                <a:latin typeface="Cambria Math" panose="02040503050406030204" pitchFamily="18" charset="0"/>
                              </a:rPr>
                              <m:t>𝛍</m:t>
                            </m:r>
                          </m:e>
                          <m:sub>
                            <m:r>
                              <a:rPr lang="en-US" i="1">
                                <a:latin typeface="Cambria Math" panose="02040503050406030204" pitchFamily="18" charset="0"/>
                              </a:rPr>
                              <m:t>𝑖</m:t>
                            </m:r>
                          </m:sub>
                          <m:sup>
                            <m:r>
                              <a:rPr lang="en-US" i="1">
                                <a:latin typeface="Cambria Math" panose="02040503050406030204" pitchFamily="18" charset="0"/>
                              </a:rPr>
                              <m:t>𝑇</m:t>
                            </m:r>
                          </m:sup>
                        </m:sSubSup>
                        <m:sSup>
                          <m:sSupPr>
                            <m:ctrlPr>
                              <a:rPr lang="en-TR" i="1">
                                <a:latin typeface="Cambria Math" panose="02040503050406030204" pitchFamily="18" charset="0"/>
                              </a:rPr>
                            </m:ctrlPr>
                          </m:sSupPr>
                          <m:e>
                            <m:r>
                              <a:rPr lang="en-US" b="1" i="1">
                                <a:latin typeface="Cambria Math" panose="02040503050406030204" pitchFamily="18" charset="0"/>
                              </a:rPr>
                              <m:t>𝚺</m:t>
                            </m:r>
                          </m:e>
                          <m:sup>
                            <m:r>
                              <a:rPr lang="en-US" i="1">
                                <a:latin typeface="Cambria Math" panose="02040503050406030204" pitchFamily="18" charset="0"/>
                              </a:rPr>
                              <m:t>−1</m:t>
                            </m:r>
                          </m:sup>
                        </m:sSup>
                      </m:e>
                    </m:d>
                    <m:r>
                      <a:rPr lang="en-US" b="1" i="1">
                        <a:latin typeface="Cambria Math" panose="02040503050406030204" pitchFamily="18" charset="0"/>
                      </a:rPr>
                      <m:t>𝒙</m:t>
                    </m:r>
                    <m:r>
                      <a:rPr lang="en-US" i="1">
                        <a:latin typeface="Cambria Math" panose="02040503050406030204" pitchFamily="18" charset="0"/>
                      </a:rPr>
                      <m:t>+</m:t>
                    </m:r>
                    <m:d>
                      <m:dPr>
                        <m:ctrlPr>
                          <a:rPr lang="en-TR" i="1">
                            <a:latin typeface="Cambria Math" panose="02040503050406030204" pitchFamily="18" charset="0"/>
                          </a:rPr>
                        </m:ctrlPr>
                      </m:dPr>
                      <m:e>
                        <m:func>
                          <m:funcPr>
                            <m:ctrlPr>
                              <a:rPr lang="en-TR" i="1">
                                <a:latin typeface="Cambria Math" panose="02040503050406030204" pitchFamily="18" charset="0"/>
                              </a:rPr>
                            </m:ctrlPr>
                          </m:funcPr>
                          <m:fName>
                            <m:r>
                              <a:rPr lang="en-US" b="0" i="1">
                                <a:latin typeface="Cambria Math" panose="02040503050406030204" pitchFamily="18" charset="0"/>
                              </a:rPr>
                              <m:t>𝑙𝑛</m:t>
                            </m:r>
                          </m:fName>
                          <m:e>
                            <m:d>
                              <m:dPr>
                                <m:ctrlPr>
                                  <a:rPr lang="en-TR" i="1">
                                    <a:latin typeface="Cambria Math" panose="02040503050406030204" pitchFamily="18" charset="0"/>
                                  </a:rPr>
                                </m:ctrlPr>
                              </m:dPr>
                              <m:e>
                                <m:r>
                                  <a:rPr lang="en-US" b="0" i="1">
                                    <a:latin typeface="Cambria Math" panose="02040503050406030204" pitchFamily="18" charset="0"/>
                                  </a:rPr>
                                  <m:t>𝑃𝑟</m:t>
                                </m:r>
                                <m:d>
                                  <m:dPr>
                                    <m:ctrlPr>
                                      <a:rPr lang="en-TR" i="1">
                                        <a:latin typeface="Cambria Math" panose="02040503050406030204" pitchFamily="18" charset="0"/>
                                      </a:rPr>
                                    </m:ctrlPr>
                                  </m:dPr>
                                  <m:e>
                                    <m:sSub>
                                      <m:sSubPr>
                                        <m:ctrlPr>
                                          <a:rPr lang="en-TR" i="1">
                                            <a:latin typeface="Cambria Math" panose="02040503050406030204" pitchFamily="18" charset="0"/>
                                          </a:rPr>
                                        </m:ctrlPr>
                                      </m:sSubPr>
                                      <m:e>
                                        <m:r>
                                          <a:rPr lang="en-US" b="0" i="1">
                                            <a:latin typeface="Cambria Math" panose="02040503050406030204" pitchFamily="18" charset="0"/>
                                          </a:rPr>
                                          <m:t>𝑐</m:t>
                                        </m:r>
                                      </m:e>
                                      <m:sub>
                                        <m:r>
                                          <a:rPr lang="en-US" b="0" i="1">
                                            <a:latin typeface="Cambria Math" panose="02040503050406030204" pitchFamily="18" charset="0"/>
                                          </a:rPr>
                                          <m:t>𝑖</m:t>
                                        </m:r>
                                      </m:sub>
                                    </m:sSub>
                                  </m:e>
                                </m:d>
                              </m:e>
                            </m:d>
                          </m:e>
                        </m:func>
                        <m:r>
                          <a:rPr lang="en-US" b="0" i="1">
                            <a:latin typeface="Cambria Math" panose="02040503050406030204" pitchFamily="18" charset="0"/>
                          </a:rPr>
                          <m:t>−</m:t>
                        </m:r>
                        <m:f>
                          <m:fPr>
                            <m:ctrlPr>
                              <a:rPr lang="en-TR" i="1">
                                <a:latin typeface="Cambria Math" panose="02040503050406030204" pitchFamily="18" charset="0"/>
                              </a:rPr>
                            </m:ctrlPr>
                          </m:fPr>
                          <m:num>
                            <m:r>
                              <a:rPr lang="en-US" b="0" i="1">
                                <a:latin typeface="Cambria Math" panose="02040503050406030204" pitchFamily="18" charset="0"/>
                              </a:rPr>
                              <m:t>1</m:t>
                            </m:r>
                          </m:num>
                          <m:den>
                            <m:r>
                              <a:rPr lang="en-US" b="0" i="1">
                                <a:latin typeface="Cambria Math" panose="02040503050406030204" pitchFamily="18" charset="0"/>
                              </a:rPr>
                              <m:t>2</m:t>
                            </m:r>
                          </m:den>
                        </m:f>
                        <m:sSubSup>
                          <m:sSubSupPr>
                            <m:ctrlPr>
                              <a:rPr lang="en-TR" i="1">
                                <a:latin typeface="Cambria Math" panose="02040503050406030204" pitchFamily="18" charset="0"/>
                              </a:rPr>
                            </m:ctrlPr>
                          </m:sSubSupPr>
                          <m:e>
                            <m:r>
                              <a:rPr lang="en-US" b="1" i="1">
                                <a:latin typeface="Cambria Math" panose="02040503050406030204" pitchFamily="18" charset="0"/>
                              </a:rPr>
                              <m:t>𝝁</m:t>
                            </m:r>
                          </m:e>
                          <m:sub>
                            <m:r>
                              <a:rPr lang="en-US" b="0" i="1">
                                <a:latin typeface="Cambria Math" panose="02040503050406030204" pitchFamily="18" charset="0"/>
                              </a:rPr>
                              <m:t>𝑖</m:t>
                            </m:r>
                          </m:sub>
                          <m:sup>
                            <m:r>
                              <a:rPr lang="en-US" b="0" i="1">
                                <a:latin typeface="Cambria Math" panose="02040503050406030204" pitchFamily="18" charset="0"/>
                              </a:rPr>
                              <m:t>𝑇</m:t>
                            </m:r>
                          </m:sup>
                        </m:sSubSup>
                        <m:sSup>
                          <m:sSupPr>
                            <m:ctrlPr>
                              <a:rPr lang="en-TR" i="1">
                                <a:latin typeface="Cambria Math" panose="02040503050406030204" pitchFamily="18" charset="0"/>
                              </a:rPr>
                            </m:ctrlPr>
                          </m:sSupPr>
                          <m:e>
                            <m:r>
                              <a:rPr lang="en-US" b="1" i="1">
                                <a:latin typeface="Cambria Math" panose="02040503050406030204" pitchFamily="18" charset="0"/>
                              </a:rPr>
                              <m:t>𝜮</m:t>
                            </m:r>
                          </m:e>
                          <m:sup>
                            <m:r>
                              <a:rPr lang="en-US" b="0" i="1">
                                <a:latin typeface="Cambria Math" panose="02040503050406030204" pitchFamily="18" charset="0"/>
                              </a:rPr>
                              <m:t>−1</m:t>
                            </m:r>
                          </m:sup>
                        </m:sSup>
                        <m:sSub>
                          <m:sSubPr>
                            <m:ctrlPr>
                              <a:rPr lang="en-TR" i="1">
                                <a:latin typeface="Cambria Math" panose="02040503050406030204" pitchFamily="18" charset="0"/>
                              </a:rPr>
                            </m:ctrlPr>
                          </m:sSubPr>
                          <m:e>
                            <m:r>
                              <a:rPr lang="en-US" b="1" i="1">
                                <a:latin typeface="Cambria Math" panose="02040503050406030204" pitchFamily="18" charset="0"/>
                              </a:rPr>
                              <m:t>𝝁</m:t>
                            </m:r>
                          </m:e>
                          <m:sub>
                            <m:r>
                              <a:rPr lang="en-US" b="0" i="1">
                                <a:latin typeface="Cambria Math" panose="02040503050406030204" pitchFamily="18" charset="0"/>
                              </a:rPr>
                              <m:t>𝑖</m:t>
                            </m:r>
                          </m:sub>
                        </m:sSub>
                      </m:e>
                    </m:d>
                  </m:oMath>
                </a14:m>
                <a:r>
                  <a:rPr lang="en-TR" dirty="0"/>
                  <a:t>.	(16)</a:t>
                </a:r>
              </a:p>
            </p:txBody>
          </p:sp>
        </mc:Choice>
        <mc:Fallback xmlns="">
          <p:sp>
            <p:nvSpPr>
              <p:cNvPr id="2" name="TextBox 1">
                <a:extLst>
                  <a:ext uri="{FF2B5EF4-FFF2-40B4-BE49-F238E27FC236}">
                    <a16:creationId xmlns:a16="http://schemas.microsoft.com/office/drawing/2014/main" id="{D7875285-3FF2-6441-A403-19737D6FCB5F}"/>
                  </a:ext>
                </a:extLst>
              </p:cNvPr>
              <p:cNvSpPr txBox="1">
                <a:spLocks noRot="1" noChangeAspect="1" noMove="1" noResize="1" noEditPoints="1" noAdjustHandles="1" noChangeArrowheads="1" noChangeShapeType="1" noTextEdit="1"/>
              </p:cNvSpPr>
              <p:nvPr/>
            </p:nvSpPr>
            <p:spPr>
              <a:xfrm>
                <a:off x="492369" y="1262926"/>
                <a:ext cx="7632128" cy="4055149"/>
              </a:xfrm>
              <a:prstGeom prst="rect">
                <a:avLst/>
              </a:prstGeom>
              <a:blipFill>
                <a:blip r:embed="rId2"/>
                <a:stretch>
                  <a:fillRect l="-664" t="-625"/>
                </a:stretch>
              </a:blipFill>
            </p:spPr>
            <p:txBody>
              <a:bodyPr/>
              <a:lstStyle/>
              <a:p>
                <a:r>
                  <a:rPr lang="en-US">
                    <a:noFill/>
                  </a:rPr>
                  <a:t> </a:t>
                </a:r>
              </a:p>
            </p:txBody>
          </p:sp>
        </mc:Fallback>
      </mc:AlternateContent>
      <p:pic>
        <p:nvPicPr>
          <p:cNvPr id="1025" name="Picture 1" descr="page84image59411504">
            <a:extLst>
              <a:ext uri="{FF2B5EF4-FFF2-40B4-BE49-F238E27FC236}">
                <a16:creationId xmlns:a16="http://schemas.microsoft.com/office/drawing/2014/main" id="{6488879E-8238-574F-8F52-C100DF431C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24497" y="921204"/>
            <a:ext cx="4007597" cy="58864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056078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BBD76E0-9EE2-2140-B039-FE63E856B247}"/>
              </a:ext>
            </a:extLst>
          </p:cNvPr>
          <p:cNvSpPr txBox="1"/>
          <p:nvPr/>
        </p:nvSpPr>
        <p:spPr>
          <a:xfrm>
            <a:off x="492369" y="391886"/>
            <a:ext cx="2044021" cy="523220"/>
          </a:xfrm>
          <a:prstGeom prst="rect">
            <a:avLst/>
          </a:prstGeom>
          <a:noFill/>
        </p:spPr>
        <p:txBody>
          <a:bodyPr wrap="none" rtlCol="0">
            <a:spAutoFit/>
          </a:bodyPr>
          <a:lstStyle/>
          <a:p>
            <a:r>
              <a:rPr lang="en-US" sz="2800" b="1" dirty="0"/>
              <a:t>Experiments</a:t>
            </a:r>
          </a:p>
        </p:txBody>
      </p:sp>
      <p:sp>
        <p:nvSpPr>
          <p:cNvPr id="7" name="Slide Number Placeholder 6">
            <a:extLst>
              <a:ext uri="{FF2B5EF4-FFF2-40B4-BE49-F238E27FC236}">
                <a16:creationId xmlns:a16="http://schemas.microsoft.com/office/drawing/2014/main" id="{327156D3-E4E2-754F-8513-F2C572987FB2}"/>
              </a:ext>
            </a:extLst>
          </p:cNvPr>
          <p:cNvSpPr>
            <a:spLocks noGrp="1"/>
          </p:cNvSpPr>
          <p:nvPr>
            <p:ph type="sldNum" sz="quarter" idx="12"/>
          </p:nvPr>
        </p:nvSpPr>
        <p:spPr/>
        <p:txBody>
          <a:bodyPr/>
          <a:lstStyle/>
          <a:p>
            <a:fld id="{C5184E39-17C3-1B46-A006-9F7568AAA460}" type="slidenum">
              <a:rPr lang="en-US" smtClean="0"/>
              <a:t>31</a:t>
            </a:fld>
            <a:endParaRPr lang="en-US"/>
          </a:p>
        </p:txBody>
      </p:sp>
      <p:sp>
        <p:nvSpPr>
          <p:cNvPr id="4" name="TextBox 3">
            <a:extLst>
              <a:ext uri="{FF2B5EF4-FFF2-40B4-BE49-F238E27FC236}">
                <a16:creationId xmlns:a16="http://schemas.microsoft.com/office/drawing/2014/main" id="{9CB39938-9841-8940-97C4-5646D18ACB1E}"/>
              </a:ext>
            </a:extLst>
          </p:cNvPr>
          <p:cNvSpPr txBox="1"/>
          <p:nvPr/>
        </p:nvSpPr>
        <p:spPr>
          <a:xfrm>
            <a:off x="492369" y="1152988"/>
            <a:ext cx="11699631" cy="3693319"/>
          </a:xfrm>
          <a:prstGeom prst="rect">
            <a:avLst/>
          </a:prstGeom>
          <a:noFill/>
        </p:spPr>
        <p:txBody>
          <a:bodyPr wrap="square" rtlCol="0">
            <a:spAutoFit/>
          </a:bodyPr>
          <a:lstStyle/>
          <a:p>
            <a:pPr marL="342900" indent="-342900">
              <a:buFont typeface="+mj-lt"/>
              <a:buAutoNum type="arabicPeriod"/>
            </a:pPr>
            <a:r>
              <a:rPr lang="en-US" b="1" dirty="0"/>
              <a:t>Dataset and Data Augmentation</a:t>
            </a:r>
          </a:p>
          <a:p>
            <a:pPr marL="342900" indent="-342900">
              <a:buFont typeface="+mj-lt"/>
              <a:buAutoNum type="arabicPeriod"/>
            </a:pPr>
            <a:endParaRPr lang="en-US" b="1" dirty="0"/>
          </a:p>
          <a:p>
            <a:pPr marL="342900" indent="-342900">
              <a:buFont typeface="+mj-lt"/>
              <a:buAutoNum type="arabicPeriod"/>
            </a:pPr>
            <a:r>
              <a:rPr lang="en-US" b="1" dirty="0"/>
              <a:t>Training and Testing on CNN Models</a:t>
            </a:r>
          </a:p>
          <a:p>
            <a:pPr marL="342900" indent="-342900">
              <a:buFont typeface="+mj-lt"/>
              <a:buAutoNum type="arabicPeriod"/>
            </a:pPr>
            <a:endParaRPr lang="en-US" b="1" dirty="0"/>
          </a:p>
          <a:p>
            <a:pPr marL="342900" indent="-342900">
              <a:buFont typeface="+mj-lt"/>
              <a:buAutoNum type="arabicPeriod"/>
            </a:pPr>
            <a:r>
              <a:rPr lang="en-US" b="1" dirty="0"/>
              <a:t>Deep Feature Extraction and Forming the Feature Matrices</a:t>
            </a:r>
          </a:p>
          <a:p>
            <a:pPr marL="342900" indent="-342900">
              <a:buFont typeface="+mj-lt"/>
              <a:buAutoNum type="arabicPeriod"/>
            </a:pPr>
            <a:endParaRPr lang="en-US" b="1" dirty="0"/>
          </a:p>
          <a:p>
            <a:pPr marL="342900" indent="-342900">
              <a:buFont typeface="+mj-lt"/>
              <a:buAutoNum type="arabicPeriod"/>
            </a:pPr>
            <a:r>
              <a:rPr lang="en-US" b="1" dirty="0"/>
              <a:t>Data Pre-Processing</a:t>
            </a:r>
          </a:p>
          <a:p>
            <a:pPr marL="342900" indent="-342900">
              <a:buFont typeface="+mj-lt"/>
              <a:buAutoNum type="arabicPeriod"/>
            </a:pPr>
            <a:endParaRPr lang="en-US" b="1" dirty="0"/>
          </a:p>
          <a:p>
            <a:pPr marL="342900" indent="-342900">
              <a:buFont typeface="+mj-lt"/>
              <a:buAutoNum type="arabicPeriod"/>
            </a:pPr>
            <a:r>
              <a:rPr lang="en-US" b="1" dirty="0"/>
              <a:t>Hyper-Parameter Tuning</a:t>
            </a:r>
          </a:p>
          <a:p>
            <a:pPr marL="342900" indent="-342900">
              <a:buFont typeface="+mj-lt"/>
              <a:buAutoNum type="arabicPeriod"/>
            </a:pPr>
            <a:endParaRPr lang="en-US" b="1" dirty="0"/>
          </a:p>
          <a:p>
            <a:pPr marL="342900" indent="-342900">
              <a:buFont typeface="+mj-lt"/>
              <a:buAutoNum type="arabicPeriod"/>
            </a:pPr>
            <a:r>
              <a:rPr lang="en-US" b="1" dirty="0"/>
              <a:t>Training and Testing on ML Models</a:t>
            </a:r>
          </a:p>
          <a:p>
            <a:pPr marL="342900" indent="-342900">
              <a:buFont typeface="+mj-lt"/>
              <a:buAutoNum type="arabicPeriod"/>
            </a:pPr>
            <a:endParaRPr lang="en-US" b="1" dirty="0"/>
          </a:p>
          <a:p>
            <a:pPr marL="342900" indent="-342900">
              <a:buFont typeface="+mj-lt"/>
              <a:buAutoNum type="arabicPeriod"/>
            </a:pPr>
            <a:r>
              <a:rPr lang="en-US" b="1" dirty="0"/>
              <a:t>Source Code</a:t>
            </a:r>
          </a:p>
        </p:txBody>
      </p:sp>
    </p:spTree>
    <p:extLst>
      <p:ext uri="{BB962C8B-B14F-4D97-AF65-F5344CB8AC3E}">
        <p14:creationId xmlns:p14="http://schemas.microsoft.com/office/powerpoint/2010/main" val="33143747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BBD76E0-9EE2-2140-B039-FE63E856B247}"/>
              </a:ext>
            </a:extLst>
          </p:cNvPr>
          <p:cNvSpPr txBox="1"/>
          <p:nvPr/>
        </p:nvSpPr>
        <p:spPr>
          <a:xfrm>
            <a:off x="492369" y="391886"/>
            <a:ext cx="2044149" cy="523220"/>
          </a:xfrm>
          <a:prstGeom prst="rect">
            <a:avLst/>
          </a:prstGeom>
          <a:noFill/>
        </p:spPr>
        <p:txBody>
          <a:bodyPr wrap="none" rtlCol="0">
            <a:spAutoFit/>
          </a:bodyPr>
          <a:lstStyle/>
          <a:p>
            <a:r>
              <a:rPr lang="en-US" sz="2800" b="1" dirty="0"/>
              <a:t>Experiments</a:t>
            </a:r>
          </a:p>
        </p:txBody>
      </p:sp>
      <p:sp>
        <p:nvSpPr>
          <p:cNvPr id="7" name="Slide Number Placeholder 6">
            <a:extLst>
              <a:ext uri="{FF2B5EF4-FFF2-40B4-BE49-F238E27FC236}">
                <a16:creationId xmlns:a16="http://schemas.microsoft.com/office/drawing/2014/main" id="{327156D3-E4E2-754F-8513-F2C572987FB2}"/>
              </a:ext>
            </a:extLst>
          </p:cNvPr>
          <p:cNvSpPr>
            <a:spLocks noGrp="1"/>
          </p:cNvSpPr>
          <p:nvPr>
            <p:ph type="sldNum" sz="quarter" idx="12"/>
          </p:nvPr>
        </p:nvSpPr>
        <p:spPr/>
        <p:txBody>
          <a:bodyPr/>
          <a:lstStyle/>
          <a:p>
            <a:fld id="{C5184E39-17C3-1B46-A006-9F7568AAA460}" type="slidenum">
              <a:rPr lang="en-US" smtClean="0"/>
              <a:t>32</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BE933C2-3091-5C4F-AF11-A69ADD134818}"/>
                  </a:ext>
                </a:extLst>
              </p:cNvPr>
              <p:cNvSpPr txBox="1"/>
              <p:nvPr/>
            </p:nvSpPr>
            <p:spPr>
              <a:xfrm>
                <a:off x="492369" y="1088571"/>
                <a:ext cx="11699631" cy="4845814"/>
              </a:xfrm>
              <a:prstGeom prst="rect">
                <a:avLst/>
              </a:prstGeom>
              <a:noFill/>
            </p:spPr>
            <p:txBody>
              <a:bodyPr wrap="square" rtlCol="0">
                <a:spAutoFit/>
              </a:bodyPr>
              <a:lstStyle/>
              <a:p>
                <a:pPr marL="342900" indent="-342900">
                  <a:buAutoNum type="arabicPeriod"/>
                </a:pPr>
                <a:r>
                  <a:rPr lang="en-US" b="1" dirty="0"/>
                  <a:t>Clean</a:t>
                </a:r>
                <a:r>
                  <a:rPr lang="en-US" dirty="0"/>
                  <a:t> the data source and construct the dataset, then divide it into train and test sets containing two classes,</a:t>
                </a:r>
              </a:p>
              <a:p>
                <a:pPr marL="342900" indent="-342900">
                  <a:buAutoNum type="arabicPeriod"/>
                </a:pPr>
                <a:endParaRPr lang="en-US" dirty="0"/>
              </a:p>
              <a:p>
                <a:pPr marL="342900" indent="-342900">
                  <a:buFontTx/>
                  <a:buAutoNum type="arabicPeriod"/>
                </a:pPr>
                <a:r>
                  <a:rPr lang="en-US" b="1" dirty="0"/>
                  <a:t>Do</a:t>
                </a:r>
                <a:r>
                  <a:rPr lang="en-US" dirty="0"/>
                  <a:t> </a:t>
                </a:r>
                <a:r>
                  <a:rPr lang="en-US" b="1" dirty="0"/>
                  <a:t>CNN experiments</a:t>
                </a:r>
                <a:r>
                  <a:rPr lang="en-US" dirty="0"/>
                  <a:t> on different pre-trained with different optimizers, save the results and model weights to distinct files, then extract the deep features of images, name </a:t>
                </a:r>
                <a14:m>
                  <m:oMath xmlns:m="http://schemas.openxmlformats.org/officeDocument/2006/math">
                    <m:sSub>
                      <m:sSubPr>
                        <m:ctrlPr>
                          <a:rPr lang="tr-TR" b="1" i="1">
                            <a:latin typeface="Cambria Math" panose="02040503050406030204" pitchFamily="18" charset="0"/>
                          </a:rPr>
                        </m:ctrlPr>
                      </m:sSubPr>
                      <m:e>
                        <m:r>
                          <a:rPr lang="tr-TR" b="1" i="1">
                            <a:latin typeface="Cambria Math" panose="02040503050406030204" pitchFamily="18" charset="0"/>
                          </a:rPr>
                          <m:t>𝑿</m:t>
                        </m:r>
                      </m:e>
                      <m:sub>
                        <m:r>
                          <a:rPr lang="tr-TR" b="1" i="1">
                            <a:latin typeface="Cambria Math" panose="02040503050406030204" pitchFamily="18" charset="0"/>
                          </a:rPr>
                          <m:t>𝒄𝒏𝒏</m:t>
                        </m:r>
                      </m:sub>
                    </m:sSub>
                  </m:oMath>
                </a14:m>
                <a:r>
                  <a:rPr lang="en-US" dirty="0"/>
                  <a:t>, by using the weight files of models with the best performance,</a:t>
                </a:r>
              </a:p>
              <a:p>
                <a:pPr marL="342900" indent="-342900">
                  <a:buFontTx/>
                  <a:buAutoNum type="arabicPeriod"/>
                </a:pPr>
                <a:endParaRPr lang="en-US" dirty="0"/>
              </a:p>
              <a:p>
                <a:pPr marL="342900" indent="-342900">
                  <a:buFontTx/>
                  <a:buAutoNum type="arabicPeriod"/>
                </a:pPr>
                <a:r>
                  <a:rPr lang="en-US" b="1" dirty="0"/>
                  <a:t>Do</a:t>
                </a:r>
                <a:r>
                  <a:rPr lang="en-US" dirty="0"/>
                  <a:t> </a:t>
                </a:r>
                <a:r>
                  <a:rPr lang="en-US" b="1" dirty="0"/>
                  <a:t>ML experiments </a:t>
                </a:r>
                <a:r>
                  <a:rPr lang="en-US" dirty="0"/>
                  <a:t>using grid search hyper-parameters optimization on different models over </a:t>
                </a:r>
                <a14:m>
                  <m:oMath xmlns:m="http://schemas.openxmlformats.org/officeDocument/2006/math">
                    <m:sSub>
                      <m:sSubPr>
                        <m:ctrlPr>
                          <a:rPr lang="tr-TR" i="1">
                            <a:latin typeface="Cambria Math" panose="02040503050406030204" pitchFamily="18" charset="0"/>
                          </a:rPr>
                        </m:ctrlPr>
                      </m:sSubPr>
                      <m:e>
                        <m:r>
                          <a:rPr lang="tr-TR" i="1">
                            <a:latin typeface="Cambria Math" panose="02040503050406030204" pitchFamily="18" charset="0"/>
                          </a:rPr>
                          <m:t>𝑋</m:t>
                        </m:r>
                      </m:e>
                      <m:sub>
                        <m:r>
                          <a:rPr lang="tr-TR" i="1">
                            <a:latin typeface="Cambria Math" panose="02040503050406030204" pitchFamily="18" charset="0"/>
                          </a:rPr>
                          <m:t>𝑐𝑛𝑛</m:t>
                        </m:r>
                      </m:sub>
                    </m:sSub>
                  </m:oMath>
                </a14:m>
                <a:r>
                  <a:rPr lang="en-US" i="1" dirty="0"/>
                  <a:t> </a:t>
                </a:r>
                <a:r>
                  <a:rPr lang="en-US" dirty="0"/>
                  <a:t>feature matrix with two methodologies: 1) cross-validation only on train set separated in step (1), and 2) train on train set and test on test set separated in step (1),</a:t>
                </a:r>
              </a:p>
              <a:p>
                <a:pPr marL="342900" indent="-342900">
                  <a:buFontTx/>
                  <a:buAutoNum type="arabicPeriod"/>
                </a:pPr>
                <a:endParaRPr lang="en-US" dirty="0"/>
              </a:p>
              <a:p>
                <a:pPr marL="342900" indent="-342900">
                  <a:buFontTx/>
                  <a:buAutoNum type="arabicPeriod"/>
                </a:pPr>
                <a:r>
                  <a:rPr lang="en-US" b="1" dirty="0"/>
                  <a:t>Extract</a:t>
                </a:r>
                <a:r>
                  <a:rPr lang="en-US" dirty="0"/>
                  <a:t> the demographic information from dataset for each sample, and construct the demographic information feature matrix, name </a:t>
                </a:r>
                <a14:m>
                  <m:oMath xmlns:m="http://schemas.openxmlformats.org/officeDocument/2006/math">
                    <m:sSub>
                      <m:sSubPr>
                        <m:ctrlPr>
                          <a:rPr lang="tr-TR" b="1" i="1">
                            <a:latin typeface="Cambria Math" panose="02040503050406030204" pitchFamily="18" charset="0"/>
                          </a:rPr>
                        </m:ctrlPr>
                      </m:sSubPr>
                      <m:e>
                        <m:r>
                          <a:rPr lang="tr-TR" b="1" i="1">
                            <a:latin typeface="Cambria Math" panose="02040503050406030204" pitchFamily="18" charset="0"/>
                          </a:rPr>
                          <m:t>𝑿</m:t>
                        </m:r>
                      </m:e>
                      <m:sub>
                        <m:r>
                          <a:rPr lang="tr-TR" b="1" i="1" smtClean="0">
                            <a:latin typeface="Cambria Math" panose="02040503050406030204" pitchFamily="18" charset="0"/>
                          </a:rPr>
                          <m:t>𝒊𝒏𝒇𝒐</m:t>
                        </m:r>
                      </m:sub>
                    </m:sSub>
                  </m:oMath>
                </a14:m>
                <a:r>
                  <a:rPr lang="en-US" dirty="0"/>
                  <a:t>, then repeat step (3) for </a:t>
                </a:r>
                <a14:m>
                  <m:oMath xmlns:m="http://schemas.openxmlformats.org/officeDocument/2006/math">
                    <m:sSub>
                      <m:sSubPr>
                        <m:ctrlPr>
                          <a:rPr lang="tr-TR" i="1">
                            <a:latin typeface="Cambria Math" panose="02040503050406030204" pitchFamily="18" charset="0"/>
                          </a:rPr>
                        </m:ctrlPr>
                      </m:sSubPr>
                      <m:e>
                        <m:r>
                          <a:rPr lang="tr-TR" i="1">
                            <a:latin typeface="Cambria Math" panose="02040503050406030204" pitchFamily="18" charset="0"/>
                          </a:rPr>
                          <m:t>𝑋</m:t>
                        </m:r>
                      </m:e>
                      <m:sub>
                        <m:r>
                          <a:rPr lang="tr-TR" i="1">
                            <a:latin typeface="Cambria Math" panose="02040503050406030204" pitchFamily="18" charset="0"/>
                          </a:rPr>
                          <m:t>𝑖𝑛𝑓𝑜</m:t>
                        </m:r>
                      </m:sub>
                    </m:sSub>
                  </m:oMath>
                </a14:m>
                <a:r>
                  <a:rPr lang="en-US" dirty="0"/>
                  <a:t>,</a:t>
                </a:r>
              </a:p>
              <a:p>
                <a:pPr marL="342900" indent="-342900">
                  <a:buFontTx/>
                  <a:buAutoNum type="arabicPeriod"/>
                </a:pPr>
                <a:endParaRPr lang="en-US" dirty="0"/>
              </a:p>
              <a:p>
                <a:pPr marL="342900" indent="-342900">
                  <a:buFontTx/>
                  <a:buAutoNum type="arabicPeriod"/>
                </a:pPr>
                <a:r>
                  <a:rPr lang="en-US" b="1" dirty="0"/>
                  <a:t>Combine</a:t>
                </a:r>
                <a:r>
                  <a:rPr lang="en-US" dirty="0"/>
                  <a:t> feature matrices </a:t>
                </a:r>
                <a14:m>
                  <m:oMath xmlns:m="http://schemas.openxmlformats.org/officeDocument/2006/math">
                    <m:sSub>
                      <m:sSubPr>
                        <m:ctrlPr>
                          <a:rPr lang="tr-TR" i="1">
                            <a:latin typeface="Cambria Math" panose="02040503050406030204" pitchFamily="18" charset="0"/>
                          </a:rPr>
                        </m:ctrlPr>
                      </m:sSubPr>
                      <m:e>
                        <m:r>
                          <a:rPr lang="tr-TR" i="1">
                            <a:latin typeface="Cambria Math" panose="02040503050406030204" pitchFamily="18" charset="0"/>
                          </a:rPr>
                          <m:t>𝑋</m:t>
                        </m:r>
                      </m:e>
                      <m:sub>
                        <m:r>
                          <a:rPr lang="tr-TR" i="1">
                            <a:latin typeface="Cambria Math" panose="02040503050406030204" pitchFamily="18" charset="0"/>
                          </a:rPr>
                          <m:t>𝑐𝑛𝑛</m:t>
                        </m:r>
                      </m:sub>
                    </m:sSub>
                  </m:oMath>
                </a14:m>
                <a:r>
                  <a:rPr lang="en-US" i="1" dirty="0"/>
                  <a:t> </a:t>
                </a:r>
                <a:r>
                  <a:rPr lang="en-US" dirty="0"/>
                  <a:t>and </a:t>
                </a:r>
                <a14:m>
                  <m:oMath xmlns:m="http://schemas.openxmlformats.org/officeDocument/2006/math">
                    <m:sSub>
                      <m:sSubPr>
                        <m:ctrlPr>
                          <a:rPr lang="tr-TR" i="1">
                            <a:latin typeface="Cambria Math" panose="02040503050406030204" pitchFamily="18" charset="0"/>
                          </a:rPr>
                        </m:ctrlPr>
                      </m:sSubPr>
                      <m:e>
                        <m:r>
                          <a:rPr lang="tr-TR" i="1">
                            <a:latin typeface="Cambria Math" panose="02040503050406030204" pitchFamily="18" charset="0"/>
                          </a:rPr>
                          <m:t>𝑋</m:t>
                        </m:r>
                      </m:e>
                      <m:sub>
                        <m:r>
                          <a:rPr lang="tr-TR" i="1">
                            <a:latin typeface="Cambria Math" panose="02040503050406030204" pitchFamily="18" charset="0"/>
                          </a:rPr>
                          <m:t>𝑖𝑛𝑓𝑜</m:t>
                        </m:r>
                      </m:sub>
                    </m:sSub>
                  </m:oMath>
                </a14:m>
                <a:r>
                  <a:rPr lang="en-US" i="1" dirty="0"/>
                  <a:t> </a:t>
                </a:r>
                <a:r>
                  <a:rPr lang="en-US" dirty="0"/>
                  <a:t>column-wise to construct the feature matrix for each sample, name </a:t>
                </a:r>
                <a14:m>
                  <m:oMath xmlns:m="http://schemas.openxmlformats.org/officeDocument/2006/math">
                    <m:sSub>
                      <m:sSubPr>
                        <m:ctrlPr>
                          <a:rPr lang="tr-TR" b="1" i="1">
                            <a:latin typeface="Cambria Math" panose="02040503050406030204" pitchFamily="18" charset="0"/>
                          </a:rPr>
                        </m:ctrlPr>
                      </m:sSubPr>
                      <m:e>
                        <m:r>
                          <a:rPr lang="tr-TR" b="1" i="1" smtClean="0">
                            <a:latin typeface="Cambria Math" panose="02040503050406030204" pitchFamily="18" charset="0"/>
                          </a:rPr>
                          <m:t>𝑿</m:t>
                        </m:r>
                      </m:e>
                      <m:sub>
                        <m:r>
                          <a:rPr lang="tr-TR" b="1" i="1" smtClean="0">
                            <a:latin typeface="Cambria Math" panose="02040503050406030204" pitchFamily="18" charset="0"/>
                          </a:rPr>
                          <m:t>𝒂𝒍𝒍</m:t>
                        </m:r>
                      </m:sub>
                    </m:sSub>
                  </m:oMath>
                </a14:m>
                <a:r>
                  <a:rPr lang="en-US" dirty="0"/>
                  <a:t>, then repeat step (3) for </a:t>
                </a:r>
                <a14:m>
                  <m:oMath xmlns:m="http://schemas.openxmlformats.org/officeDocument/2006/math">
                    <m:sSub>
                      <m:sSubPr>
                        <m:ctrlPr>
                          <a:rPr lang="tr-TR" i="1">
                            <a:latin typeface="Cambria Math" panose="02040503050406030204" pitchFamily="18" charset="0"/>
                          </a:rPr>
                        </m:ctrlPr>
                      </m:sSubPr>
                      <m:e>
                        <m:r>
                          <a:rPr lang="tr-TR" i="1">
                            <a:latin typeface="Cambria Math" panose="02040503050406030204" pitchFamily="18" charset="0"/>
                          </a:rPr>
                          <m:t>𝑋</m:t>
                        </m:r>
                      </m:e>
                      <m:sub>
                        <m:r>
                          <a:rPr lang="tr-TR" b="0" i="1" smtClean="0">
                            <a:latin typeface="Cambria Math" panose="02040503050406030204" pitchFamily="18" charset="0"/>
                          </a:rPr>
                          <m:t>𝑎𝑙𝑙</m:t>
                        </m:r>
                      </m:sub>
                    </m:sSub>
                  </m:oMath>
                </a14:m>
                <a:r>
                  <a:rPr lang="en-US" dirty="0"/>
                  <a:t>, and</a:t>
                </a:r>
              </a:p>
              <a:p>
                <a:pPr marL="342900" indent="-342900">
                  <a:buFontTx/>
                  <a:buAutoNum type="arabicPeriod"/>
                </a:pPr>
                <a:endParaRPr lang="en-US" dirty="0"/>
              </a:p>
              <a:p>
                <a:pPr marL="342900" indent="-342900">
                  <a:buFontTx/>
                  <a:buAutoNum type="arabicPeriod"/>
                </a:pPr>
                <a:r>
                  <a:rPr lang="en-US" b="1" dirty="0"/>
                  <a:t>Report</a:t>
                </a:r>
                <a:r>
                  <a:rPr lang="en-US" dirty="0"/>
                  <a:t> all results of experiments.</a:t>
                </a:r>
              </a:p>
            </p:txBody>
          </p:sp>
        </mc:Choice>
        <mc:Fallback xmlns="">
          <p:sp>
            <p:nvSpPr>
              <p:cNvPr id="2" name="TextBox 1">
                <a:extLst>
                  <a:ext uri="{FF2B5EF4-FFF2-40B4-BE49-F238E27FC236}">
                    <a16:creationId xmlns:a16="http://schemas.microsoft.com/office/drawing/2014/main" id="{5BE933C2-3091-5C4F-AF11-A69ADD134818}"/>
                  </a:ext>
                </a:extLst>
              </p:cNvPr>
              <p:cNvSpPr txBox="1">
                <a:spLocks noRot="1" noChangeAspect="1" noMove="1" noResize="1" noEditPoints="1" noAdjustHandles="1" noChangeArrowheads="1" noChangeShapeType="1" noTextEdit="1"/>
              </p:cNvSpPr>
              <p:nvPr/>
            </p:nvSpPr>
            <p:spPr>
              <a:xfrm>
                <a:off x="492369" y="1088571"/>
                <a:ext cx="11699631" cy="4845814"/>
              </a:xfrm>
              <a:prstGeom prst="rect">
                <a:avLst/>
              </a:prstGeom>
              <a:blipFill>
                <a:blip r:embed="rId2"/>
                <a:stretch>
                  <a:fillRect l="-433" t="-522" r="-325" b="-1044"/>
                </a:stretch>
              </a:blipFill>
            </p:spPr>
            <p:txBody>
              <a:bodyPr/>
              <a:lstStyle/>
              <a:p>
                <a:r>
                  <a:rPr lang="en-US">
                    <a:noFill/>
                  </a:rPr>
                  <a:t> </a:t>
                </a:r>
              </a:p>
            </p:txBody>
          </p:sp>
        </mc:Fallback>
      </mc:AlternateContent>
    </p:spTree>
    <p:extLst>
      <p:ext uri="{BB962C8B-B14F-4D97-AF65-F5344CB8AC3E}">
        <p14:creationId xmlns:p14="http://schemas.microsoft.com/office/powerpoint/2010/main" val="118584150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1467BED-3DD0-3242-9BC7-2A1BDE2B193B}"/>
              </a:ext>
            </a:extLst>
          </p:cNvPr>
          <p:cNvSpPr txBox="1"/>
          <p:nvPr/>
        </p:nvSpPr>
        <p:spPr>
          <a:xfrm>
            <a:off x="492369" y="391886"/>
            <a:ext cx="4966424" cy="523220"/>
          </a:xfrm>
          <a:prstGeom prst="rect">
            <a:avLst/>
          </a:prstGeom>
          <a:noFill/>
        </p:spPr>
        <p:txBody>
          <a:bodyPr wrap="none" rtlCol="0">
            <a:spAutoFit/>
          </a:bodyPr>
          <a:lstStyle/>
          <a:p>
            <a:r>
              <a:rPr lang="en-US" sz="2800" b="1" dirty="0"/>
              <a:t>Dataset and Data Augmentation</a:t>
            </a:r>
          </a:p>
        </p:txBody>
      </p:sp>
      <p:sp>
        <p:nvSpPr>
          <p:cNvPr id="7" name="Slide Number Placeholder 6">
            <a:extLst>
              <a:ext uri="{FF2B5EF4-FFF2-40B4-BE49-F238E27FC236}">
                <a16:creationId xmlns:a16="http://schemas.microsoft.com/office/drawing/2014/main" id="{13391523-F27B-A948-BB2E-FE89067079DF}"/>
              </a:ext>
            </a:extLst>
          </p:cNvPr>
          <p:cNvSpPr>
            <a:spLocks noGrp="1"/>
          </p:cNvSpPr>
          <p:nvPr>
            <p:ph type="sldNum" sz="quarter" idx="12"/>
          </p:nvPr>
        </p:nvSpPr>
        <p:spPr/>
        <p:txBody>
          <a:bodyPr/>
          <a:lstStyle/>
          <a:p>
            <a:fld id="{C5184E39-17C3-1B46-A006-9F7568AAA460}" type="slidenum">
              <a:rPr lang="en-US" smtClean="0"/>
              <a:t>33</a:t>
            </a:fld>
            <a:endParaRPr lang="en-US"/>
          </a:p>
        </p:txBody>
      </p:sp>
      <p:sp>
        <p:nvSpPr>
          <p:cNvPr id="2" name="TextBox 1">
            <a:extLst>
              <a:ext uri="{FF2B5EF4-FFF2-40B4-BE49-F238E27FC236}">
                <a16:creationId xmlns:a16="http://schemas.microsoft.com/office/drawing/2014/main" id="{486292BD-6F4E-AE4B-8DA5-09689C0A3A27}"/>
              </a:ext>
            </a:extLst>
          </p:cNvPr>
          <p:cNvSpPr txBox="1"/>
          <p:nvPr/>
        </p:nvSpPr>
        <p:spPr>
          <a:xfrm>
            <a:off x="492369" y="1132036"/>
            <a:ext cx="11699631" cy="3139321"/>
          </a:xfrm>
          <a:prstGeom prst="rect">
            <a:avLst/>
          </a:prstGeom>
          <a:noFill/>
        </p:spPr>
        <p:txBody>
          <a:bodyPr wrap="square" rtlCol="0">
            <a:spAutoFit/>
          </a:bodyPr>
          <a:lstStyle/>
          <a:p>
            <a:pPr marL="285750" indent="-285750">
              <a:buFont typeface="Arial" panose="020B0604020202020204" pitchFamily="34" charset="0"/>
              <a:buChar char="•"/>
            </a:pPr>
            <a:r>
              <a:rPr lang="en-US" dirty="0"/>
              <a:t>Data clean was performed by choosing samples including PA view chest X-ray, and gender and age information. Then</a:t>
            </a:r>
          </a:p>
          <a:p>
            <a:r>
              <a:rPr lang="en-US" dirty="0"/>
              <a:t>data were divided into two groups, </a:t>
            </a:r>
            <a:r>
              <a:rPr lang="en-US" b="1" dirty="0"/>
              <a:t>COVID-19 </a:t>
            </a:r>
            <a:r>
              <a:rPr lang="en-US" dirty="0"/>
              <a:t>and </a:t>
            </a:r>
            <a:r>
              <a:rPr lang="en-US" b="1" dirty="0"/>
              <a:t>non-COVID-19</a:t>
            </a:r>
            <a:r>
              <a:rPr lang="en-US" dirty="0"/>
              <a:t>, by checking whether the diagnosis includes COVID-19 or not.</a:t>
            </a:r>
          </a:p>
          <a:p>
            <a:endParaRPr lang="en-US" dirty="0"/>
          </a:p>
          <a:p>
            <a:pPr marL="285750" indent="-285750">
              <a:buFont typeface="Arial" panose="020B0604020202020204" pitchFamily="34" charset="0"/>
              <a:buChar char="•"/>
            </a:pPr>
            <a:r>
              <a:rPr lang="en-US" dirty="0"/>
              <a:t>Then the dataset was split into train and test sets with to ratio of 4 to 1. That is, while the train set includes </a:t>
            </a:r>
            <a:r>
              <a:rPr lang="en-US" b="1" dirty="0"/>
              <a:t>105</a:t>
            </a:r>
            <a:r>
              <a:rPr lang="en-US" dirty="0"/>
              <a:t> COVID-</a:t>
            </a:r>
          </a:p>
          <a:p>
            <a:r>
              <a:rPr lang="en-US" dirty="0"/>
              <a:t>19 and </a:t>
            </a:r>
            <a:r>
              <a:rPr lang="en-US" b="1" dirty="0"/>
              <a:t>98</a:t>
            </a:r>
            <a:r>
              <a:rPr lang="en-US" dirty="0"/>
              <a:t> non-COVID-19 labeled data, the test set includes </a:t>
            </a:r>
            <a:r>
              <a:rPr lang="en-US" b="1" dirty="0"/>
              <a:t>26</a:t>
            </a:r>
            <a:r>
              <a:rPr lang="en-US" dirty="0"/>
              <a:t> COVID-19 and </a:t>
            </a:r>
            <a:r>
              <a:rPr lang="en-US" b="1" dirty="0"/>
              <a:t>25</a:t>
            </a:r>
            <a:r>
              <a:rPr lang="en-US" dirty="0"/>
              <a:t> non-COVID-19.</a:t>
            </a:r>
          </a:p>
          <a:p>
            <a:endParaRPr lang="en-US" dirty="0"/>
          </a:p>
          <a:p>
            <a:pPr marL="285750" indent="-285750">
              <a:buFont typeface="Arial" panose="020B0604020202020204" pitchFamily="34" charset="0"/>
              <a:buChar char="•"/>
            </a:pPr>
            <a:r>
              <a:rPr lang="en-US" dirty="0"/>
              <a:t>Afterwards, each datum was resized to 224×224, center cropped, gray scaled, and normalized.</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Data augmentation, horizontal flip, vertical flip, 90 degrees of rotation, 180 degrees of rotation, and 270 degrees of </a:t>
            </a:r>
          </a:p>
          <a:p>
            <a:r>
              <a:rPr lang="en-US" dirty="0"/>
              <a:t>rotation, was used </a:t>
            </a:r>
            <a:r>
              <a:rPr lang="en-US" b="1" dirty="0"/>
              <a:t>only</a:t>
            </a:r>
            <a:r>
              <a:rPr lang="en-US" dirty="0"/>
              <a:t> on train data before CNN experiments.</a:t>
            </a:r>
          </a:p>
        </p:txBody>
      </p:sp>
      <p:graphicFrame>
        <p:nvGraphicFramePr>
          <p:cNvPr id="5" name="Table 5">
            <a:extLst>
              <a:ext uri="{FF2B5EF4-FFF2-40B4-BE49-F238E27FC236}">
                <a16:creationId xmlns:a16="http://schemas.microsoft.com/office/drawing/2014/main" id="{01D84936-0285-E34A-8D22-7F94E9C99650}"/>
              </a:ext>
            </a:extLst>
          </p:cNvPr>
          <p:cNvGraphicFramePr>
            <a:graphicFrameLocks noGrp="1"/>
          </p:cNvGraphicFramePr>
          <p:nvPr>
            <p:extLst>
              <p:ext uri="{D42A27DB-BD31-4B8C-83A1-F6EECF244321}">
                <p14:modId xmlns:p14="http://schemas.microsoft.com/office/powerpoint/2010/main" val="3929591187"/>
              </p:ext>
            </p:extLst>
          </p:nvPr>
        </p:nvGraphicFramePr>
        <p:xfrm>
          <a:off x="2850354" y="4801404"/>
          <a:ext cx="6305006" cy="1849120"/>
        </p:xfrm>
        <a:graphic>
          <a:graphicData uri="http://schemas.openxmlformats.org/drawingml/2006/table">
            <a:tbl>
              <a:tblPr firstRow="1" bandRow="1">
                <a:tableStyleId>{5C22544A-7EE6-4342-B048-85BDC9FD1C3A}</a:tableStyleId>
              </a:tblPr>
              <a:tblGrid>
                <a:gridCol w="1689463">
                  <a:extLst>
                    <a:ext uri="{9D8B030D-6E8A-4147-A177-3AD203B41FA5}">
                      <a16:colId xmlns:a16="http://schemas.microsoft.com/office/drawing/2014/main" val="1639442549"/>
                    </a:ext>
                  </a:extLst>
                </a:gridCol>
                <a:gridCol w="1314994">
                  <a:extLst>
                    <a:ext uri="{9D8B030D-6E8A-4147-A177-3AD203B41FA5}">
                      <a16:colId xmlns:a16="http://schemas.microsoft.com/office/drawing/2014/main" val="2741459242"/>
                    </a:ext>
                  </a:extLst>
                </a:gridCol>
                <a:gridCol w="984069">
                  <a:extLst>
                    <a:ext uri="{9D8B030D-6E8A-4147-A177-3AD203B41FA5}">
                      <a16:colId xmlns:a16="http://schemas.microsoft.com/office/drawing/2014/main" val="3246233990"/>
                    </a:ext>
                  </a:extLst>
                </a:gridCol>
                <a:gridCol w="1367245">
                  <a:extLst>
                    <a:ext uri="{9D8B030D-6E8A-4147-A177-3AD203B41FA5}">
                      <a16:colId xmlns:a16="http://schemas.microsoft.com/office/drawing/2014/main" val="4203538097"/>
                    </a:ext>
                  </a:extLst>
                </a:gridCol>
                <a:gridCol w="949235">
                  <a:extLst>
                    <a:ext uri="{9D8B030D-6E8A-4147-A177-3AD203B41FA5}">
                      <a16:colId xmlns:a16="http://schemas.microsoft.com/office/drawing/2014/main" val="1597243466"/>
                    </a:ext>
                  </a:extLst>
                </a:gridCol>
              </a:tblGrid>
              <a:tr h="0">
                <a:tc rowSpan="2">
                  <a:txBody>
                    <a:bodyPr/>
                    <a:lstStyle/>
                    <a:p>
                      <a:pPr algn="ctr"/>
                      <a:r>
                        <a:rPr lang="en-US" sz="1800" dirty="0"/>
                        <a:t>Class</a:t>
                      </a:r>
                    </a:p>
                  </a:txBody>
                  <a:tcPr anchor="ctr"/>
                </a:tc>
                <a:tc rowSpan="2">
                  <a:txBody>
                    <a:bodyPr/>
                    <a:lstStyle/>
                    <a:p>
                      <a:pPr algn="ctr"/>
                      <a:r>
                        <a:rPr lang="en-US" sz="1800" dirty="0"/>
                        <a:t>Original Set</a:t>
                      </a:r>
                    </a:p>
                  </a:txBody>
                  <a:tcPr anchor="ctr"/>
                </a:tc>
                <a:tc gridSpan="2">
                  <a:txBody>
                    <a:bodyPr/>
                    <a:lstStyle/>
                    <a:p>
                      <a:pPr algn="ctr"/>
                      <a:r>
                        <a:rPr lang="en-US" sz="1800" dirty="0"/>
                        <a:t>Train Set</a:t>
                      </a:r>
                    </a:p>
                  </a:txBody>
                  <a:tcPr>
                    <a:lnB w="12700" cap="flat" cmpd="sng" algn="ctr">
                      <a:solidFill>
                        <a:schemeClr val="bg1"/>
                      </a:solidFill>
                      <a:prstDash val="solid"/>
                      <a:round/>
                      <a:headEnd type="none" w="med" len="med"/>
                      <a:tailEnd type="none" w="med" len="med"/>
                    </a:lnB>
                  </a:tcPr>
                </a:tc>
                <a:tc hMerge="1">
                  <a:txBody>
                    <a:bodyPr/>
                    <a:lstStyle/>
                    <a:p>
                      <a:endParaRPr lang="en-US"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tcPr>
                </a:tc>
                <a:tc rowSpan="2">
                  <a:txBody>
                    <a:bodyPr/>
                    <a:lstStyle/>
                    <a:p>
                      <a:pPr algn="ctr"/>
                      <a:r>
                        <a:rPr lang="en-US" sz="1800" dirty="0"/>
                        <a:t>Test Set</a:t>
                      </a:r>
                    </a:p>
                  </a:txBody>
                  <a:tcPr anchor="ctr"/>
                </a:tc>
                <a:extLst>
                  <a:ext uri="{0D108BD9-81ED-4DB2-BD59-A6C34878D82A}">
                    <a16:rowId xmlns:a16="http://schemas.microsoft.com/office/drawing/2014/main" val="212791627"/>
                  </a:ext>
                </a:extLst>
              </a:tr>
              <a:tr h="370840">
                <a:tc vMerge="1">
                  <a:txBody>
                    <a:bodyPr/>
                    <a:lstStyle/>
                    <a:p>
                      <a:pPr marL="0" algn="l" defTabSz="914377" rtl="0" eaLnBrk="1" latinLnBrk="0" hangingPunct="1"/>
                      <a:endParaRPr lang="en-US" sz="1800" b="1" kern="1200" dirty="0">
                        <a:solidFill>
                          <a:schemeClr val="lt1"/>
                        </a:solidFill>
                        <a:latin typeface="+mn-lt"/>
                        <a:ea typeface="+mn-ea"/>
                        <a:cs typeface="+mn-cs"/>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1"/>
                    </a:solidFill>
                  </a:tcPr>
                </a:tc>
                <a:tc vMerge="1">
                  <a:txBody>
                    <a:bodyPr/>
                    <a:lstStyle/>
                    <a:p>
                      <a:pPr marL="0" algn="l" defTabSz="914377" rtl="0" eaLnBrk="1" latinLnBrk="0" hangingPunct="1"/>
                      <a:endParaRPr lang="en-US" sz="1800" b="1" kern="1200" dirty="0">
                        <a:solidFill>
                          <a:schemeClr val="lt1"/>
                        </a:solidFill>
                        <a:latin typeface="+mn-lt"/>
                        <a:ea typeface="+mn-ea"/>
                        <a:cs typeface="+mn-cs"/>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1"/>
                    </a:solidFill>
                  </a:tcPr>
                </a:tc>
                <a:tc>
                  <a:txBody>
                    <a:bodyPr/>
                    <a:lstStyle/>
                    <a:p>
                      <a:pPr marL="0" algn="ctr" defTabSz="914377" rtl="0" eaLnBrk="1" latinLnBrk="0" hangingPunct="1"/>
                      <a:r>
                        <a:rPr lang="en-US" sz="1800" b="1" kern="1200" dirty="0">
                          <a:solidFill>
                            <a:schemeClr val="lt1"/>
                          </a:solidFill>
                        </a:rPr>
                        <a:t>Chosen</a:t>
                      </a:r>
                      <a:endParaRPr lang="en-US" sz="1800" b="1" kern="1200" dirty="0">
                        <a:solidFill>
                          <a:schemeClr val="lt1"/>
                        </a:solidFill>
                        <a:latin typeface="+mn-lt"/>
                        <a:ea typeface="+mn-ea"/>
                        <a:cs typeface="+mn-cs"/>
                      </a:endParaRPr>
                    </a:p>
                  </a:txBody>
                  <a:tcPr anchor="ct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1"/>
                    </a:solidFill>
                  </a:tcPr>
                </a:tc>
                <a:tc>
                  <a:txBody>
                    <a:bodyPr/>
                    <a:lstStyle/>
                    <a:p>
                      <a:pPr marL="0" algn="ctr" defTabSz="914377" rtl="0" eaLnBrk="1" latinLnBrk="0" hangingPunct="1"/>
                      <a:r>
                        <a:rPr lang="en-US" sz="1800" b="1" kern="1200" dirty="0">
                          <a:solidFill>
                            <a:schemeClr val="lt1"/>
                          </a:solidFill>
                        </a:rPr>
                        <a:t>Augmented</a:t>
                      </a:r>
                      <a:endParaRPr lang="en-US" sz="1800" b="1" kern="1200" dirty="0">
                        <a:solidFill>
                          <a:schemeClr val="lt1"/>
                        </a:solidFill>
                        <a:latin typeface="+mn-lt"/>
                        <a:ea typeface="+mn-ea"/>
                        <a:cs typeface="+mn-cs"/>
                      </a:endParaRPr>
                    </a:p>
                  </a:txBody>
                  <a:tcPr anchor="ct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1"/>
                    </a:solidFill>
                  </a:tcPr>
                </a:tc>
                <a:tc vMerge="1">
                  <a:txBody>
                    <a:bodyPr/>
                    <a:lstStyle/>
                    <a:p>
                      <a:pPr marL="0" algn="l" defTabSz="914377" rtl="0" eaLnBrk="1" latinLnBrk="0" hangingPunct="1"/>
                      <a:endParaRPr lang="en-US" sz="1800" b="1" kern="1200" dirty="0">
                        <a:solidFill>
                          <a:schemeClr val="lt1"/>
                        </a:solidFill>
                        <a:latin typeface="+mn-lt"/>
                        <a:ea typeface="+mn-ea"/>
                        <a:cs typeface="+mn-cs"/>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507512377"/>
                  </a:ext>
                </a:extLst>
              </a:tr>
              <a:tr h="370840">
                <a:tc>
                  <a:txBody>
                    <a:bodyPr/>
                    <a:lstStyle/>
                    <a:p>
                      <a:r>
                        <a:rPr lang="en-US" sz="1800" dirty="0"/>
                        <a:t>COVID-19</a:t>
                      </a:r>
                    </a:p>
                  </a:txBody>
                  <a:tcPr/>
                </a:tc>
                <a:tc>
                  <a:txBody>
                    <a:bodyPr/>
                    <a:lstStyle/>
                    <a:p>
                      <a:pPr algn="ctr"/>
                      <a:r>
                        <a:rPr lang="en-US" sz="1800" dirty="0"/>
                        <a:t>131</a:t>
                      </a:r>
                    </a:p>
                  </a:txBody>
                  <a:tcPr/>
                </a:tc>
                <a:tc>
                  <a:txBody>
                    <a:bodyPr/>
                    <a:lstStyle/>
                    <a:p>
                      <a:pPr algn="ctr"/>
                      <a:r>
                        <a:rPr lang="en-US" sz="1800" dirty="0"/>
                        <a:t>105</a:t>
                      </a:r>
                    </a:p>
                  </a:txBody>
                  <a:tcPr>
                    <a:lnT w="38100" cap="flat" cmpd="sng" algn="ctr">
                      <a:solidFill>
                        <a:schemeClr val="bg1"/>
                      </a:solidFill>
                      <a:prstDash val="solid"/>
                      <a:round/>
                      <a:headEnd type="none" w="med" len="med"/>
                      <a:tailEnd type="none" w="med" len="med"/>
                    </a:lnT>
                  </a:tcPr>
                </a:tc>
                <a:tc>
                  <a:txBody>
                    <a:bodyPr/>
                    <a:lstStyle/>
                    <a:p>
                      <a:pPr algn="ctr"/>
                      <a:r>
                        <a:rPr lang="en-US" sz="1800" dirty="0"/>
                        <a:t>630</a:t>
                      </a:r>
                    </a:p>
                  </a:txBody>
                  <a:tcPr>
                    <a:lnT w="38100" cap="flat" cmpd="sng" algn="ctr">
                      <a:solidFill>
                        <a:schemeClr val="bg1"/>
                      </a:solidFill>
                      <a:prstDash val="solid"/>
                      <a:round/>
                      <a:headEnd type="none" w="med" len="med"/>
                      <a:tailEnd type="none" w="med" len="med"/>
                    </a:lnT>
                  </a:tcPr>
                </a:tc>
                <a:tc>
                  <a:txBody>
                    <a:bodyPr/>
                    <a:lstStyle/>
                    <a:p>
                      <a:pPr algn="ctr"/>
                      <a:r>
                        <a:rPr lang="en-US" sz="1800" dirty="0"/>
                        <a:t>25</a:t>
                      </a:r>
                    </a:p>
                  </a:txBody>
                  <a:tcPr/>
                </a:tc>
                <a:extLst>
                  <a:ext uri="{0D108BD9-81ED-4DB2-BD59-A6C34878D82A}">
                    <a16:rowId xmlns:a16="http://schemas.microsoft.com/office/drawing/2014/main" val="3464632158"/>
                  </a:ext>
                </a:extLst>
              </a:tr>
              <a:tr h="370840">
                <a:tc>
                  <a:txBody>
                    <a:bodyPr/>
                    <a:lstStyle/>
                    <a:p>
                      <a:r>
                        <a:rPr lang="en-US" sz="1800" dirty="0"/>
                        <a:t>Non-COVID-19</a:t>
                      </a:r>
                    </a:p>
                  </a:txBody>
                  <a:tcPr/>
                </a:tc>
                <a:tc>
                  <a:txBody>
                    <a:bodyPr/>
                    <a:lstStyle/>
                    <a:p>
                      <a:pPr algn="ctr"/>
                      <a:r>
                        <a:rPr lang="en-US" sz="1800" dirty="0"/>
                        <a:t>123</a:t>
                      </a:r>
                    </a:p>
                  </a:txBody>
                  <a:tcPr/>
                </a:tc>
                <a:tc>
                  <a:txBody>
                    <a:bodyPr/>
                    <a:lstStyle/>
                    <a:p>
                      <a:pPr algn="ctr"/>
                      <a:r>
                        <a:rPr lang="en-US" sz="1800" dirty="0"/>
                        <a:t>98</a:t>
                      </a:r>
                    </a:p>
                  </a:txBody>
                  <a:tcPr/>
                </a:tc>
                <a:tc>
                  <a:txBody>
                    <a:bodyPr/>
                    <a:lstStyle/>
                    <a:p>
                      <a:pPr algn="ctr"/>
                      <a:r>
                        <a:rPr lang="en-US" sz="1800" dirty="0"/>
                        <a:t>588</a:t>
                      </a:r>
                    </a:p>
                  </a:txBody>
                  <a:tcPr/>
                </a:tc>
                <a:tc>
                  <a:txBody>
                    <a:bodyPr/>
                    <a:lstStyle/>
                    <a:p>
                      <a:pPr algn="ctr"/>
                      <a:r>
                        <a:rPr lang="en-US" sz="1800" dirty="0"/>
                        <a:t>26</a:t>
                      </a:r>
                    </a:p>
                  </a:txBody>
                  <a:tcPr/>
                </a:tc>
                <a:extLst>
                  <a:ext uri="{0D108BD9-81ED-4DB2-BD59-A6C34878D82A}">
                    <a16:rowId xmlns:a16="http://schemas.microsoft.com/office/drawing/2014/main" val="3049110711"/>
                  </a:ext>
                </a:extLst>
              </a:tr>
              <a:tr h="370840">
                <a:tc>
                  <a:txBody>
                    <a:bodyPr/>
                    <a:lstStyle/>
                    <a:p>
                      <a:r>
                        <a:rPr lang="en-US" sz="1800" dirty="0"/>
                        <a:t>TOTAL</a:t>
                      </a:r>
                    </a:p>
                  </a:txBody>
                  <a:tcPr/>
                </a:tc>
                <a:tc>
                  <a:txBody>
                    <a:bodyPr/>
                    <a:lstStyle/>
                    <a:p>
                      <a:pPr algn="ctr"/>
                      <a:r>
                        <a:rPr lang="en-US" sz="1800" dirty="0"/>
                        <a:t>254</a:t>
                      </a:r>
                    </a:p>
                  </a:txBody>
                  <a:tcPr/>
                </a:tc>
                <a:tc>
                  <a:txBody>
                    <a:bodyPr/>
                    <a:lstStyle/>
                    <a:p>
                      <a:pPr algn="ctr"/>
                      <a:r>
                        <a:rPr lang="en-US" sz="1800" dirty="0"/>
                        <a:t>203</a:t>
                      </a:r>
                    </a:p>
                  </a:txBody>
                  <a:tcPr/>
                </a:tc>
                <a:tc>
                  <a:txBody>
                    <a:bodyPr/>
                    <a:lstStyle/>
                    <a:p>
                      <a:pPr algn="ctr"/>
                      <a:r>
                        <a:rPr lang="en-US" sz="1800" dirty="0"/>
                        <a:t>1218</a:t>
                      </a:r>
                    </a:p>
                  </a:txBody>
                  <a:tcPr/>
                </a:tc>
                <a:tc>
                  <a:txBody>
                    <a:bodyPr/>
                    <a:lstStyle/>
                    <a:p>
                      <a:pPr algn="ctr"/>
                      <a:r>
                        <a:rPr lang="en-US" sz="1800" dirty="0"/>
                        <a:t>51</a:t>
                      </a:r>
                    </a:p>
                  </a:txBody>
                  <a:tcPr/>
                </a:tc>
                <a:extLst>
                  <a:ext uri="{0D108BD9-81ED-4DB2-BD59-A6C34878D82A}">
                    <a16:rowId xmlns:a16="http://schemas.microsoft.com/office/drawing/2014/main" val="606760283"/>
                  </a:ext>
                </a:extLst>
              </a:tr>
            </a:tbl>
          </a:graphicData>
        </a:graphic>
      </p:graphicFrame>
      <p:sp>
        <p:nvSpPr>
          <p:cNvPr id="6" name="TextBox 5">
            <a:extLst>
              <a:ext uri="{FF2B5EF4-FFF2-40B4-BE49-F238E27FC236}">
                <a16:creationId xmlns:a16="http://schemas.microsoft.com/office/drawing/2014/main" id="{63DE75F7-B403-B04F-9E1F-1D09270B8679}"/>
              </a:ext>
            </a:extLst>
          </p:cNvPr>
          <p:cNvSpPr txBox="1"/>
          <p:nvPr/>
        </p:nvSpPr>
        <p:spPr>
          <a:xfrm>
            <a:off x="4789841" y="4432072"/>
            <a:ext cx="2612318" cy="369332"/>
          </a:xfrm>
          <a:prstGeom prst="rect">
            <a:avLst/>
          </a:prstGeom>
          <a:noFill/>
        </p:spPr>
        <p:txBody>
          <a:bodyPr wrap="none" rtlCol="0">
            <a:spAutoFit/>
          </a:bodyPr>
          <a:lstStyle/>
          <a:p>
            <a:r>
              <a:rPr lang="en-US" b="1" dirty="0"/>
              <a:t>Table 1: </a:t>
            </a:r>
            <a:r>
              <a:rPr lang="en-US" dirty="0"/>
              <a:t>Data distribution.</a:t>
            </a:r>
            <a:endParaRPr lang="en-US" b="1" dirty="0"/>
          </a:p>
        </p:txBody>
      </p:sp>
    </p:spTree>
    <p:extLst>
      <p:ext uri="{BB962C8B-B14F-4D97-AF65-F5344CB8AC3E}">
        <p14:creationId xmlns:p14="http://schemas.microsoft.com/office/powerpoint/2010/main" val="164164997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2BD651D-46C7-2647-8D6C-393FAA69B7BF}"/>
              </a:ext>
            </a:extLst>
          </p:cNvPr>
          <p:cNvSpPr txBox="1"/>
          <p:nvPr/>
        </p:nvSpPr>
        <p:spPr>
          <a:xfrm>
            <a:off x="492369" y="391886"/>
            <a:ext cx="5547865" cy="523220"/>
          </a:xfrm>
          <a:prstGeom prst="rect">
            <a:avLst/>
          </a:prstGeom>
          <a:noFill/>
        </p:spPr>
        <p:txBody>
          <a:bodyPr wrap="none" rtlCol="0">
            <a:spAutoFit/>
          </a:bodyPr>
          <a:lstStyle/>
          <a:p>
            <a:r>
              <a:rPr lang="en-US" sz="2800" b="1" dirty="0"/>
              <a:t>Training and Testing on CNN Models</a:t>
            </a:r>
          </a:p>
        </p:txBody>
      </p:sp>
      <p:sp>
        <p:nvSpPr>
          <p:cNvPr id="7" name="Slide Number Placeholder 6">
            <a:extLst>
              <a:ext uri="{FF2B5EF4-FFF2-40B4-BE49-F238E27FC236}">
                <a16:creationId xmlns:a16="http://schemas.microsoft.com/office/drawing/2014/main" id="{74FCA757-06D0-6841-8600-281ADFA62AF1}"/>
              </a:ext>
            </a:extLst>
          </p:cNvPr>
          <p:cNvSpPr>
            <a:spLocks noGrp="1"/>
          </p:cNvSpPr>
          <p:nvPr>
            <p:ph type="sldNum" sz="quarter" idx="12"/>
          </p:nvPr>
        </p:nvSpPr>
        <p:spPr/>
        <p:txBody>
          <a:bodyPr/>
          <a:lstStyle/>
          <a:p>
            <a:fld id="{C5184E39-17C3-1B46-A006-9F7568AAA460}" type="slidenum">
              <a:rPr lang="en-US" smtClean="0"/>
              <a:t>34</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BB5755A-6D4E-444F-A009-D5B8359F3562}"/>
                  </a:ext>
                </a:extLst>
              </p:cNvPr>
              <p:cNvSpPr txBox="1"/>
              <p:nvPr/>
            </p:nvSpPr>
            <p:spPr>
              <a:xfrm>
                <a:off x="492369" y="1228725"/>
                <a:ext cx="11699631" cy="3693319"/>
              </a:xfrm>
              <a:prstGeom prst="rect">
                <a:avLst/>
              </a:prstGeom>
              <a:noFill/>
            </p:spPr>
            <p:txBody>
              <a:bodyPr wrap="square" rtlCol="0">
                <a:spAutoFit/>
              </a:bodyPr>
              <a:lstStyle/>
              <a:p>
                <a:pPr marL="285750" indent="-285750">
                  <a:buFont typeface="Arial" panose="020B0604020202020204" pitchFamily="34" charset="0"/>
                  <a:buChar char="•"/>
                </a:pPr>
                <a:r>
                  <a:rPr lang="en-US" dirty="0"/>
                  <a:t>All CNN experiments used in this thesis was performed on </a:t>
                </a:r>
                <a:r>
                  <a:rPr lang="en-US" b="1" dirty="0"/>
                  <a:t>pre-trained CNN models</a:t>
                </a:r>
                <a:r>
                  <a:rPr lang="en-US" dirty="0"/>
                  <a:t> which are </a:t>
                </a:r>
                <a:r>
                  <a:rPr lang="en-US" b="1" dirty="0"/>
                  <a:t>AlexNet</a:t>
                </a:r>
                <a:r>
                  <a:rPr lang="en-US" dirty="0"/>
                  <a:t>, </a:t>
                </a:r>
                <a:r>
                  <a:rPr lang="en-US" b="1" dirty="0"/>
                  <a:t>ResNet-18</a:t>
                </a:r>
                <a:r>
                  <a:rPr lang="en-US" dirty="0"/>
                  <a:t>, </a:t>
                </a:r>
              </a:p>
              <a:p>
                <a:r>
                  <a:rPr lang="en-US" b="1" dirty="0"/>
                  <a:t>ResNet-34</a:t>
                </a:r>
                <a:r>
                  <a:rPr lang="en-US" dirty="0"/>
                  <a:t>, </a:t>
                </a:r>
                <a:r>
                  <a:rPr lang="en-US" b="1" dirty="0"/>
                  <a:t>ResNet-50</a:t>
                </a:r>
                <a:r>
                  <a:rPr lang="en-US" dirty="0"/>
                  <a:t>, </a:t>
                </a:r>
                <a:r>
                  <a:rPr lang="en-US" b="1" dirty="0"/>
                  <a:t>VGG16</a:t>
                </a:r>
                <a:r>
                  <a:rPr lang="en-US" dirty="0"/>
                  <a:t>, and </a:t>
                </a:r>
                <a:r>
                  <a:rPr lang="en-US" b="1" dirty="0"/>
                  <a:t>VGG19</a:t>
                </a:r>
                <a:r>
                  <a:rPr lang="en-US" dirty="0"/>
                  <a:t>.</a:t>
                </a:r>
              </a:p>
              <a:p>
                <a:pPr marL="227013" lvl="1"/>
                <a:endParaRPr lang="en-US" dirty="0"/>
              </a:p>
              <a:p>
                <a:pPr marL="293688" lvl="1" indent="-285750">
                  <a:buFont typeface="Arial" panose="020B0604020202020204" pitchFamily="34" charset="0"/>
                  <a:buChar char="•"/>
                </a:pPr>
                <a:r>
                  <a:rPr lang="en-US" dirty="0"/>
                  <a:t>Train data were set to be shuffled at each epoch and the </a:t>
                </a:r>
                <a:r>
                  <a:rPr lang="en-US" b="1" dirty="0"/>
                  <a:t>batch size </a:t>
                </a:r>
                <a:r>
                  <a:rPr lang="en-US" dirty="0"/>
                  <a:t>was experimentally set from </a:t>
                </a:r>
                <a14:m>
                  <m:oMath xmlns:m="http://schemas.openxmlformats.org/officeDocument/2006/math">
                    <m:sSup>
                      <m:sSupPr>
                        <m:ctrlPr>
                          <a:rPr lang="en-US" b="1" i="1" dirty="0" smtClean="0">
                            <a:latin typeface="Cambria Math" panose="02040503050406030204" pitchFamily="18" charset="0"/>
                          </a:rPr>
                        </m:ctrlPr>
                      </m:sSupPr>
                      <m:e>
                        <m:r>
                          <a:rPr lang="en-US" b="1" i="1" dirty="0" smtClean="0">
                            <a:latin typeface="Cambria Math" panose="02040503050406030204" pitchFamily="18" charset="0"/>
                          </a:rPr>
                          <m:t>𝟐</m:t>
                        </m:r>
                      </m:e>
                      <m:sup>
                        <m:r>
                          <a:rPr lang="en-US" b="1" i="1" dirty="0" smtClean="0">
                            <a:latin typeface="Cambria Math" panose="02040503050406030204" pitchFamily="18" charset="0"/>
                          </a:rPr>
                          <m:t>𝟒</m:t>
                        </m:r>
                      </m:sup>
                    </m:sSup>
                  </m:oMath>
                </a14:m>
                <a:r>
                  <a:rPr lang="en-US" dirty="0"/>
                  <a:t> to </a:t>
                </a:r>
                <a14:m>
                  <m:oMath xmlns:m="http://schemas.openxmlformats.org/officeDocument/2006/math">
                    <m:sSup>
                      <m:sSupPr>
                        <m:ctrlPr>
                          <a:rPr lang="en-US" b="1" i="1" dirty="0">
                            <a:latin typeface="Cambria Math" panose="02040503050406030204" pitchFamily="18" charset="0"/>
                          </a:rPr>
                        </m:ctrlPr>
                      </m:sSupPr>
                      <m:e>
                        <m:r>
                          <a:rPr lang="en-US" b="1" i="1" dirty="0">
                            <a:latin typeface="Cambria Math" panose="02040503050406030204" pitchFamily="18" charset="0"/>
                          </a:rPr>
                          <m:t>𝟐</m:t>
                        </m:r>
                      </m:e>
                      <m:sup>
                        <m:r>
                          <a:rPr lang="tr-TR" b="1" i="1" dirty="0" smtClean="0">
                            <a:latin typeface="Cambria Math" panose="02040503050406030204" pitchFamily="18" charset="0"/>
                          </a:rPr>
                          <m:t>𝟔</m:t>
                        </m:r>
                      </m:sup>
                    </m:sSup>
                  </m:oMath>
                </a14:m>
                <a:r>
                  <a:rPr lang="en-US" dirty="0"/>
                  <a:t>. The number of </a:t>
                </a:r>
              </a:p>
              <a:p>
                <a:pPr marL="7938" lvl="1"/>
                <a:r>
                  <a:rPr lang="en-US" b="1" dirty="0"/>
                  <a:t>epochs</a:t>
                </a:r>
                <a:r>
                  <a:rPr lang="en-US" dirty="0"/>
                  <a:t> was set to </a:t>
                </a:r>
                <a:r>
                  <a:rPr lang="en-US" b="1" dirty="0"/>
                  <a:t>50</a:t>
                </a:r>
                <a:r>
                  <a:rPr lang="en-US" dirty="0"/>
                  <a:t> and the </a:t>
                </a:r>
                <a:r>
                  <a:rPr lang="en-US" b="1" dirty="0"/>
                  <a:t>validation period </a:t>
                </a:r>
                <a:r>
                  <a:rPr lang="en-US" dirty="0"/>
                  <a:t>was set as </a:t>
                </a:r>
                <a:r>
                  <a:rPr lang="en-US" b="1" dirty="0"/>
                  <a:t>0.02</a:t>
                </a:r>
                <a:r>
                  <a:rPr lang="en-US" dirty="0"/>
                  <a:t>. In other words, before the first training epoch and after each training epoch, validation process was applied on test set.</a:t>
                </a:r>
              </a:p>
              <a:p>
                <a:pPr marL="293688" lvl="1" indent="-285750">
                  <a:buFont typeface="Arial" panose="020B0604020202020204" pitchFamily="34" charset="0"/>
                  <a:buChar char="•"/>
                </a:pPr>
                <a:endParaRPr lang="en-US" dirty="0"/>
              </a:p>
              <a:p>
                <a:pPr marL="293688" lvl="1" indent="-285750">
                  <a:buFont typeface="Arial" panose="020B0604020202020204" pitchFamily="34" charset="0"/>
                  <a:buChar char="•"/>
                </a:pPr>
                <a:r>
                  <a:rPr lang="en-US" dirty="0"/>
                  <a:t>On each validation, the saved model weight files for the corresponding configurations were checked. If there exists no </a:t>
                </a:r>
              </a:p>
              <a:p>
                <a:pPr marL="7938" lvl="1"/>
                <a:r>
                  <a:rPr lang="en-US" dirty="0"/>
                  <a:t>saved file having greater accuracy percentage than the current state, the current model weights are saved as a new model weight *.pth file with the name including the validation result and training configurations.</a:t>
                </a:r>
              </a:p>
              <a:p>
                <a:pPr marL="7938" lvl="1"/>
                <a:endParaRPr lang="en-US" dirty="0"/>
              </a:p>
              <a:p>
                <a:pPr marL="293688" lvl="1" indent="-285750">
                  <a:buFont typeface="Arial" panose="020B0604020202020204" pitchFamily="34" charset="0"/>
                  <a:buChar char="•"/>
                </a:pPr>
                <a:r>
                  <a:rPr lang="en-US" dirty="0"/>
                  <a:t>After the last training epoch, testing process is applied rather than validation, and the same accuracy comparison over </a:t>
                </a:r>
              </a:p>
              <a:p>
                <a:pPr marL="7938" lvl="1"/>
                <a:r>
                  <a:rPr lang="en-US" dirty="0"/>
                  <a:t>saved *.pth files is executed.</a:t>
                </a:r>
              </a:p>
            </p:txBody>
          </p:sp>
        </mc:Choice>
        <mc:Fallback xmlns="">
          <p:sp>
            <p:nvSpPr>
              <p:cNvPr id="2" name="TextBox 1">
                <a:extLst>
                  <a:ext uri="{FF2B5EF4-FFF2-40B4-BE49-F238E27FC236}">
                    <a16:creationId xmlns:a16="http://schemas.microsoft.com/office/drawing/2014/main" id="{FBB5755A-6D4E-444F-A009-D5B8359F3562}"/>
                  </a:ext>
                </a:extLst>
              </p:cNvPr>
              <p:cNvSpPr txBox="1">
                <a:spLocks noRot="1" noChangeAspect="1" noMove="1" noResize="1" noEditPoints="1" noAdjustHandles="1" noChangeArrowheads="1" noChangeShapeType="1" noTextEdit="1"/>
              </p:cNvSpPr>
              <p:nvPr/>
            </p:nvSpPr>
            <p:spPr>
              <a:xfrm>
                <a:off x="492369" y="1228725"/>
                <a:ext cx="11699631" cy="3693319"/>
              </a:xfrm>
              <a:prstGeom prst="rect">
                <a:avLst/>
              </a:prstGeom>
              <a:blipFill>
                <a:blip r:embed="rId3"/>
                <a:stretch>
                  <a:fillRect l="-433" t="-685" r="-867" b="-2055"/>
                </a:stretch>
              </a:blipFill>
            </p:spPr>
            <p:txBody>
              <a:bodyPr/>
              <a:lstStyle/>
              <a:p>
                <a:r>
                  <a:rPr lang="en-US">
                    <a:noFill/>
                  </a:rPr>
                  <a:t> </a:t>
                </a:r>
              </a:p>
            </p:txBody>
          </p:sp>
        </mc:Fallback>
      </mc:AlternateContent>
    </p:spTree>
    <p:extLst>
      <p:ext uri="{BB962C8B-B14F-4D97-AF65-F5344CB8AC3E}">
        <p14:creationId xmlns:p14="http://schemas.microsoft.com/office/powerpoint/2010/main" val="346024542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2BD651D-46C7-2647-8D6C-393FAA69B7BF}"/>
              </a:ext>
            </a:extLst>
          </p:cNvPr>
          <p:cNvSpPr txBox="1"/>
          <p:nvPr/>
        </p:nvSpPr>
        <p:spPr>
          <a:xfrm>
            <a:off x="492369" y="391886"/>
            <a:ext cx="5547865" cy="523220"/>
          </a:xfrm>
          <a:prstGeom prst="rect">
            <a:avLst/>
          </a:prstGeom>
          <a:noFill/>
        </p:spPr>
        <p:txBody>
          <a:bodyPr wrap="none" rtlCol="0">
            <a:spAutoFit/>
          </a:bodyPr>
          <a:lstStyle/>
          <a:p>
            <a:r>
              <a:rPr lang="en-US" sz="2800" b="1" dirty="0"/>
              <a:t>Training and Testing on CNN Models</a:t>
            </a:r>
          </a:p>
        </p:txBody>
      </p:sp>
      <p:sp>
        <p:nvSpPr>
          <p:cNvPr id="7" name="Slide Number Placeholder 6">
            <a:extLst>
              <a:ext uri="{FF2B5EF4-FFF2-40B4-BE49-F238E27FC236}">
                <a16:creationId xmlns:a16="http://schemas.microsoft.com/office/drawing/2014/main" id="{74FCA757-06D0-6841-8600-281ADFA62AF1}"/>
              </a:ext>
            </a:extLst>
          </p:cNvPr>
          <p:cNvSpPr>
            <a:spLocks noGrp="1"/>
          </p:cNvSpPr>
          <p:nvPr>
            <p:ph type="sldNum" sz="quarter" idx="12"/>
          </p:nvPr>
        </p:nvSpPr>
        <p:spPr/>
        <p:txBody>
          <a:bodyPr/>
          <a:lstStyle/>
          <a:p>
            <a:fld id="{C5184E39-17C3-1B46-A006-9F7568AAA460}" type="slidenum">
              <a:rPr lang="en-US" smtClean="0"/>
              <a:t>35</a:t>
            </a:fld>
            <a:endParaRPr lang="en-US"/>
          </a:p>
        </p:txBody>
      </p:sp>
      <p:sp>
        <p:nvSpPr>
          <p:cNvPr id="2" name="TextBox 1">
            <a:extLst>
              <a:ext uri="{FF2B5EF4-FFF2-40B4-BE49-F238E27FC236}">
                <a16:creationId xmlns:a16="http://schemas.microsoft.com/office/drawing/2014/main" id="{FBB5755A-6D4E-444F-A009-D5B8359F3562}"/>
              </a:ext>
            </a:extLst>
          </p:cNvPr>
          <p:cNvSpPr txBox="1"/>
          <p:nvPr/>
        </p:nvSpPr>
        <p:spPr>
          <a:xfrm>
            <a:off x="492369" y="1067402"/>
            <a:ext cx="11699631" cy="3139321"/>
          </a:xfrm>
          <a:prstGeom prst="rect">
            <a:avLst/>
          </a:prstGeom>
          <a:noFill/>
        </p:spPr>
        <p:txBody>
          <a:bodyPr wrap="square" rtlCol="0">
            <a:spAutoFit/>
          </a:bodyPr>
          <a:lstStyle/>
          <a:p>
            <a:pPr marL="285750" indent="-285750">
              <a:buFont typeface="Arial" panose="020B0604020202020204" pitchFamily="34" charset="0"/>
              <a:buChar char="•"/>
            </a:pPr>
            <a:r>
              <a:rPr lang="en-US" dirty="0"/>
              <a:t>The </a:t>
            </a:r>
            <a:r>
              <a:rPr lang="en-US" b="1" dirty="0"/>
              <a:t>cross-entropy loss func</a:t>
            </a:r>
            <a:r>
              <a:rPr lang="en-US" dirty="0"/>
              <a:t>tion was used for all CNN models.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To optimize it, </a:t>
            </a:r>
            <a:r>
              <a:rPr lang="en-US" b="1" dirty="0"/>
              <a:t>SGD momentum</a:t>
            </a:r>
            <a:r>
              <a:rPr lang="en-US" dirty="0"/>
              <a:t>, </a:t>
            </a:r>
            <a:r>
              <a:rPr lang="en-US" b="1" dirty="0"/>
              <a:t>Adam</a:t>
            </a:r>
            <a:r>
              <a:rPr lang="en-US" dirty="0"/>
              <a:t>, and </a:t>
            </a:r>
            <a:r>
              <a:rPr lang="en-US" b="1" dirty="0"/>
              <a:t>AdamW</a:t>
            </a:r>
            <a:r>
              <a:rPr lang="en-US" dirty="0"/>
              <a:t> optimizers were experimented with various learning rates, </a:t>
            </a:r>
          </a:p>
          <a:p>
            <a:r>
              <a:rPr lang="en-US" dirty="0"/>
              <a:t>momentum values, and weight decay parameter values. </a:t>
            </a:r>
          </a:p>
          <a:p>
            <a:endParaRPr lang="en-US" dirty="0"/>
          </a:p>
          <a:p>
            <a:pPr marL="285750" indent="-285750">
              <a:buFont typeface="Arial" panose="020B0604020202020204" pitchFamily="34" charset="0"/>
              <a:buChar char="•"/>
            </a:pPr>
            <a:r>
              <a:rPr lang="en-US" dirty="0"/>
              <a:t>Moreover, the </a:t>
            </a:r>
            <a:r>
              <a:rPr lang="en-US" b="1" dirty="0"/>
              <a:t>learning rate </a:t>
            </a:r>
            <a:r>
              <a:rPr lang="en-US" dirty="0"/>
              <a:t>was experimentally scheduled by the reducing rate as by </a:t>
            </a:r>
            <a:r>
              <a:rPr lang="en-US" b="1" dirty="0"/>
              <a:t>0.1</a:t>
            </a:r>
            <a:r>
              <a:rPr lang="en-US" dirty="0"/>
              <a:t> for each quarter of total epoch </a:t>
            </a:r>
          </a:p>
          <a:p>
            <a:r>
              <a:rPr lang="en-US" dirty="0"/>
              <a:t>size.</a:t>
            </a:r>
          </a:p>
          <a:p>
            <a:endParaRPr lang="en-US" dirty="0"/>
          </a:p>
          <a:p>
            <a:pPr marL="285750" indent="-285750">
              <a:buFont typeface="Arial" panose="020B0604020202020204" pitchFamily="34" charset="0"/>
              <a:buChar char="•"/>
            </a:pPr>
            <a:r>
              <a:rPr lang="en-US" dirty="0"/>
              <a:t>All pre-trained CNN models were experimented by setting the final layer output as the class size, i.e. 2. Furthermore, </a:t>
            </a:r>
          </a:p>
          <a:p>
            <a:r>
              <a:rPr lang="en-US" dirty="0"/>
              <a:t>for all architectures experienced in this thesis, a modification was applied onto the classification section by adding a block of ReLU, drop-out, and fully-connected layers right after the last fully-connected layer to adapt the models for our work.</a:t>
            </a:r>
          </a:p>
        </p:txBody>
      </p:sp>
      <p:sp>
        <p:nvSpPr>
          <p:cNvPr id="5" name="TextBox 4">
            <a:extLst>
              <a:ext uri="{FF2B5EF4-FFF2-40B4-BE49-F238E27FC236}">
                <a16:creationId xmlns:a16="http://schemas.microsoft.com/office/drawing/2014/main" id="{5E9DE400-E4FF-954C-B0A1-367501FB5C35}"/>
              </a:ext>
            </a:extLst>
          </p:cNvPr>
          <p:cNvSpPr txBox="1"/>
          <p:nvPr/>
        </p:nvSpPr>
        <p:spPr>
          <a:xfrm>
            <a:off x="3342501" y="4398281"/>
            <a:ext cx="5193601" cy="369332"/>
          </a:xfrm>
          <a:prstGeom prst="rect">
            <a:avLst/>
          </a:prstGeom>
          <a:noFill/>
        </p:spPr>
        <p:txBody>
          <a:bodyPr wrap="none" rtlCol="0">
            <a:spAutoFit/>
          </a:bodyPr>
          <a:lstStyle/>
          <a:p>
            <a:r>
              <a:rPr lang="en-US" b="1" dirty="0"/>
              <a:t>Table 2: </a:t>
            </a:r>
            <a:r>
              <a:rPr lang="en-US" dirty="0"/>
              <a:t>Final hyper-parameters for ResNet-50 model.</a:t>
            </a:r>
            <a:endParaRPr lang="en-US" b="1" dirty="0"/>
          </a:p>
        </p:txBody>
      </p:sp>
      <p:graphicFrame>
        <p:nvGraphicFramePr>
          <p:cNvPr id="4" name="Table 5">
            <a:extLst>
              <a:ext uri="{FF2B5EF4-FFF2-40B4-BE49-F238E27FC236}">
                <a16:creationId xmlns:a16="http://schemas.microsoft.com/office/drawing/2014/main" id="{7D5C8123-D0F8-0C49-9CC3-13038BD433AA}"/>
              </a:ext>
            </a:extLst>
          </p:cNvPr>
          <p:cNvGraphicFramePr>
            <a:graphicFrameLocks noGrp="1"/>
          </p:cNvGraphicFramePr>
          <p:nvPr>
            <p:extLst>
              <p:ext uri="{D42A27DB-BD31-4B8C-83A1-F6EECF244321}">
                <p14:modId xmlns:p14="http://schemas.microsoft.com/office/powerpoint/2010/main" val="2967120493"/>
              </p:ext>
            </p:extLst>
          </p:nvPr>
        </p:nvGraphicFramePr>
        <p:xfrm>
          <a:off x="1875301" y="4767613"/>
          <a:ext cx="8128000" cy="148336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272596472"/>
                    </a:ext>
                  </a:extLst>
                </a:gridCol>
                <a:gridCol w="2032000">
                  <a:extLst>
                    <a:ext uri="{9D8B030D-6E8A-4147-A177-3AD203B41FA5}">
                      <a16:colId xmlns:a16="http://schemas.microsoft.com/office/drawing/2014/main" val="2928094842"/>
                    </a:ext>
                  </a:extLst>
                </a:gridCol>
                <a:gridCol w="2032000">
                  <a:extLst>
                    <a:ext uri="{9D8B030D-6E8A-4147-A177-3AD203B41FA5}">
                      <a16:colId xmlns:a16="http://schemas.microsoft.com/office/drawing/2014/main" val="3813820736"/>
                    </a:ext>
                  </a:extLst>
                </a:gridCol>
                <a:gridCol w="2032000">
                  <a:extLst>
                    <a:ext uri="{9D8B030D-6E8A-4147-A177-3AD203B41FA5}">
                      <a16:colId xmlns:a16="http://schemas.microsoft.com/office/drawing/2014/main" val="2506437603"/>
                    </a:ext>
                  </a:extLst>
                </a:gridCol>
              </a:tblGrid>
              <a:tr h="370840">
                <a:tc>
                  <a:txBody>
                    <a:bodyPr/>
                    <a:lstStyle/>
                    <a:p>
                      <a:pPr algn="ctr"/>
                      <a:r>
                        <a:rPr lang="en-US" b="1" dirty="0"/>
                        <a:t>Optimizer</a:t>
                      </a:r>
                    </a:p>
                  </a:txBody>
                  <a:tcPr anchor="ctr"/>
                </a:tc>
                <a:tc>
                  <a:txBody>
                    <a:bodyPr/>
                    <a:lstStyle/>
                    <a:p>
                      <a:pPr algn="ctr"/>
                      <a:r>
                        <a:rPr lang="en-US" b="1" dirty="0"/>
                        <a:t>Learning Rate</a:t>
                      </a:r>
                    </a:p>
                  </a:txBody>
                  <a:tcPr anchor="ctr"/>
                </a:tc>
                <a:tc>
                  <a:txBody>
                    <a:bodyPr/>
                    <a:lstStyle/>
                    <a:p>
                      <a:pPr algn="ctr"/>
                      <a:r>
                        <a:rPr lang="en-US" b="1" dirty="0"/>
                        <a:t>Momentum</a:t>
                      </a:r>
                    </a:p>
                  </a:txBody>
                  <a:tcPr anchor="ctr"/>
                </a:tc>
                <a:tc>
                  <a:txBody>
                    <a:bodyPr/>
                    <a:lstStyle/>
                    <a:p>
                      <a:pPr algn="ctr"/>
                      <a:r>
                        <a:rPr lang="en-US" b="1" dirty="0"/>
                        <a:t>Weight Decay</a:t>
                      </a:r>
                    </a:p>
                  </a:txBody>
                  <a:tcPr anchor="ctr"/>
                </a:tc>
                <a:extLst>
                  <a:ext uri="{0D108BD9-81ED-4DB2-BD59-A6C34878D82A}">
                    <a16:rowId xmlns:a16="http://schemas.microsoft.com/office/drawing/2014/main" val="3725873007"/>
                  </a:ext>
                </a:extLst>
              </a:tr>
              <a:tr h="370840">
                <a:tc>
                  <a:txBody>
                    <a:bodyPr/>
                    <a:lstStyle/>
                    <a:p>
                      <a:r>
                        <a:rPr lang="en-US" dirty="0"/>
                        <a:t>SGD Momentum</a:t>
                      </a:r>
                    </a:p>
                  </a:txBody>
                  <a:tcPr/>
                </a:tc>
                <a:tc>
                  <a:txBody>
                    <a:bodyPr/>
                    <a:lstStyle/>
                    <a:p>
                      <a:pPr algn="ctr"/>
                      <a:r>
                        <a:rPr lang="en-US" dirty="0"/>
                        <a:t>1e-4</a:t>
                      </a:r>
                    </a:p>
                  </a:txBody>
                  <a:tcPr anchor="ctr"/>
                </a:tc>
                <a:tc>
                  <a:txBody>
                    <a:bodyPr/>
                    <a:lstStyle/>
                    <a:p>
                      <a:pPr algn="ctr"/>
                      <a:r>
                        <a:rPr lang="en-US" dirty="0"/>
                        <a:t>0.9</a:t>
                      </a:r>
                    </a:p>
                  </a:txBody>
                  <a:tcPr anchor="ctr"/>
                </a:tc>
                <a:tc>
                  <a:txBody>
                    <a:bodyPr/>
                    <a:lstStyle/>
                    <a:p>
                      <a:pPr algn="ctr"/>
                      <a:r>
                        <a:rPr lang="en-US" dirty="0"/>
                        <a:t>-</a:t>
                      </a:r>
                    </a:p>
                  </a:txBody>
                  <a:tcPr anchor="ctr"/>
                </a:tc>
                <a:extLst>
                  <a:ext uri="{0D108BD9-81ED-4DB2-BD59-A6C34878D82A}">
                    <a16:rowId xmlns:a16="http://schemas.microsoft.com/office/drawing/2014/main" val="901859929"/>
                  </a:ext>
                </a:extLst>
              </a:tr>
              <a:tr h="370840">
                <a:tc>
                  <a:txBody>
                    <a:bodyPr/>
                    <a:lstStyle/>
                    <a:p>
                      <a:r>
                        <a:rPr lang="en-US" dirty="0"/>
                        <a:t>Adam</a:t>
                      </a:r>
                    </a:p>
                  </a:txBody>
                  <a:tcPr/>
                </a:tc>
                <a:tc>
                  <a:txBody>
                    <a:bodyPr/>
                    <a:lstStyle/>
                    <a:p>
                      <a:pPr algn="ctr"/>
                      <a:r>
                        <a:rPr lang="en-US" dirty="0"/>
                        <a:t>1e-5</a:t>
                      </a:r>
                    </a:p>
                  </a:txBody>
                  <a:tcPr anchor="ctr"/>
                </a:tc>
                <a:tc>
                  <a:txBody>
                    <a:bodyPr/>
                    <a:lstStyle/>
                    <a:p>
                      <a:pPr algn="ctr"/>
                      <a:r>
                        <a:rPr lang="en-US" dirty="0"/>
                        <a:t>-</a:t>
                      </a:r>
                    </a:p>
                  </a:txBody>
                  <a:tcPr anchor="ctr"/>
                </a:tc>
                <a:tc>
                  <a:txBody>
                    <a:bodyPr/>
                    <a:lstStyle/>
                    <a:p>
                      <a:pPr algn="ctr"/>
                      <a:r>
                        <a:rPr lang="en-US" dirty="0"/>
                        <a:t>1e-3</a:t>
                      </a:r>
                    </a:p>
                  </a:txBody>
                  <a:tcPr anchor="ctr"/>
                </a:tc>
                <a:extLst>
                  <a:ext uri="{0D108BD9-81ED-4DB2-BD59-A6C34878D82A}">
                    <a16:rowId xmlns:a16="http://schemas.microsoft.com/office/drawing/2014/main" val="4019068677"/>
                  </a:ext>
                </a:extLst>
              </a:tr>
              <a:tr h="370840">
                <a:tc>
                  <a:txBody>
                    <a:bodyPr/>
                    <a:lstStyle/>
                    <a:p>
                      <a:r>
                        <a:rPr lang="en-US" dirty="0"/>
                        <a:t>AdamW</a:t>
                      </a:r>
                    </a:p>
                  </a:txBody>
                  <a:tcPr/>
                </a:tc>
                <a:tc>
                  <a:txBody>
                    <a:bodyPr/>
                    <a:lstStyle/>
                    <a:p>
                      <a:pPr algn="ctr"/>
                      <a:r>
                        <a:rPr lang="en-US" dirty="0"/>
                        <a:t>1e-5</a:t>
                      </a:r>
                    </a:p>
                  </a:txBody>
                  <a:tcPr anchor="ctr"/>
                </a:tc>
                <a:tc>
                  <a:txBody>
                    <a:bodyPr/>
                    <a:lstStyle/>
                    <a:p>
                      <a:pPr algn="ctr"/>
                      <a:r>
                        <a:rPr lang="en-US" dirty="0"/>
                        <a:t>-</a:t>
                      </a:r>
                    </a:p>
                  </a:txBody>
                  <a:tcPr anchor="ctr"/>
                </a:tc>
                <a:tc>
                  <a:txBody>
                    <a:bodyPr/>
                    <a:lstStyle/>
                    <a:p>
                      <a:pPr algn="ctr"/>
                      <a:r>
                        <a:rPr lang="en-US" dirty="0"/>
                        <a:t>1e-4</a:t>
                      </a:r>
                    </a:p>
                  </a:txBody>
                  <a:tcPr anchor="ctr"/>
                </a:tc>
                <a:extLst>
                  <a:ext uri="{0D108BD9-81ED-4DB2-BD59-A6C34878D82A}">
                    <a16:rowId xmlns:a16="http://schemas.microsoft.com/office/drawing/2014/main" val="1748264846"/>
                  </a:ext>
                </a:extLst>
              </a:tr>
            </a:tbl>
          </a:graphicData>
        </a:graphic>
      </p:graphicFrame>
    </p:spTree>
    <p:extLst>
      <p:ext uri="{BB962C8B-B14F-4D97-AF65-F5344CB8AC3E}">
        <p14:creationId xmlns:p14="http://schemas.microsoft.com/office/powerpoint/2010/main" val="386796461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5BB5490-0803-BE4A-93F8-E805F9CCC87B}"/>
              </a:ext>
            </a:extLst>
          </p:cNvPr>
          <p:cNvPicPr>
            <a:picLocks noChangeAspect="1"/>
          </p:cNvPicPr>
          <p:nvPr/>
        </p:nvPicPr>
        <p:blipFill>
          <a:blip r:embed="rId3"/>
          <a:stretch>
            <a:fillRect/>
          </a:stretch>
        </p:blipFill>
        <p:spPr>
          <a:xfrm>
            <a:off x="0" y="1387125"/>
            <a:ext cx="12192000" cy="5471331"/>
          </a:xfrm>
          <a:prstGeom prst="rect">
            <a:avLst/>
          </a:prstGeom>
        </p:spPr>
      </p:pic>
      <p:sp>
        <p:nvSpPr>
          <p:cNvPr id="3" name="TextBox 2">
            <a:extLst>
              <a:ext uri="{FF2B5EF4-FFF2-40B4-BE49-F238E27FC236}">
                <a16:creationId xmlns:a16="http://schemas.microsoft.com/office/drawing/2014/main" id="{32BD651D-46C7-2647-8D6C-393FAA69B7BF}"/>
              </a:ext>
            </a:extLst>
          </p:cNvPr>
          <p:cNvSpPr txBox="1"/>
          <p:nvPr/>
        </p:nvSpPr>
        <p:spPr>
          <a:xfrm>
            <a:off x="492369" y="391886"/>
            <a:ext cx="5547865" cy="523220"/>
          </a:xfrm>
          <a:prstGeom prst="rect">
            <a:avLst/>
          </a:prstGeom>
          <a:noFill/>
        </p:spPr>
        <p:txBody>
          <a:bodyPr wrap="none" rtlCol="0">
            <a:spAutoFit/>
          </a:bodyPr>
          <a:lstStyle/>
          <a:p>
            <a:r>
              <a:rPr lang="en-US" sz="2800" b="1" dirty="0"/>
              <a:t>Training and Testing on CNN Models</a:t>
            </a:r>
          </a:p>
        </p:txBody>
      </p:sp>
      <p:sp>
        <p:nvSpPr>
          <p:cNvPr id="7" name="Slide Number Placeholder 6">
            <a:extLst>
              <a:ext uri="{FF2B5EF4-FFF2-40B4-BE49-F238E27FC236}">
                <a16:creationId xmlns:a16="http://schemas.microsoft.com/office/drawing/2014/main" id="{74FCA757-06D0-6841-8600-281ADFA62AF1}"/>
              </a:ext>
            </a:extLst>
          </p:cNvPr>
          <p:cNvSpPr>
            <a:spLocks noGrp="1"/>
          </p:cNvSpPr>
          <p:nvPr>
            <p:ph type="sldNum" sz="quarter" idx="12"/>
          </p:nvPr>
        </p:nvSpPr>
        <p:spPr/>
        <p:txBody>
          <a:bodyPr/>
          <a:lstStyle/>
          <a:p>
            <a:fld id="{C5184E39-17C3-1B46-A006-9F7568AAA460}" type="slidenum">
              <a:rPr lang="en-US" smtClean="0"/>
              <a:t>36</a:t>
            </a:fld>
            <a:endParaRPr lang="en-US"/>
          </a:p>
        </p:txBody>
      </p:sp>
      <p:sp>
        <p:nvSpPr>
          <p:cNvPr id="2" name="TextBox 1">
            <a:extLst>
              <a:ext uri="{FF2B5EF4-FFF2-40B4-BE49-F238E27FC236}">
                <a16:creationId xmlns:a16="http://schemas.microsoft.com/office/drawing/2014/main" id="{9196E2BA-C683-AB4B-85B0-628EC38BF745}"/>
              </a:ext>
            </a:extLst>
          </p:cNvPr>
          <p:cNvSpPr txBox="1"/>
          <p:nvPr/>
        </p:nvSpPr>
        <p:spPr>
          <a:xfrm>
            <a:off x="492369" y="1017793"/>
            <a:ext cx="7831118" cy="369332"/>
          </a:xfrm>
          <a:prstGeom prst="rect">
            <a:avLst/>
          </a:prstGeom>
          <a:noFill/>
        </p:spPr>
        <p:txBody>
          <a:bodyPr wrap="none" rtlCol="0">
            <a:spAutoFit/>
          </a:bodyPr>
          <a:lstStyle/>
          <a:p>
            <a:pPr marL="285750" indent="-285750">
              <a:buFont typeface="Arial" panose="020B0604020202020204" pitchFamily="34" charset="0"/>
              <a:buChar char="•"/>
            </a:pPr>
            <a:r>
              <a:rPr lang="en-US" dirty="0"/>
              <a:t>The sample visualization representing one iteration on </a:t>
            </a:r>
            <a:r>
              <a:rPr lang="en-US" b="1" dirty="0"/>
              <a:t>ResNet-50</a:t>
            </a:r>
            <a:r>
              <a:rPr lang="en-US" dirty="0"/>
              <a:t> architecture:</a:t>
            </a:r>
          </a:p>
        </p:txBody>
      </p:sp>
    </p:spTree>
    <p:extLst>
      <p:ext uri="{BB962C8B-B14F-4D97-AF65-F5344CB8AC3E}">
        <p14:creationId xmlns:p14="http://schemas.microsoft.com/office/powerpoint/2010/main" val="198314274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51711D2-09B7-884D-8383-C31850557F67}"/>
              </a:ext>
            </a:extLst>
          </p:cNvPr>
          <p:cNvSpPr txBox="1"/>
          <p:nvPr/>
        </p:nvSpPr>
        <p:spPr>
          <a:xfrm>
            <a:off x="492369" y="391886"/>
            <a:ext cx="8915454" cy="523220"/>
          </a:xfrm>
          <a:prstGeom prst="rect">
            <a:avLst/>
          </a:prstGeom>
          <a:noFill/>
        </p:spPr>
        <p:txBody>
          <a:bodyPr wrap="none" rtlCol="0">
            <a:spAutoFit/>
          </a:bodyPr>
          <a:lstStyle/>
          <a:p>
            <a:r>
              <a:rPr lang="en-US" sz="2800" b="1" dirty="0"/>
              <a:t>Deep Feature Extraction and Forming the Feature Matrices</a:t>
            </a:r>
          </a:p>
        </p:txBody>
      </p:sp>
      <p:sp>
        <p:nvSpPr>
          <p:cNvPr id="7" name="Slide Number Placeholder 6">
            <a:extLst>
              <a:ext uri="{FF2B5EF4-FFF2-40B4-BE49-F238E27FC236}">
                <a16:creationId xmlns:a16="http://schemas.microsoft.com/office/drawing/2014/main" id="{4E576ABE-107D-F249-9774-B620A3E59E94}"/>
              </a:ext>
            </a:extLst>
          </p:cNvPr>
          <p:cNvSpPr>
            <a:spLocks noGrp="1"/>
          </p:cNvSpPr>
          <p:nvPr>
            <p:ph type="sldNum" sz="quarter" idx="12"/>
          </p:nvPr>
        </p:nvSpPr>
        <p:spPr/>
        <p:txBody>
          <a:bodyPr/>
          <a:lstStyle/>
          <a:p>
            <a:fld id="{C5184E39-17C3-1B46-A006-9F7568AAA460}" type="slidenum">
              <a:rPr lang="en-US" smtClean="0"/>
              <a:t>37</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3BF3073F-CDA4-C74E-9E94-B7D898640F7D}"/>
                  </a:ext>
                </a:extLst>
              </p:cNvPr>
              <p:cNvSpPr txBox="1"/>
              <p:nvPr/>
            </p:nvSpPr>
            <p:spPr>
              <a:xfrm>
                <a:off x="492369" y="1152525"/>
                <a:ext cx="11699631" cy="4269567"/>
              </a:xfrm>
              <a:prstGeom prst="rect">
                <a:avLst/>
              </a:prstGeom>
              <a:noFill/>
            </p:spPr>
            <p:txBody>
              <a:bodyPr wrap="square" rtlCol="0">
                <a:spAutoFit/>
              </a:bodyPr>
              <a:lstStyle/>
              <a:p>
                <a:pPr marL="285750" indent="-285750">
                  <a:buFont typeface="Arial" panose="020B0604020202020204" pitchFamily="34" charset="0"/>
                  <a:buChar char="•"/>
                </a:pPr>
                <a:r>
                  <a:rPr lang="en-US" dirty="0"/>
                  <a:t>Model weights files saved during CNN experiments were used to </a:t>
                </a:r>
                <a:r>
                  <a:rPr lang="en-US" b="1" dirty="0"/>
                  <a:t>extract deep features </a:t>
                </a:r>
                <a:r>
                  <a:rPr lang="en-US" dirty="0"/>
                  <a:t>for the corresponding CNN </a:t>
                </a:r>
              </a:p>
              <a:p>
                <a:r>
                  <a:rPr lang="en-US" dirty="0"/>
                  <a:t>architectures.</a:t>
                </a:r>
              </a:p>
              <a:p>
                <a:endParaRPr lang="en-US" dirty="0"/>
              </a:p>
              <a:p>
                <a:pPr marL="285750" indent="-285750">
                  <a:buFont typeface="Arial" panose="020B0604020202020204" pitchFamily="34" charset="0"/>
                  <a:buChar char="•"/>
                </a:pPr>
                <a:r>
                  <a:rPr lang="en-US" dirty="0"/>
                  <a:t>The deep features were extracted from the latest fully-connected layer right before the modified classification block </a:t>
                </a:r>
              </a:p>
              <a:p>
                <a:r>
                  <a:rPr lang="en-US" dirty="0"/>
                  <a:t>consisting of </a:t>
                </a:r>
                <a:r>
                  <a:rPr lang="en-US" dirty="0" err="1"/>
                  <a:t>ReLu</a:t>
                </a:r>
                <a:r>
                  <a:rPr lang="en-US" dirty="0"/>
                  <a:t>, drop-out, and the fully-connected layer. </a:t>
                </a:r>
              </a:p>
              <a:p>
                <a:pPr marL="742950" lvl="1" indent="-285750">
                  <a:buFont typeface="Courier New" panose="02070309020205020404" pitchFamily="49" charset="0"/>
                  <a:buChar char="o"/>
                </a:pPr>
                <a:r>
                  <a:rPr lang="en-US" dirty="0"/>
                  <a:t>Since the output size of this fully-connected layer was 1000 for each model, the number of features was 1000 for </a:t>
                </a:r>
              </a:p>
              <a:p>
                <a:pPr lvl="1"/>
                <a:r>
                  <a:rPr lang="en-US" dirty="0"/>
                  <a:t>each sample.</a:t>
                </a:r>
              </a:p>
              <a:p>
                <a:pPr marL="742950" lvl="1" indent="-285750">
                  <a:buFont typeface="Courier New" panose="02070309020205020404" pitchFamily="49" charset="0"/>
                  <a:buChar char="o"/>
                </a:pPr>
                <a:r>
                  <a:rPr lang="en-US" dirty="0"/>
                  <a:t>We denote the matrix of deep features by </a:t>
                </a:r>
                <a14:m>
                  <m:oMath xmlns:m="http://schemas.openxmlformats.org/officeDocument/2006/math">
                    <m:sSub>
                      <m:sSubPr>
                        <m:ctrlPr>
                          <a:rPr lang="en-US" b="1" i="1" dirty="0" smtClean="0">
                            <a:latin typeface="Cambria Math" panose="02040503050406030204" pitchFamily="18" charset="0"/>
                          </a:rPr>
                        </m:ctrlPr>
                      </m:sSubPr>
                      <m:e>
                        <m:r>
                          <a:rPr lang="en-US" b="1" i="1" dirty="0" smtClean="0">
                            <a:latin typeface="Cambria Math" panose="02040503050406030204" pitchFamily="18" charset="0"/>
                          </a:rPr>
                          <m:t>𝑿</m:t>
                        </m:r>
                      </m:e>
                      <m:sub>
                        <m:r>
                          <a:rPr lang="en-US" b="1" i="1" dirty="0" smtClean="0">
                            <a:latin typeface="Cambria Math" panose="02040503050406030204" pitchFamily="18" charset="0"/>
                          </a:rPr>
                          <m:t>𝒄𝒏𝒏</m:t>
                        </m:r>
                      </m:sub>
                    </m:sSub>
                  </m:oMath>
                </a14:m>
                <a:r>
                  <a:rPr lang="en-US" dirty="0"/>
                  <a:t>.</a:t>
                </a:r>
              </a:p>
              <a:p>
                <a:endParaRPr lang="en-US" dirty="0"/>
              </a:p>
              <a:p>
                <a:pPr marL="285750" indent="-285750">
                  <a:buFont typeface="Arial" panose="020B0604020202020204" pitchFamily="34" charset="0"/>
                  <a:buChar char="•"/>
                </a:pPr>
                <a:r>
                  <a:rPr lang="en-US" dirty="0"/>
                  <a:t>We denote the feature matrix consisting of demographic information of samples as </a:t>
                </a:r>
                <a14:m>
                  <m:oMath xmlns:m="http://schemas.openxmlformats.org/officeDocument/2006/math">
                    <m:sSub>
                      <m:sSubPr>
                        <m:ctrlPr>
                          <a:rPr lang="en-US" b="1" i="1" dirty="0">
                            <a:latin typeface="Cambria Math" panose="02040503050406030204" pitchFamily="18" charset="0"/>
                          </a:rPr>
                        </m:ctrlPr>
                      </m:sSubPr>
                      <m:e>
                        <m:r>
                          <a:rPr lang="en-US" b="1" i="1" dirty="0">
                            <a:latin typeface="Cambria Math" panose="02040503050406030204" pitchFamily="18" charset="0"/>
                          </a:rPr>
                          <m:t>𝑿</m:t>
                        </m:r>
                      </m:e>
                      <m:sub>
                        <m:r>
                          <a:rPr lang="tr-TR" b="1" i="1" dirty="0" smtClean="0">
                            <a:latin typeface="Cambria Math" panose="02040503050406030204" pitchFamily="18" charset="0"/>
                          </a:rPr>
                          <m:t>𝒊𝒏𝒇𝒐</m:t>
                        </m:r>
                      </m:sub>
                    </m:sSub>
                  </m:oMath>
                </a14:m>
                <a:r>
                  <a:rPr lang="en-US" dirty="0"/>
                  <a:t>. The feature size was two, </a:t>
                </a:r>
              </a:p>
              <a:p>
                <a:r>
                  <a:rPr lang="en-US" dirty="0"/>
                  <a:t>since it only includes age and gender information.</a:t>
                </a:r>
              </a:p>
              <a:p>
                <a:endParaRPr lang="en-US" dirty="0"/>
              </a:p>
              <a:p>
                <a:pPr marL="285750" indent="-285750">
                  <a:buFont typeface="Arial" panose="020B0604020202020204" pitchFamily="34" charset="0"/>
                  <a:buChar char="•"/>
                </a:pPr>
                <a:r>
                  <a:rPr lang="en-US" dirty="0"/>
                  <a:t>The column-wise merged feature matrix was denoted by </a:t>
                </a:r>
                <a14:m>
                  <m:oMath xmlns:m="http://schemas.openxmlformats.org/officeDocument/2006/math">
                    <m:sSub>
                      <m:sSubPr>
                        <m:ctrlPr>
                          <a:rPr lang="en-US" b="1" i="1" dirty="0">
                            <a:latin typeface="Cambria Math" panose="02040503050406030204" pitchFamily="18" charset="0"/>
                          </a:rPr>
                        </m:ctrlPr>
                      </m:sSubPr>
                      <m:e>
                        <m:r>
                          <a:rPr lang="en-US" b="1" i="1" dirty="0">
                            <a:latin typeface="Cambria Math" panose="02040503050406030204" pitchFamily="18" charset="0"/>
                          </a:rPr>
                          <m:t>𝑿</m:t>
                        </m:r>
                      </m:e>
                      <m:sub>
                        <m:r>
                          <a:rPr lang="tr-TR" b="1" i="1" dirty="0" smtClean="0">
                            <a:latin typeface="Cambria Math" panose="02040503050406030204" pitchFamily="18" charset="0"/>
                          </a:rPr>
                          <m:t>𝒂𝒍𝒍</m:t>
                        </m:r>
                      </m:sub>
                    </m:sSub>
                  </m:oMath>
                </a14:m>
                <a:r>
                  <a:rPr lang="en-US" dirty="0"/>
                  <a:t> whose feature size was 1002.</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Feature maps where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𝑑</m:t>
                        </m:r>
                      </m:e>
                      <m:sub>
                        <m:r>
                          <a:rPr lang="en-US" i="1" dirty="0">
                            <a:latin typeface="Cambria Math" panose="02040503050406030204" pitchFamily="18" charset="0"/>
                          </a:rPr>
                          <m:t>𝑐𝑛𝑛</m:t>
                        </m:r>
                      </m:sub>
                    </m:sSub>
                  </m:oMath>
                </a14:m>
                <a:r>
                  <a:rPr lang="en-US" dirty="0"/>
                  <a:t>= 1000,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𝑑</m:t>
                        </m:r>
                      </m:e>
                      <m:sub>
                        <m:r>
                          <a:rPr lang="en-US" i="1" dirty="0">
                            <a:latin typeface="Cambria Math" panose="02040503050406030204" pitchFamily="18" charset="0"/>
                          </a:rPr>
                          <m:t>𝑖𝑛𝑓𝑜</m:t>
                        </m:r>
                      </m:sub>
                    </m:sSub>
                  </m:oMath>
                </a14:m>
                <a:r>
                  <a:rPr lang="en-US" dirty="0"/>
                  <a:t>= 2,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𝑑</m:t>
                        </m:r>
                      </m:e>
                      <m:sub>
                        <m:r>
                          <a:rPr lang="en-US" i="1" dirty="0">
                            <a:latin typeface="Cambria Math" panose="02040503050406030204" pitchFamily="18" charset="0"/>
                          </a:rPr>
                          <m:t>𝑎𝑙𝑙</m:t>
                        </m:r>
                      </m:sub>
                    </m:sSub>
                  </m:oMath>
                </a14:m>
                <a:r>
                  <a:rPr lang="en-US" dirty="0"/>
                  <a:t>= 1002, and N = 254.</a:t>
                </a:r>
              </a:p>
            </p:txBody>
          </p:sp>
        </mc:Choice>
        <mc:Fallback xmlns="">
          <p:sp>
            <p:nvSpPr>
              <p:cNvPr id="2" name="TextBox 1">
                <a:extLst>
                  <a:ext uri="{FF2B5EF4-FFF2-40B4-BE49-F238E27FC236}">
                    <a16:creationId xmlns:a16="http://schemas.microsoft.com/office/drawing/2014/main" id="{3BF3073F-CDA4-C74E-9E94-B7D898640F7D}"/>
                  </a:ext>
                </a:extLst>
              </p:cNvPr>
              <p:cNvSpPr txBox="1">
                <a:spLocks noRot="1" noChangeAspect="1" noMove="1" noResize="1" noEditPoints="1" noAdjustHandles="1" noChangeArrowheads="1" noChangeShapeType="1" noTextEdit="1"/>
              </p:cNvSpPr>
              <p:nvPr/>
            </p:nvSpPr>
            <p:spPr>
              <a:xfrm>
                <a:off x="492369" y="1152525"/>
                <a:ext cx="11699631" cy="4269567"/>
              </a:xfrm>
              <a:prstGeom prst="rect">
                <a:avLst/>
              </a:prstGeom>
              <a:blipFill>
                <a:blip r:embed="rId3"/>
                <a:stretch>
                  <a:fillRect l="-433" t="-593" b="-1780"/>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239ADBEA-6DE7-2E4B-B256-B297AEB05908}"/>
              </a:ext>
            </a:extLst>
          </p:cNvPr>
          <p:cNvPicPr>
            <a:picLocks noChangeAspect="1"/>
          </p:cNvPicPr>
          <p:nvPr/>
        </p:nvPicPr>
        <p:blipFill>
          <a:blip r:embed="rId4"/>
          <a:stretch>
            <a:fillRect/>
          </a:stretch>
        </p:blipFill>
        <p:spPr>
          <a:xfrm>
            <a:off x="7438516" y="5096649"/>
            <a:ext cx="3929518" cy="1711008"/>
          </a:xfrm>
          <a:prstGeom prst="rect">
            <a:avLst/>
          </a:prstGeom>
        </p:spPr>
      </p:pic>
    </p:spTree>
    <p:extLst>
      <p:ext uri="{BB962C8B-B14F-4D97-AF65-F5344CB8AC3E}">
        <p14:creationId xmlns:p14="http://schemas.microsoft.com/office/powerpoint/2010/main" val="427278883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3CD3B9D-C80F-264D-8CD6-19ED1116A184}"/>
              </a:ext>
            </a:extLst>
          </p:cNvPr>
          <p:cNvSpPr txBox="1"/>
          <p:nvPr/>
        </p:nvSpPr>
        <p:spPr>
          <a:xfrm>
            <a:off x="492369" y="391886"/>
            <a:ext cx="3145413" cy="523220"/>
          </a:xfrm>
          <a:prstGeom prst="rect">
            <a:avLst/>
          </a:prstGeom>
          <a:noFill/>
        </p:spPr>
        <p:txBody>
          <a:bodyPr wrap="none" rtlCol="0">
            <a:spAutoFit/>
          </a:bodyPr>
          <a:lstStyle/>
          <a:p>
            <a:r>
              <a:rPr lang="en-US" sz="2800" b="1" dirty="0"/>
              <a:t>Data Pre-Processing</a:t>
            </a:r>
          </a:p>
        </p:txBody>
      </p:sp>
      <p:sp>
        <p:nvSpPr>
          <p:cNvPr id="7" name="Slide Number Placeholder 6">
            <a:extLst>
              <a:ext uri="{FF2B5EF4-FFF2-40B4-BE49-F238E27FC236}">
                <a16:creationId xmlns:a16="http://schemas.microsoft.com/office/drawing/2014/main" id="{E52660D5-BE69-9843-A92C-C9386CF0A81A}"/>
              </a:ext>
            </a:extLst>
          </p:cNvPr>
          <p:cNvSpPr>
            <a:spLocks noGrp="1"/>
          </p:cNvSpPr>
          <p:nvPr>
            <p:ph type="sldNum" sz="quarter" idx="12"/>
          </p:nvPr>
        </p:nvSpPr>
        <p:spPr/>
        <p:txBody>
          <a:bodyPr/>
          <a:lstStyle/>
          <a:p>
            <a:fld id="{C5184E39-17C3-1B46-A006-9F7568AAA460}" type="slidenum">
              <a:rPr lang="en-US" smtClean="0"/>
              <a:t>38</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4897E717-6D08-6C44-A03E-17F15DBB64EE}"/>
                  </a:ext>
                </a:extLst>
              </p:cNvPr>
              <p:cNvSpPr txBox="1"/>
              <p:nvPr/>
            </p:nvSpPr>
            <p:spPr>
              <a:xfrm>
                <a:off x="638175" y="1323975"/>
                <a:ext cx="11553825" cy="4685257"/>
              </a:xfrm>
              <a:prstGeom prst="rect">
                <a:avLst/>
              </a:prstGeom>
              <a:noFill/>
            </p:spPr>
            <p:txBody>
              <a:bodyPr wrap="square" rtlCol="0">
                <a:spAutoFit/>
              </a:bodyPr>
              <a:lstStyle/>
              <a:p>
                <a:pPr marL="285750" indent="-285750">
                  <a:buFont typeface="Arial" panose="020B0604020202020204" pitchFamily="34" charset="0"/>
                  <a:buChar char="•"/>
                </a:pPr>
                <a:r>
                  <a:rPr lang="en-US" dirty="0"/>
                  <a:t>Before machine learning algorithms, we </a:t>
                </a:r>
                <a:r>
                  <a:rPr lang="en-US" b="1" dirty="0"/>
                  <a:t>standardized</a:t>
                </a:r>
                <a:r>
                  <a:rPr lang="en-US" dirty="0"/>
                  <a:t> and </a:t>
                </a:r>
                <a:r>
                  <a:rPr lang="en-US" b="1" dirty="0"/>
                  <a:t>normalized</a:t>
                </a:r>
                <a:r>
                  <a:rPr lang="en-US" dirty="0"/>
                  <a:t> the feature matrices.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For </a:t>
                </a:r>
                <a:r>
                  <a:rPr lang="en-US" b="1" dirty="0"/>
                  <a:t>standardization</a:t>
                </a:r>
                <a:r>
                  <a:rPr lang="en-US" dirty="0"/>
                  <a:t>, we centered the data with the mean through the formula given below:</a:t>
                </a:r>
              </a:p>
              <a:p>
                <a:pPr marL="285750" indent="-285750">
                  <a:buFont typeface="Arial" panose="020B0604020202020204" pitchFamily="34" charset="0"/>
                  <a:buChar char="•"/>
                </a:pPr>
                <a:endParaRPr lang="en-US" dirty="0"/>
              </a:p>
              <a:p>
                <a:r>
                  <a:rPr lang="en-US" dirty="0"/>
                  <a:t>									</a:t>
                </a:r>
                <a14:m>
                  <m:oMath xmlns:m="http://schemas.openxmlformats.org/officeDocument/2006/math">
                    <m:r>
                      <a:rPr lang="en-US" i="1" smtClean="0">
                        <a:latin typeface="Cambria Math" panose="02040503050406030204" pitchFamily="18" charset="0"/>
                      </a:rPr>
                      <m:t>𝑍</m:t>
                    </m:r>
                    <m:r>
                      <a:rPr lang="en-US" i="1" smtClean="0">
                        <a:latin typeface="Cambria Math" panose="02040503050406030204" pitchFamily="18" charset="0"/>
                      </a:rPr>
                      <m:t> = </m:t>
                    </m:r>
                    <m:d>
                      <m:dPr>
                        <m:ctrlPr>
                          <a:rPr lang="en-US" i="1">
                            <a:latin typeface="Cambria Math" panose="02040503050406030204" pitchFamily="18" charset="0"/>
                          </a:rPr>
                        </m:ctrlPr>
                      </m:dPr>
                      <m:e>
                        <m:r>
                          <a:rPr lang="en-US" i="1">
                            <a:latin typeface="Cambria Math" panose="02040503050406030204" pitchFamily="18" charset="0"/>
                          </a:rPr>
                          <m:t>𝑋</m:t>
                        </m:r>
                        <m:r>
                          <a:rPr lang="en-US" i="1">
                            <a:latin typeface="Cambria Math" panose="02040503050406030204" pitchFamily="18" charset="0"/>
                          </a:rPr>
                          <m:t> − </m:t>
                        </m:r>
                        <m:r>
                          <a:rPr lang="en-US" i="1">
                            <a:latin typeface="Cambria Math" panose="02040503050406030204" pitchFamily="18" charset="0"/>
                          </a:rPr>
                          <m:t>𝜇</m:t>
                        </m:r>
                        <m:r>
                          <a:rPr lang="en-US" i="1">
                            <a:latin typeface="Cambria Math" panose="02040503050406030204" pitchFamily="18" charset="0"/>
                          </a:rPr>
                          <m:t>∗ </m:t>
                        </m:r>
                        <m:r>
                          <a:rPr lang="en-US" i="1">
                            <a:latin typeface="Cambria Math" panose="02040503050406030204" pitchFamily="18" charset="0"/>
                          </a:rPr>
                          <m:t>𝐼</m:t>
                        </m:r>
                      </m:e>
                    </m:d>
                  </m:oMath>
                </a14:m>
                <a:r>
                  <a:rPr lang="en-US" dirty="0"/>
                  <a:t>	,										(17)</a:t>
                </a:r>
              </a:p>
              <a:p>
                <a:endParaRPr lang="en-US" dirty="0"/>
              </a:p>
              <a:p>
                <a:r>
                  <a:rPr lang="en-US" dirty="0"/>
                  <a:t>where </a:t>
                </a:r>
                <a14:m>
                  <m:oMath xmlns:m="http://schemas.openxmlformats.org/officeDocument/2006/math">
                    <m:r>
                      <a:rPr lang="en-US" i="1" dirty="0" smtClean="0">
                        <a:latin typeface="Cambria Math" panose="02040503050406030204" pitchFamily="18" charset="0"/>
                      </a:rPr>
                      <m:t>𝜇</m:t>
                    </m:r>
                  </m:oMath>
                </a14:m>
                <a:r>
                  <a:rPr lang="en-US" dirty="0"/>
                  <a:t> is the mean of training samples.</a:t>
                </a:r>
              </a:p>
              <a:p>
                <a:endParaRPr lang="en-US" dirty="0"/>
              </a:p>
              <a:p>
                <a:pPr marL="285750" indent="-285750">
                  <a:buFont typeface="Arial" panose="020B0604020202020204" pitchFamily="34" charset="0"/>
                  <a:buChar char="•"/>
                </a:pPr>
                <a:r>
                  <a:rPr lang="en-US" dirty="0"/>
                  <a:t>We used the </a:t>
                </a:r>
                <a:r>
                  <a:rPr lang="en-US" b="1" dirty="0"/>
                  <a:t>L2 normalization </a:t>
                </a:r>
                <a:r>
                  <a:rPr lang="en-US" dirty="0"/>
                  <a:t>as the final settings of the data pre-processing pipeline. That is, each row of the matrix</a:t>
                </a:r>
              </a:p>
              <a:p>
                <a:r>
                  <a:rPr lang="en-US" dirty="0"/>
                  <a:t>was scaled as </a:t>
                </a:r>
                <a14:m>
                  <m:oMath xmlns:m="http://schemas.openxmlformats.org/officeDocument/2006/math">
                    <m:f>
                      <m:fPr>
                        <m:type m:val="lin"/>
                        <m:ctrlPr>
                          <a:rPr lang="en-US" b="0" i="1" dirty="0" smtClean="0">
                            <a:latin typeface="Cambria Math" panose="02040503050406030204" pitchFamily="18" charset="0"/>
                          </a:rPr>
                        </m:ctrlPr>
                      </m:fPr>
                      <m:num>
                        <m:sSub>
                          <m:sSubPr>
                            <m:ctrlPr>
                              <a:rPr lang="en-US" i="1" dirty="0">
                                <a:latin typeface="Cambria Math" panose="02040503050406030204" pitchFamily="18" charset="0"/>
                              </a:rPr>
                            </m:ctrlPr>
                          </m:sSubPr>
                          <m:e>
                            <m:r>
                              <a:rPr lang="en-US" i="1" dirty="0">
                                <a:latin typeface="Cambria Math" panose="02040503050406030204" pitchFamily="18" charset="0"/>
                              </a:rPr>
                              <m:t>𝑋</m:t>
                            </m:r>
                          </m:e>
                          <m:sub>
                            <m:r>
                              <a:rPr lang="en-US" i="1" dirty="0">
                                <a:latin typeface="Cambria Math" panose="02040503050406030204" pitchFamily="18" charset="0"/>
                              </a:rPr>
                              <m:t>𝑘</m:t>
                            </m:r>
                          </m:sub>
                        </m:sSub>
                      </m:num>
                      <m:den>
                        <m:rad>
                          <m:radPr>
                            <m:degHide m:val="on"/>
                            <m:ctrlPr>
                              <a:rPr lang="en-US" i="1" dirty="0">
                                <a:latin typeface="Cambria Math" panose="02040503050406030204" pitchFamily="18" charset="0"/>
                              </a:rPr>
                            </m:ctrlPr>
                          </m:radPr>
                          <m:deg/>
                          <m:e>
                            <m:sSub>
                              <m:sSubPr>
                                <m:ctrlPr>
                                  <a:rPr lang="en-US" i="1" dirty="0">
                                    <a:latin typeface="Cambria Math" panose="02040503050406030204" pitchFamily="18" charset="0"/>
                                  </a:rPr>
                                </m:ctrlPr>
                              </m:sSubPr>
                              <m:e>
                                <m:r>
                                  <a:rPr lang="en-US" i="1" dirty="0">
                                    <a:latin typeface="Cambria Math" panose="02040503050406030204" pitchFamily="18" charset="0"/>
                                  </a:rPr>
                                  <m:t>𝑆</m:t>
                                </m:r>
                              </m:e>
                              <m:sub>
                                <m:r>
                                  <a:rPr lang="en-US" i="1" dirty="0">
                                    <a:latin typeface="Cambria Math" panose="02040503050406030204" pitchFamily="18" charset="0"/>
                                  </a:rPr>
                                  <m:t>𝐿</m:t>
                                </m:r>
                                <m:sSub>
                                  <m:sSubPr>
                                    <m:ctrlPr>
                                      <a:rPr lang="en-US" i="1" dirty="0">
                                        <a:latin typeface="Cambria Math" panose="02040503050406030204" pitchFamily="18" charset="0"/>
                                      </a:rPr>
                                    </m:ctrlPr>
                                  </m:sSubPr>
                                  <m:e>
                                    <m:r>
                                      <a:rPr lang="en-US" i="1" dirty="0">
                                        <a:latin typeface="Cambria Math" panose="02040503050406030204" pitchFamily="18" charset="0"/>
                                      </a:rPr>
                                      <m:t>2</m:t>
                                    </m:r>
                                  </m:e>
                                  <m:sub>
                                    <m:r>
                                      <a:rPr lang="en-US" i="1" dirty="0">
                                        <a:latin typeface="Cambria Math" panose="02040503050406030204" pitchFamily="18" charset="0"/>
                                      </a:rPr>
                                      <m:t>𝑘</m:t>
                                    </m:r>
                                  </m:sub>
                                </m:sSub>
                              </m:sub>
                            </m:sSub>
                          </m:e>
                        </m:rad>
                      </m:den>
                    </m:f>
                  </m:oMath>
                </a14:m>
                <a:r>
                  <a:rPr lang="en-US" dirty="0"/>
                  <a:t> through:</a:t>
                </a:r>
              </a:p>
              <a:p>
                <a:endParaRPr lang="en-US" dirty="0"/>
              </a:p>
              <a:p>
                <a:r>
                  <a:rPr lang="en-US" dirty="0"/>
                  <a:t>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𝑆</m:t>
                        </m:r>
                      </m:e>
                      <m:sub>
                        <m:r>
                          <a:rPr lang="en-US" i="1" dirty="0" smtClean="0">
                            <a:latin typeface="Cambria Math" panose="02040503050406030204" pitchFamily="18" charset="0"/>
                          </a:rPr>
                          <m:t>𝐿</m:t>
                        </m:r>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2</m:t>
                            </m:r>
                          </m:e>
                          <m:sub>
                            <m:r>
                              <a:rPr lang="en-US" i="1" dirty="0" smtClean="0">
                                <a:latin typeface="Cambria Math" panose="02040503050406030204" pitchFamily="18" charset="0"/>
                              </a:rPr>
                              <m:t>𝑘</m:t>
                            </m:r>
                          </m:sub>
                        </m:sSub>
                      </m:sub>
                    </m:sSub>
                  </m:oMath>
                </a14:m>
                <a:r>
                  <a:rPr lang="en-US" dirty="0"/>
                  <a:t> = </a:t>
                </a:r>
                <a14:m>
                  <m:oMath xmlns:m="http://schemas.openxmlformats.org/officeDocument/2006/math">
                    <m:nary>
                      <m:naryPr>
                        <m:chr m:val="∑"/>
                        <m:ctrlPr>
                          <a:rPr lang="en-US" i="1" smtClean="0">
                            <a:latin typeface="Cambria Math" panose="02040503050406030204" pitchFamily="18" charset="0"/>
                          </a:rPr>
                        </m:ctrlPr>
                      </m:naryPr>
                      <m:sub>
                        <m:r>
                          <m:rPr>
                            <m:brk m:alnAt="23"/>
                          </m:rPr>
                          <a:rPr lang="tr-TR" b="0" i="1" smtClean="0">
                            <a:latin typeface="Cambria Math" panose="02040503050406030204" pitchFamily="18" charset="0"/>
                          </a:rPr>
                          <m:t>𝑖</m:t>
                        </m:r>
                        <m:r>
                          <a:rPr lang="tr-TR" b="0" i="1" smtClean="0">
                            <a:latin typeface="Cambria Math" panose="02040503050406030204" pitchFamily="18" charset="0"/>
                          </a:rPr>
                          <m:t>=1</m:t>
                        </m:r>
                      </m:sub>
                      <m:sup>
                        <m:r>
                          <a:rPr lang="tr-TR" b="0" i="1" smtClean="0">
                            <a:latin typeface="Cambria Math" panose="02040503050406030204" pitchFamily="18" charset="0"/>
                          </a:rPr>
                          <m:t>𝑑</m:t>
                        </m:r>
                      </m:sup>
                      <m:e>
                        <m:sSup>
                          <m:sSupPr>
                            <m:ctrlPr>
                              <a:rPr lang="tr-TR" b="0" i="1" smtClean="0">
                                <a:latin typeface="Cambria Math" panose="02040503050406030204" pitchFamily="18" charset="0"/>
                              </a:rPr>
                            </m:ctrlPr>
                          </m:sSupPr>
                          <m:e>
                            <m:d>
                              <m:dPr>
                                <m:ctrlPr>
                                  <a:rPr lang="tr-TR" b="0" i="1" smtClean="0">
                                    <a:latin typeface="Cambria Math" panose="02040503050406030204" pitchFamily="18" charset="0"/>
                                  </a:rPr>
                                </m:ctrlPr>
                              </m:dPr>
                              <m:e>
                                <m:sSub>
                                  <m:sSubPr>
                                    <m:ctrlPr>
                                      <a:rPr lang="tr-TR" b="0" i="1" smtClean="0">
                                        <a:latin typeface="Cambria Math" panose="02040503050406030204" pitchFamily="18" charset="0"/>
                                      </a:rPr>
                                    </m:ctrlPr>
                                  </m:sSubPr>
                                  <m:e>
                                    <m:r>
                                      <a:rPr lang="tr-TR" b="0" i="1" smtClean="0">
                                        <a:latin typeface="Cambria Math" panose="02040503050406030204" pitchFamily="18" charset="0"/>
                                      </a:rPr>
                                      <m:t>𝑦</m:t>
                                    </m:r>
                                  </m:e>
                                  <m:sub>
                                    <m:r>
                                      <a:rPr lang="tr-TR" b="0" i="1" smtClean="0">
                                        <a:latin typeface="Cambria Math" panose="02040503050406030204" pitchFamily="18" charset="0"/>
                                      </a:rPr>
                                      <m:t>𝑘</m:t>
                                    </m:r>
                                  </m:sub>
                                </m:sSub>
                                <m:r>
                                  <a:rPr lang="tr-TR" b="0" i="1" smtClean="0">
                                    <a:latin typeface="Cambria Math" panose="02040503050406030204" pitchFamily="18" charset="0"/>
                                  </a:rPr>
                                  <m:t>−</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𝑋</m:t>
                                    </m:r>
                                  </m:e>
                                  <m:sub>
                                    <m:r>
                                      <a:rPr lang="tr-TR" b="0" i="1" smtClean="0">
                                        <a:latin typeface="Cambria Math" panose="02040503050406030204" pitchFamily="18" charset="0"/>
                                      </a:rPr>
                                      <m:t>𝑘</m:t>
                                    </m:r>
                                    <m:r>
                                      <a:rPr lang="tr-TR" b="0" i="1" smtClean="0">
                                        <a:latin typeface="Cambria Math" panose="02040503050406030204" pitchFamily="18" charset="0"/>
                                      </a:rPr>
                                      <m:t>,</m:t>
                                    </m:r>
                                    <m:r>
                                      <a:rPr lang="tr-TR" b="0" i="1" smtClean="0">
                                        <a:latin typeface="Cambria Math" panose="02040503050406030204" pitchFamily="18" charset="0"/>
                                      </a:rPr>
                                      <m:t>𝑖</m:t>
                                    </m:r>
                                  </m:sub>
                                </m:sSub>
                              </m:e>
                            </m:d>
                          </m:e>
                          <m:sup>
                            <m:r>
                              <a:rPr lang="tr-TR" b="0" i="1" smtClean="0">
                                <a:latin typeface="Cambria Math" panose="02040503050406030204" pitchFamily="18" charset="0"/>
                              </a:rPr>
                              <m:t>2</m:t>
                            </m:r>
                          </m:sup>
                        </m:sSup>
                      </m:e>
                    </m:nary>
                  </m:oMath>
                </a14:m>
                <a:r>
                  <a:rPr lang="en-US" dirty="0"/>
                  <a:t>	,									(18)</a:t>
                </a:r>
              </a:p>
              <a:p>
                <a:endParaRPr lang="en-US" dirty="0"/>
              </a:p>
              <a:p>
                <a:r>
                  <a:rPr lang="en-US" dirty="0"/>
                  <a:t>where d is the number of features,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𝑋</m:t>
                        </m:r>
                      </m:e>
                      <m:sub>
                        <m:r>
                          <a:rPr lang="en-US" i="1" dirty="0" smtClean="0">
                            <a:latin typeface="Cambria Math" panose="02040503050406030204" pitchFamily="18" charset="0"/>
                          </a:rPr>
                          <m:t>𝑘</m:t>
                        </m:r>
                      </m:sub>
                    </m:sSub>
                  </m:oMath>
                </a14:m>
                <a:r>
                  <a:rPr lang="en-US" dirty="0"/>
                  <a:t> is the </a:t>
                </a:r>
                <a14:m>
                  <m:oMath xmlns:m="http://schemas.openxmlformats.org/officeDocument/2006/math">
                    <m:sSup>
                      <m:sSupPr>
                        <m:ctrlPr>
                          <a:rPr lang="en-US" i="1" dirty="0" smtClean="0">
                            <a:latin typeface="Cambria Math" panose="02040503050406030204" pitchFamily="18" charset="0"/>
                          </a:rPr>
                        </m:ctrlPr>
                      </m:sSupPr>
                      <m:e>
                        <m:r>
                          <a:rPr lang="en-US" i="1" dirty="0" smtClean="0">
                            <a:latin typeface="Cambria Math" panose="02040503050406030204" pitchFamily="18" charset="0"/>
                          </a:rPr>
                          <m:t>𝑘</m:t>
                        </m:r>
                      </m:e>
                      <m:sup>
                        <m:r>
                          <a:rPr lang="en-US" i="1" dirty="0" smtClean="0">
                            <a:latin typeface="Cambria Math" panose="02040503050406030204" pitchFamily="18" charset="0"/>
                          </a:rPr>
                          <m:t>𝑡h</m:t>
                        </m:r>
                      </m:sup>
                    </m:sSup>
                  </m:oMath>
                </a14:m>
                <a:r>
                  <a:rPr lang="en-US" dirty="0"/>
                  <a:t> sample </a:t>
                </a:r>
                <a14:m>
                  <m:oMath xmlns:m="http://schemas.openxmlformats.org/officeDocument/2006/math">
                    <m:d>
                      <m:dPr>
                        <m:ctrlPr>
                          <a:rPr lang="en-US" i="1" dirty="0" smtClean="0">
                            <a:latin typeface="Cambria Math" panose="02040503050406030204" pitchFamily="18" charset="0"/>
                          </a:rPr>
                        </m:ctrlPr>
                      </m:dPr>
                      <m:e>
                        <m:r>
                          <a:rPr lang="en-US" i="1" dirty="0" smtClean="0">
                            <a:latin typeface="Cambria Math" panose="02040503050406030204" pitchFamily="18" charset="0"/>
                          </a:rPr>
                          <m:t>𝑘</m:t>
                        </m:r>
                        <m:r>
                          <a:rPr lang="en-US" i="1" dirty="0" smtClean="0">
                            <a:latin typeface="Cambria Math" panose="02040503050406030204" pitchFamily="18" charset="0"/>
                          </a:rPr>
                          <m:t>=1,…,</m:t>
                        </m:r>
                        <m:r>
                          <a:rPr lang="en-US" i="1" dirty="0" err="1" smtClean="0">
                            <a:latin typeface="Cambria Math" panose="02040503050406030204" pitchFamily="18" charset="0"/>
                          </a:rPr>
                          <m:t>𝑁</m:t>
                        </m:r>
                      </m:e>
                    </m:d>
                  </m:oMath>
                </a14:m>
                <a:r>
                  <a:rPr lang="en-US" dirty="0"/>
                  <a:t> and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𝑋</m:t>
                        </m:r>
                      </m:e>
                      <m:sub>
                        <m:r>
                          <a:rPr lang="en-US" i="1" dirty="0" smtClean="0">
                            <a:latin typeface="Cambria Math" panose="02040503050406030204" pitchFamily="18" charset="0"/>
                          </a:rPr>
                          <m:t>𝑘</m:t>
                        </m:r>
                        <m:r>
                          <a:rPr lang="tr-TR" b="0" i="1" dirty="0" smtClean="0">
                            <a:latin typeface="Cambria Math" panose="02040503050406030204" pitchFamily="18" charset="0"/>
                          </a:rPr>
                          <m:t>,</m:t>
                        </m:r>
                        <m:r>
                          <a:rPr lang="tr-TR" b="0" i="1" dirty="0" smtClean="0">
                            <a:latin typeface="Cambria Math" panose="02040503050406030204" pitchFamily="18" charset="0"/>
                          </a:rPr>
                          <m:t>𝑖</m:t>
                        </m:r>
                      </m:sub>
                    </m:sSub>
                  </m:oMath>
                </a14:m>
                <a:r>
                  <a:rPr lang="en-US" dirty="0"/>
                  <a:t> is the </a:t>
                </a:r>
                <a14:m>
                  <m:oMath xmlns:m="http://schemas.openxmlformats.org/officeDocument/2006/math">
                    <m:sSup>
                      <m:sSupPr>
                        <m:ctrlPr>
                          <a:rPr lang="en-US" i="1" dirty="0" smtClean="0">
                            <a:latin typeface="Cambria Math" panose="02040503050406030204" pitchFamily="18" charset="0"/>
                          </a:rPr>
                        </m:ctrlPr>
                      </m:sSupPr>
                      <m:e>
                        <m:r>
                          <a:rPr lang="en-US" i="1" dirty="0" smtClean="0">
                            <a:latin typeface="Cambria Math" panose="02040503050406030204" pitchFamily="18" charset="0"/>
                          </a:rPr>
                          <m:t>𝑖</m:t>
                        </m:r>
                      </m:e>
                      <m:sup>
                        <m:r>
                          <a:rPr lang="en-US" i="1" dirty="0" smtClean="0">
                            <a:latin typeface="Cambria Math" panose="02040503050406030204" pitchFamily="18" charset="0"/>
                          </a:rPr>
                          <m:t>𝑡h</m:t>
                        </m:r>
                      </m:sup>
                    </m:sSup>
                  </m:oMath>
                </a14:m>
                <a:r>
                  <a:rPr lang="en-US" dirty="0"/>
                  <a:t> feature value of corresponding sample, and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𝑦</m:t>
                        </m:r>
                      </m:e>
                      <m:sub>
                        <m:r>
                          <a:rPr lang="en-US" i="1" dirty="0" smtClean="0">
                            <a:latin typeface="Cambria Math" panose="02040503050406030204" pitchFamily="18" charset="0"/>
                          </a:rPr>
                          <m:t>𝑘</m:t>
                        </m:r>
                      </m:sub>
                    </m:sSub>
                  </m:oMath>
                </a14:m>
                <a:r>
                  <a:rPr lang="en-US" dirty="0"/>
                  <a:t> is the target value for corresponding sample.</a:t>
                </a:r>
              </a:p>
              <a:p>
                <a:pPr marL="285750" indent="-285750">
                  <a:buFont typeface="Arial" panose="020B0604020202020204" pitchFamily="34" charset="0"/>
                  <a:buChar char="•"/>
                </a:pPr>
                <a:endParaRPr lang="en-US" dirty="0"/>
              </a:p>
            </p:txBody>
          </p:sp>
        </mc:Choice>
        <mc:Fallback xmlns="">
          <p:sp>
            <p:nvSpPr>
              <p:cNvPr id="2" name="TextBox 1">
                <a:extLst>
                  <a:ext uri="{FF2B5EF4-FFF2-40B4-BE49-F238E27FC236}">
                    <a16:creationId xmlns:a16="http://schemas.microsoft.com/office/drawing/2014/main" id="{4897E717-6D08-6C44-A03E-17F15DBB64EE}"/>
                  </a:ext>
                </a:extLst>
              </p:cNvPr>
              <p:cNvSpPr txBox="1">
                <a:spLocks noRot="1" noChangeAspect="1" noMove="1" noResize="1" noEditPoints="1" noAdjustHandles="1" noChangeArrowheads="1" noChangeShapeType="1" noTextEdit="1"/>
              </p:cNvSpPr>
              <p:nvPr/>
            </p:nvSpPr>
            <p:spPr>
              <a:xfrm>
                <a:off x="638175" y="1323975"/>
                <a:ext cx="11553825" cy="4685257"/>
              </a:xfrm>
              <a:prstGeom prst="rect">
                <a:avLst/>
              </a:prstGeom>
              <a:blipFill>
                <a:blip r:embed="rId2"/>
                <a:stretch>
                  <a:fillRect l="-439" t="-541"/>
                </a:stretch>
              </a:blipFill>
            </p:spPr>
            <p:txBody>
              <a:bodyPr/>
              <a:lstStyle/>
              <a:p>
                <a:r>
                  <a:rPr lang="en-US">
                    <a:noFill/>
                  </a:rPr>
                  <a:t> </a:t>
                </a:r>
              </a:p>
            </p:txBody>
          </p:sp>
        </mc:Fallback>
      </mc:AlternateContent>
    </p:spTree>
    <p:extLst>
      <p:ext uri="{BB962C8B-B14F-4D97-AF65-F5344CB8AC3E}">
        <p14:creationId xmlns:p14="http://schemas.microsoft.com/office/powerpoint/2010/main" val="15795939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8445354-909C-2B46-8C26-0EF93653629E}"/>
              </a:ext>
            </a:extLst>
          </p:cNvPr>
          <p:cNvSpPr txBox="1"/>
          <p:nvPr/>
        </p:nvSpPr>
        <p:spPr>
          <a:xfrm>
            <a:off x="492369" y="391886"/>
            <a:ext cx="2044470" cy="523220"/>
          </a:xfrm>
          <a:prstGeom prst="rect">
            <a:avLst/>
          </a:prstGeom>
          <a:noFill/>
        </p:spPr>
        <p:txBody>
          <a:bodyPr wrap="none" rtlCol="0">
            <a:spAutoFit/>
          </a:bodyPr>
          <a:lstStyle/>
          <a:p>
            <a:r>
              <a:rPr lang="en-US" sz="2800" b="1" dirty="0"/>
              <a:t>Introduction</a:t>
            </a:r>
          </a:p>
        </p:txBody>
      </p:sp>
      <p:sp>
        <p:nvSpPr>
          <p:cNvPr id="7" name="Slide Number Placeholder 6">
            <a:extLst>
              <a:ext uri="{FF2B5EF4-FFF2-40B4-BE49-F238E27FC236}">
                <a16:creationId xmlns:a16="http://schemas.microsoft.com/office/drawing/2014/main" id="{D30CA929-3A6E-164D-8710-5C199F6CBAF5}"/>
              </a:ext>
            </a:extLst>
          </p:cNvPr>
          <p:cNvSpPr>
            <a:spLocks noGrp="1"/>
          </p:cNvSpPr>
          <p:nvPr>
            <p:ph type="sldNum" sz="quarter" idx="12"/>
          </p:nvPr>
        </p:nvSpPr>
        <p:spPr/>
        <p:txBody>
          <a:bodyPr/>
          <a:lstStyle/>
          <a:p>
            <a:fld id="{C5184E39-17C3-1B46-A006-9F7568AAA460}" type="slidenum">
              <a:rPr lang="en-US" smtClean="0"/>
              <a:t>3</a:t>
            </a:fld>
            <a:endParaRPr lang="en-US"/>
          </a:p>
        </p:txBody>
      </p:sp>
      <p:pic>
        <p:nvPicPr>
          <p:cNvPr id="2" name="Picture 1">
            <a:extLst>
              <a:ext uri="{FF2B5EF4-FFF2-40B4-BE49-F238E27FC236}">
                <a16:creationId xmlns:a16="http://schemas.microsoft.com/office/drawing/2014/main" id="{CEED2077-5FD3-7249-BDAB-6B27DE19E3FF}"/>
              </a:ext>
            </a:extLst>
          </p:cNvPr>
          <p:cNvPicPr>
            <a:picLocks noChangeAspect="1"/>
          </p:cNvPicPr>
          <p:nvPr/>
        </p:nvPicPr>
        <p:blipFill>
          <a:blip r:embed="rId2"/>
          <a:stretch>
            <a:fillRect/>
          </a:stretch>
        </p:blipFill>
        <p:spPr>
          <a:xfrm>
            <a:off x="6515099" y="915106"/>
            <a:ext cx="5403032" cy="3025698"/>
          </a:xfrm>
          <a:prstGeom prst="rect">
            <a:avLst/>
          </a:prstGeom>
        </p:spPr>
      </p:pic>
      <p:sp>
        <p:nvSpPr>
          <p:cNvPr id="4" name="TextBox 3">
            <a:extLst>
              <a:ext uri="{FF2B5EF4-FFF2-40B4-BE49-F238E27FC236}">
                <a16:creationId xmlns:a16="http://schemas.microsoft.com/office/drawing/2014/main" id="{6EA6C5E8-CACD-CF48-BB26-4FEDBD0AAF18}"/>
              </a:ext>
            </a:extLst>
          </p:cNvPr>
          <p:cNvSpPr txBox="1"/>
          <p:nvPr/>
        </p:nvSpPr>
        <p:spPr>
          <a:xfrm>
            <a:off x="492369" y="1196473"/>
            <a:ext cx="11700767" cy="5355312"/>
          </a:xfrm>
          <a:prstGeom prst="rect">
            <a:avLst/>
          </a:prstGeom>
          <a:noFill/>
        </p:spPr>
        <p:txBody>
          <a:bodyPr wrap="none" rtlCol="0">
            <a:spAutoFit/>
          </a:bodyPr>
          <a:lstStyle/>
          <a:p>
            <a:pPr marL="285750" indent="-285750">
              <a:buFont typeface="Arial" panose="020B0604020202020204" pitchFamily="34" charset="0"/>
              <a:buChar char="•"/>
            </a:pPr>
            <a:r>
              <a:rPr lang="en-US" b="1" dirty="0"/>
              <a:t>Coronaviruses</a:t>
            </a:r>
            <a:r>
              <a:rPr lang="en-US" dirty="0"/>
              <a:t> are a family of RNA related viruses causing </a:t>
            </a:r>
          </a:p>
          <a:p>
            <a:r>
              <a:rPr lang="en-US" dirty="0"/>
              <a:t>respiratory diseases in animals and humans.</a:t>
            </a:r>
          </a:p>
          <a:p>
            <a:endParaRPr lang="en-US" dirty="0"/>
          </a:p>
          <a:p>
            <a:pPr marL="285750" indent="-285750">
              <a:buFont typeface="Arial" panose="020B0604020202020204" pitchFamily="34" charset="0"/>
              <a:buChar char="•"/>
            </a:pPr>
            <a:r>
              <a:rPr lang="en-US" dirty="0"/>
              <a:t>In December 2019 a novel coronavirus was identified in </a:t>
            </a:r>
            <a:r>
              <a:rPr lang="en-US" b="1" dirty="0"/>
              <a:t>Wuhan city </a:t>
            </a:r>
          </a:p>
          <a:p>
            <a:r>
              <a:rPr lang="en-US" b="1" dirty="0"/>
              <a:t>of China</a:t>
            </a:r>
            <a:r>
              <a:rPr lang="en-US" dirty="0"/>
              <a:t> and spread across the country in a short time.</a:t>
            </a:r>
          </a:p>
          <a:p>
            <a:endParaRPr lang="en-US" dirty="0"/>
          </a:p>
          <a:p>
            <a:pPr marL="285750" indent="-285750">
              <a:buFont typeface="Arial" panose="020B0604020202020204" pitchFamily="34" charset="0"/>
              <a:buChar char="•"/>
            </a:pPr>
            <a:r>
              <a:rPr lang="en-US" dirty="0"/>
              <a:t>On 11 March, 2020,  WHO declared a </a:t>
            </a:r>
            <a:r>
              <a:rPr lang="en-US" b="1" dirty="0"/>
              <a:t>global pandemic </a:t>
            </a:r>
          </a:p>
          <a:p>
            <a:r>
              <a:rPr lang="en-US" dirty="0"/>
              <a:t>due to the worldwide spread of the COVID-19.</a:t>
            </a:r>
          </a:p>
          <a:p>
            <a:endParaRPr lang="en-US" dirty="0"/>
          </a:p>
          <a:p>
            <a:pPr marL="285750" indent="-285750">
              <a:buFont typeface="Arial" panose="020B0604020202020204" pitchFamily="34" charset="0"/>
              <a:buChar char="•"/>
            </a:pPr>
            <a:r>
              <a:rPr lang="en-US" dirty="0"/>
              <a:t>As of June 15, 2021, COVID-19 has caused more than </a:t>
            </a:r>
            <a:r>
              <a:rPr lang="en-US" b="1" dirty="0"/>
              <a:t>176 million</a:t>
            </a:r>
            <a:r>
              <a:rPr lang="en-US" dirty="0"/>
              <a:t> people </a:t>
            </a:r>
          </a:p>
          <a:p>
            <a:r>
              <a:rPr lang="en-US" dirty="0"/>
              <a:t>to be infected and more than </a:t>
            </a:r>
            <a:r>
              <a:rPr lang="en-US" b="1" dirty="0"/>
              <a:t>3.8 million </a:t>
            </a:r>
            <a:r>
              <a:rPr lang="en-US" dirty="0"/>
              <a:t>deaths worldwide, and continues to spread globally.</a:t>
            </a:r>
          </a:p>
          <a:p>
            <a:endParaRPr lang="en-US" dirty="0"/>
          </a:p>
          <a:p>
            <a:pPr marL="285750" indent="-285750">
              <a:buFont typeface="Arial" panose="020B0604020202020204" pitchFamily="34" charset="0"/>
              <a:buChar char="•"/>
            </a:pPr>
            <a:r>
              <a:rPr lang="en-US" dirty="0"/>
              <a:t>Detecting and distinguishing COVID-19, pneumonia and similar diseases from chest X-rays may be a </a:t>
            </a:r>
            <a:r>
              <a:rPr lang="en-US" b="1" dirty="0"/>
              <a:t>difficult</a:t>
            </a:r>
            <a:r>
              <a:rPr lang="en-US" dirty="0"/>
              <a:t> task </a:t>
            </a:r>
          </a:p>
          <a:p>
            <a:r>
              <a:rPr lang="en-US" dirty="0"/>
              <a:t>even for expert radiologists.</a:t>
            </a:r>
          </a:p>
          <a:p>
            <a:endParaRPr lang="en-US" dirty="0"/>
          </a:p>
          <a:p>
            <a:pPr marL="285750" indent="-285750">
              <a:buFont typeface="Arial" panose="020B0604020202020204" pitchFamily="34" charset="0"/>
              <a:buChar char="•"/>
            </a:pPr>
            <a:r>
              <a:rPr lang="en-US" dirty="0"/>
              <a:t>The recent advances in </a:t>
            </a:r>
            <a:r>
              <a:rPr lang="en-US" b="1" dirty="0"/>
              <a:t>deep learning </a:t>
            </a:r>
            <a:r>
              <a:rPr lang="en-US" dirty="0"/>
              <a:t>and </a:t>
            </a:r>
            <a:r>
              <a:rPr lang="en-US" b="1" dirty="0"/>
              <a:t>machine learning </a:t>
            </a:r>
            <a:r>
              <a:rPr lang="en-US" dirty="0"/>
              <a:t>algorithms also open a venue for proposing </a:t>
            </a:r>
          </a:p>
          <a:p>
            <a:r>
              <a:rPr lang="en-US" dirty="0"/>
              <a:t>alternative approaches or developing new algorithms for detection of COVID-19 which can be served as a smart-assistance </a:t>
            </a:r>
          </a:p>
          <a:p>
            <a:r>
              <a:rPr lang="en-US" dirty="0"/>
              <a:t>tool for medical doctors and radiologists whose workload has always been very heavy during the pandemic.</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300862316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3CD3B9D-C80F-264D-8CD6-19ED1116A184}"/>
              </a:ext>
            </a:extLst>
          </p:cNvPr>
          <p:cNvSpPr txBox="1"/>
          <p:nvPr/>
        </p:nvSpPr>
        <p:spPr>
          <a:xfrm>
            <a:off x="492369" y="391886"/>
            <a:ext cx="3822906" cy="523220"/>
          </a:xfrm>
          <a:prstGeom prst="rect">
            <a:avLst/>
          </a:prstGeom>
          <a:noFill/>
        </p:spPr>
        <p:txBody>
          <a:bodyPr wrap="none" rtlCol="0">
            <a:spAutoFit/>
          </a:bodyPr>
          <a:lstStyle/>
          <a:p>
            <a:r>
              <a:rPr lang="en-US" sz="2800" b="1" dirty="0"/>
              <a:t>Hyper-Parameter Tuning</a:t>
            </a:r>
          </a:p>
        </p:txBody>
      </p:sp>
      <p:sp>
        <p:nvSpPr>
          <p:cNvPr id="7" name="Slide Number Placeholder 6">
            <a:extLst>
              <a:ext uri="{FF2B5EF4-FFF2-40B4-BE49-F238E27FC236}">
                <a16:creationId xmlns:a16="http://schemas.microsoft.com/office/drawing/2014/main" id="{5DF120A2-70D8-1749-B662-C5D43286C582}"/>
              </a:ext>
            </a:extLst>
          </p:cNvPr>
          <p:cNvSpPr>
            <a:spLocks noGrp="1"/>
          </p:cNvSpPr>
          <p:nvPr>
            <p:ph type="sldNum" sz="quarter" idx="12"/>
          </p:nvPr>
        </p:nvSpPr>
        <p:spPr/>
        <p:txBody>
          <a:bodyPr/>
          <a:lstStyle/>
          <a:p>
            <a:fld id="{C5184E39-17C3-1B46-A006-9F7568AAA460}" type="slidenum">
              <a:rPr lang="en-US" smtClean="0"/>
              <a:t>39</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41E14DC1-7DE5-DF42-AABF-55583A3B5D27}"/>
                  </a:ext>
                </a:extLst>
              </p:cNvPr>
              <p:cNvSpPr txBox="1"/>
              <p:nvPr/>
            </p:nvSpPr>
            <p:spPr>
              <a:xfrm>
                <a:off x="492369" y="1466850"/>
                <a:ext cx="11654106" cy="3141758"/>
              </a:xfrm>
              <a:prstGeom prst="rect">
                <a:avLst/>
              </a:prstGeom>
              <a:noFill/>
            </p:spPr>
            <p:txBody>
              <a:bodyPr wrap="square" rtlCol="0">
                <a:spAutoFit/>
              </a:bodyPr>
              <a:lstStyle/>
              <a:p>
                <a:pPr marL="285750" indent="-285750">
                  <a:buFont typeface="Arial" panose="020B0604020202020204" pitchFamily="34" charset="0"/>
                  <a:buChar char="•"/>
                </a:pPr>
                <a:r>
                  <a:rPr lang="en-US" dirty="0"/>
                  <a:t>We used </a:t>
                </a:r>
                <a:r>
                  <a:rPr lang="en-US" b="1" dirty="0"/>
                  <a:t>grid search </a:t>
                </a:r>
                <a:r>
                  <a:rPr lang="en-US" dirty="0"/>
                  <a:t>method for hyper-parameter optimization.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All combinations between hyper-parameter options were experimented. For instance, if there exists m number of </a:t>
                </a:r>
              </a:p>
              <a:p>
                <a:r>
                  <a:rPr lang="en-US" dirty="0"/>
                  <a:t>hyper-parameters and each of them has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𝑎</m:t>
                        </m:r>
                      </m:e>
                      <m:sub>
                        <m:r>
                          <a:rPr lang="en-US" i="1" dirty="0" smtClean="0">
                            <a:latin typeface="Cambria Math" panose="02040503050406030204" pitchFamily="18" charset="0"/>
                          </a:rPr>
                          <m:t>𝑖</m:t>
                        </m:r>
                      </m:sub>
                    </m:sSub>
                  </m:oMath>
                </a14:m>
                <a:r>
                  <a:rPr lang="en-US" dirty="0"/>
                  <a:t> options where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𝑎</m:t>
                        </m:r>
                      </m:e>
                      <m:sub>
                        <m:r>
                          <a:rPr lang="en-US" i="1" dirty="0">
                            <a:latin typeface="Cambria Math" panose="02040503050406030204" pitchFamily="18" charset="0"/>
                          </a:rPr>
                          <m:t>𝑖</m:t>
                        </m:r>
                      </m:sub>
                    </m:sSub>
                  </m:oMath>
                </a14:m>
                <a:r>
                  <a:rPr lang="en-US" dirty="0"/>
                  <a:t>’s are positive integers for </a:t>
                </a:r>
                <a14:m>
                  <m:oMath xmlns:m="http://schemas.openxmlformats.org/officeDocument/2006/math">
                    <m:r>
                      <a:rPr lang="en-US" i="1" dirty="0" smtClean="0">
                        <a:latin typeface="Cambria Math" panose="02040503050406030204" pitchFamily="18" charset="0"/>
                      </a:rPr>
                      <m:t>𝑖</m:t>
                    </m:r>
                    <m:r>
                      <a:rPr lang="en-US" i="1" dirty="0" smtClean="0">
                        <a:latin typeface="Cambria Math" panose="02040503050406030204" pitchFamily="18" charset="0"/>
                      </a:rPr>
                      <m:t> ∈</m:t>
                    </m:r>
                    <m:d>
                      <m:dPr>
                        <m:begChr m:val="{"/>
                        <m:endChr m:val="}"/>
                        <m:ctrlPr>
                          <a:rPr lang="en-US" i="1" dirty="0" smtClean="0">
                            <a:latin typeface="Cambria Math" panose="02040503050406030204" pitchFamily="18" charset="0"/>
                          </a:rPr>
                        </m:ctrlPr>
                      </m:dPr>
                      <m:e>
                        <m:r>
                          <a:rPr lang="en-US" i="1" dirty="0">
                            <a:latin typeface="Cambria Math" panose="02040503050406030204" pitchFamily="18" charset="0"/>
                          </a:rPr>
                          <m:t>1,2,…</m:t>
                        </m:r>
                        <m:r>
                          <a:rPr lang="en-US" i="1" dirty="0" err="1">
                            <a:latin typeface="Cambria Math" panose="02040503050406030204" pitchFamily="18" charset="0"/>
                          </a:rPr>
                          <m:t>,</m:t>
                        </m:r>
                        <m:r>
                          <a:rPr lang="en-US" i="1" dirty="0" err="1" smtClean="0">
                            <a:latin typeface="Cambria Math" panose="02040503050406030204" pitchFamily="18" charset="0"/>
                          </a:rPr>
                          <m:t>𝑚</m:t>
                        </m:r>
                      </m:e>
                    </m:d>
                  </m:oMath>
                </a14:m>
                <a:r>
                  <a:rPr lang="en-US" dirty="0"/>
                  <a:t>, then the total number of grid search iterations are </a:t>
                </a:r>
                <a14:m>
                  <m:oMath xmlns:m="http://schemas.openxmlformats.org/officeDocument/2006/math">
                    <m:nary>
                      <m:naryPr>
                        <m:chr m:val="∏"/>
                        <m:ctrlPr>
                          <a:rPr lang="en-US" i="1" dirty="0" smtClean="0">
                            <a:latin typeface="Cambria Math" panose="02040503050406030204" pitchFamily="18" charset="0"/>
                          </a:rPr>
                        </m:ctrlPr>
                      </m:naryPr>
                      <m:sub>
                        <m:r>
                          <a:rPr lang="en-US" i="1" dirty="0" err="1" smtClean="0">
                            <a:latin typeface="Cambria Math" panose="02040503050406030204" pitchFamily="18" charset="0"/>
                          </a:rPr>
                          <m:t>𝑖</m:t>
                        </m:r>
                        <m:r>
                          <a:rPr lang="en-US" i="1" dirty="0">
                            <a:latin typeface="Cambria Math" panose="02040503050406030204" pitchFamily="18" charset="0"/>
                          </a:rPr>
                          <m:t>=</m:t>
                        </m:r>
                        <m:r>
                          <a:rPr lang="en-US" i="1" dirty="0" smtClean="0">
                            <a:latin typeface="Cambria Math" panose="02040503050406030204" pitchFamily="18" charset="0"/>
                          </a:rPr>
                          <m:t>0</m:t>
                        </m:r>
                      </m:sub>
                      <m:sup>
                        <m:r>
                          <a:rPr lang="en-US" i="1" dirty="0" smtClean="0">
                            <a:latin typeface="Cambria Math" panose="02040503050406030204" pitchFamily="18" charset="0"/>
                          </a:rPr>
                          <m:t>𝑚</m:t>
                        </m:r>
                      </m:sup>
                      <m:e>
                        <m:sSub>
                          <m:sSubPr>
                            <m:ctrlPr>
                              <a:rPr lang="en-US" i="1" dirty="0" err="1" smtClean="0">
                                <a:latin typeface="Cambria Math" panose="02040503050406030204" pitchFamily="18" charset="0"/>
                              </a:rPr>
                            </m:ctrlPr>
                          </m:sSubPr>
                          <m:e>
                            <m:r>
                              <a:rPr lang="en-US" i="1" dirty="0" err="1">
                                <a:latin typeface="Cambria Math" panose="02040503050406030204" pitchFamily="18" charset="0"/>
                              </a:rPr>
                              <m:t>𝑎</m:t>
                            </m:r>
                          </m:e>
                          <m:sub>
                            <m:r>
                              <a:rPr lang="en-US" i="1" dirty="0" err="1" smtClean="0">
                                <a:latin typeface="Cambria Math" panose="02040503050406030204" pitchFamily="18" charset="0"/>
                              </a:rPr>
                              <m:t>𝑖</m:t>
                            </m:r>
                          </m:sub>
                        </m:sSub>
                      </m:e>
                    </m:nary>
                  </m:oMath>
                </a14:m>
                <a:r>
                  <a:rPr lang="en-US" dirty="0"/>
                  <a:t>. Moreover, if K-Fold cross validation was applied, the number of iterations are raised to </a:t>
                </a:r>
                <a14:m>
                  <m:oMath xmlns:m="http://schemas.openxmlformats.org/officeDocument/2006/math">
                    <m:r>
                      <m:rPr>
                        <m:sty m:val="p"/>
                      </m:rPr>
                      <a:rPr lang="tr-TR" b="0" i="0" dirty="0" smtClean="0">
                        <a:latin typeface="Cambria Math" panose="02040503050406030204" pitchFamily="18" charset="0"/>
                      </a:rPr>
                      <m:t>K</m:t>
                    </m:r>
                    <m:r>
                      <a:rPr lang="tr-TR" b="0" i="0" dirty="0" smtClean="0">
                        <a:latin typeface="Cambria Math" panose="02040503050406030204" pitchFamily="18" charset="0"/>
                      </a:rPr>
                      <m:t> </m:t>
                    </m:r>
                    <m:r>
                      <a:rPr lang="tr-TR" b="0" i="1" dirty="0" smtClean="0">
                        <a:latin typeface="Cambria Math" panose="02040503050406030204" pitchFamily="18" charset="0"/>
                      </a:rPr>
                      <m:t>×</m:t>
                    </m:r>
                    <m:nary>
                      <m:naryPr>
                        <m:chr m:val="∏"/>
                        <m:ctrlPr>
                          <a:rPr lang="en-US" i="1" dirty="0">
                            <a:latin typeface="Cambria Math" panose="02040503050406030204" pitchFamily="18" charset="0"/>
                          </a:rPr>
                        </m:ctrlPr>
                      </m:naryPr>
                      <m:sub>
                        <m:r>
                          <a:rPr lang="en-US" i="1" dirty="0" err="1">
                            <a:latin typeface="Cambria Math" panose="02040503050406030204" pitchFamily="18" charset="0"/>
                          </a:rPr>
                          <m:t>𝑖</m:t>
                        </m:r>
                        <m:r>
                          <a:rPr lang="en-US" i="1" dirty="0">
                            <a:latin typeface="Cambria Math" panose="02040503050406030204" pitchFamily="18" charset="0"/>
                          </a:rPr>
                          <m:t>=0</m:t>
                        </m:r>
                      </m:sub>
                      <m:sup>
                        <m:r>
                          <a:rPr lang="en-US" i="1" dirty="0">
                            <a:latin typeface="Cambria Math" panose="02040503050406030204" pitchFamily="18" charset="0"/>
                          </a:rPr>
                          <m:t>𝑚</m:t>
                        </m:r>
                      </m:sup>
                      <m:e>
                        <m:sSub>
                          <m:sSubPr>
                            <m:ctrlPr>
                              <a:rPr lang="en-US" i="1" dirty="0" err="1">
                                <a:latin typeface="Cambria Math" panose="02040503050406030204" pitchFamily="18" charset="0"/>
                              </a:rPr>
                            </m:ctrlPr>
                          </m:sSubPr>
                          <m:e>
                            <m:r>
                              <a:rPr lang="en-US" i="1" dirty="0" err="1">
                                <a:latin typeface="Cambria Math" panose="02040503050406030204" pitchFamily="18" charset="0"/>
                              </a:rPr>
                              <m:t>𝑎</m:t>
                            </m:r>
                          </m:e>
                          <m:sub>
                            <m:r>
                              <a:rPr lang="en-US" i="1" dirty="0" err="1">
                                <a:latin typeface="Cambria Math" panose="02040503050406030204" pitchFamily="18" charset="0"/>
                              </a:rPr>
                              <m:t>𝑖</m:t>
                            </m:r>
                          </m:sub>
                        </m:sSub>
                      </m:e>
                    </m:nary>
                  </m:oMath>
                </a14:m>
                <a:r>
                  <a:rPr lang="en-US" dirty="0"/>
                  <a:t>.</a:t>
                </a:r>
              </a:p>
              <a:p>
                <a:endParaRPr lang="en-US" dirty="0"/>
              </a:p>
              <a:p>
                <a:pPr marL="285750" indent="-285750">
                  <a:buFont typeface="Arial" panose="020B0604020202020204" pitchFamily="34" charset="0"/>
                  <a:buChar char="•"/>
                </a:pPr>
                <a:r>
                  <a:rPr lang="en-US" dirty="0"/>
                  <a:t>We made the decision about to choose the optimal hyper-parameters according to </a:t>
                </a:r>
                <a:r>
                  <a:rPr lang="en-US" b="1" dirty="0"/>
                  <a:t>accuracy</a:t>
                </a:r>
                <a:r>
                  <a:rPr lang="en-US" dirty="0"/>
                  <a:t> values. If at least two </a:t>
                </a:r>
              </a:p>
              <a:p>
                <a:r>
                  <a:rPr lang="en-US" dirty="0"/>
                  <a:t>combinations has the same accuracy values, then we compared the </a:t>
                </a:r>
                <a:r>
                  <a:rPr lang="en-US" b="1" dirty="0"/>
                  <a:t>computation times</a:t>
                </a:r>
                <a:r>
                  <a:rPr lang="en-US" dirty="0"/>
                  <a:t>, and chose the fastest one. If there are at least two combinations that have the same accuracy values and computation times, then we selected the </a:t>
                </a:r>
                <a:r>
                  <a:rPr lang="en-US" b="1" dirty="0"/>
                  <a:t>last experienced</a:t>
                </a:r>
                <a:r>
                  <a:rPr lang="en-US" dirty="0"/>
                  <a:t> one during the grid search process.</a:t>
                </a:r>
              </a:p>
            </p:txBody>
          </p:sp>
        </mc:Choice>
        <mc:Fallback xmlns="">
          <p:sp>
            <p:nvSpPr>
              <p:cNvPr id="2" name="TextBox 1">
                <a:extLst>
                  <a:ext uri="{FF2B5EF4-FFF2-40B4-BE49-F238E27FC236}">
                    <a16:creationId xmlns:a16="http://schemas.microsoft.com/office/drawing/2014/main" id="{41E14DC1-7DE5-DF42-AABF-55583A3B5D27}"/>
                  </a:ext>
                </a:extLst>
              </p:cNvPr>
              <p:cNvSpPr txBox="1">
                <a:spLocks noRot="1" noChangeAspect="1" noMove="1" noResize="1" noEditPoints="1" noAdjustHandles="1" noChangeArrowheads="1" noChangeShapeType="1" noTextEdit="1"/>
              </p:cNvSpPr>
              <p:nvPr/>
            </p:nvSpPr>
            <p:spPr>
              <a:xfrm>
                <a:off x="492369" y="1466850"/>
                <a:ext cx="11654106" cy="3141758"/>
              </a:xfrm>
              <a:prstGeom prst="rect">
                <a:avLst/>
              </a:prstGeom>
              <a:blipFill>
                <a:blip r:embed="rId2"/>
                <a:stretch>
                  <a:fillRect l="-435" t="-806" r="-218" b="-2419"/>
                </a:stretch>
              </a:blipFill>
            </p:spPr>
            <p:txBody>
              <a:bodyPr/>
              <a:lstStyle/>
              <a:p>
                <a:r>
                  <a:rPr lang="en-US">
                    <a:noFill/>
                  </a:rPr>
                  <a:t> </a:t>
                </a:r>
              </a:p>
            </p:txBody>
          </p:sp>
        </mc:Fallback>
      </mc:AlternateContent>
    </p:spTree>
    <p:extLst>
      <p:ext uri="{BB962C8B-B14F-4D97-AF65-F5344CB8AC3E}">
        <p14:creationId xmlns:p14="http://schemas.microsoft.com/office/powerpoint/2010/main" val="354096998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3CD3B9D-C80F-264D-8CD6-19ED1116A184}"/>
              </a:ext>
            </a:extLst>
          </p:cNvPr>
          <p:cNvSpPr txBox="1"/>
          <p:nvPr/>
        </p:nvSpPr>
        <p:spPr>
          <a:xfrm>
            <a:off x="492369" y="391886"/>
            <a:ext cx="5346335" cy="523220"/>
          </a:xfrm>
          <a:prstGeom prst="rect">
            <a:avLst/>
          </a:prstGeom>
          <a:noFill/>
        </p:spPr>
        <p:txBody>
          <a:bodyPr wrap="none" rtlCol="0">
            <a:spAutoFit/>
          </a:bodyPr>
          <a:lstStyle/>
          <a:p>
            <a:r>
              <a:rPr lang="en-US" sz="2800" b="1" dirty="0"/>
              <a:t>Training and Testing on ML Models</a:t>
            </a:r>
          </a:p>
        </p:txBody>
      </p:sp>
      <p:sp>
        <p:nvSpPr>
          <p:cNvPr id="7" name="Slide Number Placeholder 6">
            <a:extLst>
              <a:ext uri="{FF2B5EF4-FFF2-40B4-BE49-F238E27FC236}">
                <a16:creationId xmlns:a16="http://schemas.microsoft.com/office/drawing/2014/main" id="{4C9CD5C4-5942-C24B-8512-25A67F5BF3B6}"/>
              </a:ext>
            </a:extLst>
          </p:cNvPr>
          <p:cNvSpPr>
            <a:spLocks noGrp="1"/>
          </p:cNvSpPr>
          <p:nvPr>
            <p:ph type="sldNum" sz="quarter" idx="12"/>
          </p:nvPr>
        </p:nvSpPr>
        <p:spPr/>
        <p:txBody>
          <a:bodyPr/>
          <a:lstStyle/>
          <a:p>
            <a:fld id="{C5184E39-17C3-1B46-A006-9F7568AAA460}" type="slidenum">
              <a:rPr lang="en-US" smtClean="0"/>
              <a:t>40</a:t>
            </a:fld>
            <a:endParaRPr lang="en-US"/>
          </a:p>
        </p:txBody>
      </p:sp>
      <p:sp>
        <p:nvSpPr>
          <p:cNvPr id="2" name="TextBox 1">
            <a:extLst>
              <a:ext uri="{FF2B5EF4-FFF2-40B4-BE49-F238E27FC236}">
                <a16:creationId xmlns:a16="http://schemas.microsoft.com/office/drawing/2014/main" id="{56AE14B8-5669-994B-BED9-3D7344A3E756}"/>
              </a:ext>
            </a:extLst>
          </p:cNvPr>
          <p:cNvSpPr txBox="1"/>
          <p:nvPr/>
        </p:nvSpPr>
        <p:spPr>
          <a:xfrm>
            <a:off x="492369" y="1334206"/>
            <a:ext cx="11699631" cy="1477328"/>
          </a:xfrm>
          <a:prstGeom prst="rect">
            <a:avLst/>
          </a:prstGeom>
          <a:noFill/>
        </p:spPr>
        <p:txBody>
          <a:bodyPr wrap="square" rtlCol="0">
            <a:spAutoFit/>
          </a:bodyPr>
          <a:lstStyle/>
          <a:p>
            <a:pPr marL="285750" indent="-285750">
              <a:buFont typeface="Arial" panose="020B0604020202020204" pitchFamily="34" charset="0"/>
              <a:buChar char="•"/>
            </a:pPr>
            <a:r>
              <a:rPr lang="en-US" b="1" dirty="0"/>
              <a:t>SVM, LR, KNN and LDA algorithms </a:t>
            </a:r>
            <a:r>
              <a:rPr lang="en-US" dirty="0"/>
              <a:t>were experienced as ML algorithms by preserving the train and test set partitioning </a:t>
            </a:r>
          </a:p>
          <a:p>
            <a:r>
              <a:rPr lang="en-US" dirty="0"/>
              <a:t>performed at the beginning.</a:t>
            </a:r>
          </a:p>
          <a:p>
            <a:endParaRPr lang="en-US" dirty="0"/>
          </a:p>
          <a:p>
            <a:pPr marL="285750" indent="-285750">
              <a:buFont typeface="Arial" panose="020B0604020202020204" pitchFamily="34" charset="0"/>
              <a:buChar char="•"/>
            </a:pPr>
            <a:r>
              <a:rPr lang="en-US" dirty="0"/>
              <a:t>Penalty options, which are </a:t>
            </a:r>
            <a:r>
              <a:rPr lang="en-US" b="1" dirty="0"/>
              <a:t>no penalty, lasso penalty </a:t>
            </a:r>
            <a:r>
              <a:rPr lang="en-US" dirty="0"/>
              <a:t>and</a:t>
            </a:r>
            <a:r>
              <a:rPr lang="en-US" b="1" dirty="0"/>
              <a:t> ridge penalty</a:t>
            </a:r>
            <a:r>
              <a:rPr lang="en-US" dirty="0"/>
              <a:t>, was experimented separately for feasible ML </a:t>
            </a:r>
          </a:p>
          <a:p>
            <a:r>
              <a:rPr lang="en-US" dirty="0"/>
              <a:t>algorithms.</a:t>
            </a:r>
          </a:p>
        </p:txBody>
      </p:sp>
      <p:graphicFrame>
        <p:nvGraphicFramePr>
          <p:cNvPr id="4" name="Table 4">
            <a:extLst>
              <a:ext uri="{FF2B5EF4-FFF2-40B4-BE49-F238E27FC236}">
                <a16:creationId xmlns:a16="http://schemas.microsoft.com/office/drawing/2014/main" id="{9FB47A89-E306-3940-A7A0-87FB3874F9DF}"/>
              </a:ext>
            </a:extLst>
          </p:cNvPr>
          <p:cNvGraphicFramePr>
            <a:graphicFrameLocks noGrp="1"/>
          </p:cNvGraphicFramePr>
          <p:nvPr>
            <p:extLst>
              <p:ext uri="{D42A27DB-BD31-4B8C-83A1-F6EECF244321}">
                <p14:modId xmlns:p14="http://schemas.microsoft.com/office/powerpoint/2010/main" val="3405348684"/>
              </p:ext>
            </p:extLst>
          </p:nvPr>
        </p:nvGraphicFramePr>
        <p:xfrm>
          <a:off x="3652958" y="3505200"/>
          <a:ext cx="5378450" cy="1854200"/>
        </p:xfrm>
        <a:graphic>
          <a:graphicData uri="http://schemas.openxmlformats.org/drawingml/2006/table">
            <a:tbl>
              <a:tblPr firstRow="1" bandRow="1">
                <a:tableStyleId>{5C22544A-7EE6-4342-B048-85BDC9FD1C3A}</a:tableStyleId>
              </a:tblPr>
              <a:tblGrid>
                <a:gridCol w="1149350">
                  <a:extLst>
                    <a:ext uri="{9D8B030D-6E8A-4147-A177-3AD203B41FA5}">
                      <a16:colId xmlns:a16="http://schemas.microsoft.com/office/drawing/2014/main" val="1007265543"/>
                    </a:ext>
                  </a:extLst>
                </a:gridCol>
                <a:gridCol w="1238250">
                  <a:extLst>
                    <a:ext uri="{9D8B030D-6E8A-4147-A177-3AD203B41FA5}">
                      <a16:colId xmlns:a16="http://schemas.microsoft.com/office/drawing/2014/main" val="3943156687"/>
                    </a:ext>
                  </a:extLst>
                </a:gridCol>
                <a:gridCol w="1476375">
                  <a:extLst>
                    <a:ext uri="{9D8B030D-6E8A-4147-A177-3AD203B41FA5}">
                      <a16:colId xmlns:a16="http://schemas.microsoft.com/office/drawing/2014/main" val="3602063895"/>
                    </a:ext>
                  </a:extLst>
                </a:gridCol>
                <a:gridCol w="1514475">
                  <a:extLst>
                    <a:ext uri="{9D8B030D-6E8A-4147-A177-3AD203B41FA5}">
                      <a16:colId xmlns:a16="http://schemas.microsoft.com/office/drawing/2014/main" val="382586116"/>
                    </a:ext>
                  </a:extLst>
                </a:gridCol>
              </a:tblGrid>
              <a:tr h="370840">
                <a:tc>
                  <a:txBody>
                    <a:bodyPr/>
                    <a:lstStyle/>
                    <a:p>
                      <a:r>
                        <a:rPr lang="en-US" dirty="0"/>
                        <a:t>Algorithm</a:t>
                      </a:r>
                    </a:p>
                  </a:txBody>
                  <a:tcPr/>
                </a:tc>
                <a:tc>
                  <a:txBody>
                    <a:bodyPr/>
                    <a:lstStyle/>
                    <a:p>
                      <a:r>
                        <a:rPr lang="en-US" dirty="0"/>
                        <a:t>No Penalty</a:t>
                      </a:r>
                    </a:p>
                  </a:txBody>
                  <a:tcPr/>
                </a:tc>
                <a:tc>
                  <a:txBody>
                    <a:bodyPr/>
                    <a:lstStyle/>
                    <a:p>
                      <a:r>
                        <a:rPr lang="en-US" dirty="0"/>
                        <a:t>Lasso Penalty</a:t>
                      </a:r>
                    </a:p>
                  </a:txBody>
                  <a:tcPr/>
                </a:tc>
                <a:tc>
                  <a:txBody>
                    <a:bodyPr/>
                    <a:lstStyle/>
                    <a:p>
                      <a:r>
                        <a:rPr lang="en-US" dirty="0"/>
                        <a:t>Ridge Penalty</a:t>
                      </a:r>
                    </a:p>
                  </a:txBody>
                  <a:tcPr/>
                </a:tc>
                <a:extLst>
                  <a:ext uri="{0D108BD9-81ED-4DB2-BD59-A6C34878D82A}">
                    <a16:rowId xmlns:a16="http://schemas.microsoft.com/office/drawing/2014/main" val="903596503"/>
                  </a:ext>
                </a:extLst>
              </a:tr>
              <a:tr h="370840">
                <a:tc>
                  <a:txBody>
                    <a:bodyPr/>
                    <a:lstStyle/>
                    <a:p>
                      <a:r>
                        <a:rPr lang="en-US" dirty="0"/>
                        <a:t>SVM</a:t>
                      </a:r>
                    </a:p>
                  </a:txBody>
                  <a:tcPr/>
                </a:tc>
                <a:tc>
                  <a:txBody>
                    <a:bodyPr/>
                    <a:lstStyle/>
                    <a:p>
                      <a:pPr algn="ctr"/>
                      <a:endParaRPr lang="tr-TR" b="0" dirty="0"/>
                    </a:p>
                  </a:txBody>
                  <a:tcPr anchor="ct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dirty="0"/>
                        <a:t>✓</a:t>
                      </a:r>
                    </a:p>
                  </a:txBody>
                  <a:tcPr anchor="ctr"/>
                </a:tc>
                <a:tc>
                  <a:txBody>
                    <a:bodyPr/>
                    <a:lstStyle/>
                    <a:p>
                      <a:pPr algn="ctr"/>
                      <a:r>
                        <a:rPr lang="en-US" dirty="0"/>
                        <a:t>✓</a:t>
                      </a:r>
                    </a:p>
                  </a:txBody>
                  <a:tcPr anchor="ctr"/>
                </a:tc>
                <a:extLst>
                  <a:ext uri="{0D108BD9-81ED-4DB2-BD59-A6C34878D82A}">
                    <a16:rowId xmlns:a16="http://schemas.microsoft.com/office/drawing/2014/main" val="2338048115"/>
                  </a:ext>
                </a:extLst>
              </a:tr>
              <a:tr h="370840">
                <a:tc>
                  <a:txBody>
                    <a:bodyPr/>
                    <a:lstStyle/>
                    <a:p>
                      <a:r>
                        <a:rPr lang="en-US" dirty="0"/>
                        <a:t>LR</a:t>
                      </a:r>
                    </a:p>
                  </a:txBody>
                  <a:tcPr/>
                </a:tc>
                <a:tc>
                  <a:txBody>
                    <a:bodyPr/>
                    <a:lstStyle/>
                    <a:p>
                      <a:pPr algn="ctr"/>
                      <a:r>
                        <a:rPr lang="en-US" dirty="0"/>
                        <a:t>✓</a:t>
                      </a:r>
                    </a:p>
                  </a:txBody>
                  <a:tcPr anchor="ctr"/>
                </a:tc>
                <a:tc>
                  <a:txBody>
                    <a:bodyPr/>
                    <a:lstStyle/>
                    <a:p>
                      <a:pPr algn="ctr"/>
                      <a:r>
                        <a:rPr lang="en-US" dirty="0"/>
                        <a:t>✓</a:t>
                      </a:r>
                    </a:p>
                  </a:txBody>
                  <a:tcPr anchor="ctr"/>
                </a:tc>
                <a:tc>
                  <a:txBody>
                    <a:bodyPr/>
                    <a:lstStyle/>
                    <a:p>
                      <a:pPr algn="ctr"/>
                      <a:r>
                        <a:rPr lang="en-US" dirty="0"/>
                        <a:t>✓</a:t>
                      </a:r>
                    </a:p>
                  </a:txBody>
                  <a:tcPr anchor="ctr"/>
                </a:tc>
                <a:extLst>
                  <a:ext uri="{0D108BD9-81ED-4DB2-BD59-A6C34878D82A}">
                    <a16:rowId xmlns:a16="http://schemas.microsoft.com/office/drawing/2014/main" val="1252353253"/>
                  </a:ext>
                </a:extLst>
              </a:tr>
              <a:tr h="370840">
                <a:tc>
                  <a:txBody>
                    <a:bodyPr/>
                    <a:lstStyle/>
                    <a:p>
                      <a:r>
                        <a:rPr lang="en-US" dirty="0"/>
                        <a:t>KNN</a:t>
                      </a:r>
                    </a:p>
                  </a:txBody>
                  <a:tcPr/>
                </a:tc>
                <a:tc>
                  <a:txBody>
                    <a:bodyPr/>
                    <a:lstStyle/>
                    <a:p>
                      <a:pPr algn="ctr"/>
                      <a:r>
                        <a:rPr lang="en-US" dirty="0"/>
                        <a:t>✓</a:t>
                      </a:r>
                    </a:p>
                  </a:txBody>
                  <a:tcPr anchor="ctr"/>
                </a:tc>
                <a:tc>
                  <a:txBody>
                    <a:bodyPr/>
                    <a:lstStyle/>
                    <a:p>
                      <a:pPr algn="ctr"/>
                      <a:endParaRPr lang="en-US" dirty="0"/>
                    </a:p>
                  </a:txBody>
                  <a:tcPr anchor="ctr"/>
                </a:tc>
                <a:tc>
                  <a:txBody>
                    <a:bodyPr/>
                    <a:lstStyle/>
                    <a:p>
                      <a:pPr algn="ctr"/>
                      <a:endParaRPr lang="en-US" dirty="0"/>
                    </a:p>
                  </a:txBody>
                  <a:tcPr anchor="ctr"/>
                </a:tc>
                <a:extLst>
                  <a:ext uri="{0D108BD9-81ED-4DB2-BD59-A6C34878D82A}">
                    <a16:rowId xmlns:a16="http://schemas.microsoft.com/office/drawing/2014/main" val="1852433883"/>
                  </a:ext>
                </a:extLst>
              </a:tr>
              <a:tr h="370840">
                <a:tc>
                  <a:txBody>
                    <a:bodyPr/>
                    <a:lstStyle/>
                    <a:p>
                      <a:r>
                        <a:rPr lang="en-US" dirty="0"/>
                        <a:t>LDA</a:t>
                      </a:r>
                    </a:p>
                  </a:txBody>
                  <a:tcPr/>
                </a:tc>
                <a:tc>
                  <a:txBody>
                    <a:bodyPr/>
                    <a:lstStyle/>
                    <a:p>
                      <a:pPr algn="ctr"/>
                      <a:r>
                        <a:rPr lang="en-US" dirty="0"/>
                        <a:t>✓</a:t>
                      </a:r>
                    </a:p>
                  </a:txBody>
                  <a:tcPr anchor="ctr"/>
                </a:tc>
                <a:tc>
                  <a:txBody>
                    <a:bodyPr/>
                    <a:lstStyle/>
                    <a:p>
                      <a:pPr algn="ctr"/>
                      <a:r>
                        <a:rPr lang="en-US" dirty="0"/>
                        <a:t>✓</a:t>
                      </a:r>
                    </a:p>
                  </a:txBody>
                  <a:tcPr anchor="ctr"/>
                </a:tc>
                <a:tc>
                  <a:txBody>
                    <a:bodyPr/>
                    <a:lstStyle/>
                    <a:p>
                      <a:pPr algn="ctr"/>
                      <a:endParaRPr lang="en-US" dirty="0"/>
                    </a:p>
                  </a:txBody>
                  <a:tcPr anchor="ctr"/>
                </a:tc>
                <a:extLst>
                  <a:ext uri="{0D108BD9-81ED-4DB2-BD59-A6C34878D82A}">
                    <a16:rowId xmlns:a16="http://schemas.microsoft.com/office/drawing/2014/main" val="1853560744"/>
                  </a:ext>
                </a:extLst>
              </a:tr>
            </a:tbl>
          </a:graphicData>
        </a:graphic>
      </p:graphicFrame>
      <p:sp>
        <p:nvSpPr>
          <p:cNvPr id="5" name="TextBox 4">
            <a:extLst>
              <a:ext uri="{FF2B5EF4-FFF2-40B4-BE49-F238E27FC236}">
                <a16:creationId xmlns:a16="http://schemas.microsoft.com/office/drawing/2014/main" id="{ED4A8D4A-A205-E74E-8DBC-C308145465BC}"/>
              </a:ext>
            </a:extLst>
          </p:cNvPr>
          <p:cNvSpPr txBox="1"/>
          <p:nvPr/>
        </p:nvSpPr>
        <p:spPr>
          <a:xfrm>
            <a:off x="3933607" y="3059668"/>
            <a:ext cx="4817153" cy="369332"/>
          </a:xfrm>
          <a:prstGeom prst="rect">
            <a:avLst/>
          </a:prstGeom>
          <a:noFill/>
        </p:spPr>
        <p:txBody>
          <a:bodyPr wrap="none" rtlCol="0">
            <a:spAutoFit/>
          </a:bodyPr>
          <a:lstStyle/>
          <a:p>
            <a:r>
              <a:rPr lang="en-US" b="1" dirty="0"/>
              <a:t>Table 4: </a:t>
            </a:r>
            <a:r>
              <a:rPr lang="en-US" dirty="0"/>
              <a:t>Algorithms with feasible penalty options.</a:t>
            </a:r>
            <a:endParaRPr lang="en-US" b="1" dirty="0"/>
          </a:p>
        </p:txBody>
      </p:sp>
    </p:spTree>
    <p:extLst>
      <p:ext uri="{BB962C8B-B14F-4D97-AF65-F5344CB8AC3E}">
        <p14:creationId xmlns:p14="http://schemas.microsoft.com/office/powerpoint/2010/main" val="44127047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3CD3B9D-C80F-264D-8CD6-19ED1116A184}"/>
              </a:ext>
            </a:extLst>
          </p:cNvPr>
          <p:cNvSpPr txBox="1"/>
          <p:nvPr/>
        </p:nvSpPr>
        <p:spPr>
          <a:xfrm>
            <a:off x="492369" y="391886"/>
            <a:ext cx="5346335" cy="523220"/>
          </a:xfrm>
          <a:prstGeom prst="rect">
            <a:avLst/>
          </a:prstGeom>
          <a:noFill/>
        </p:spPr>
        <p:txBody>
          <a:bodyPr wrap="none" rtlCol="0">
            <a:spAutoFit/>
          </a:bodyPr>
          <a:lstStyle/>
          <a:p>
            <a:r>
              <a:rPr lang="en-US" sz="2800" b="1" dirty="0"/>
              <a:t>Training and Testing on ML Models</a:t>
            </a:r>
          </a:p>
        </p:txBody>
      </p:sp>
      <p:sp>
        <p:nvSpPr>
          <p:cNvPr id="7" name="Slide Number Placeholder 6">
            <a:extLst>
              <a:ext uri="{FF2B5EF4-FFF2-40B4-BE49-F238E27FC236}">
                <a16:creationId xmlns:a16="http://schemas.microsoft.com/office/drawing/2014/main" id="{4C9CD5C4-5942-C24B-8512-25A67F5BF3B6}"/>
              </a:ext>
            </a:extLst>
          </p:cNvPr>
          <p:cNvSpPr>
            <a:spLocks noGrp="1"/>
          </p:cNvSpPr>
          <p:nvPr>
            <p:ph type="sldNum" sz="quarter" idx="12"/>
          </p:nvPr>
        </p:nvSpPr>
        <p:spPr/>
        <p:txBody>
          <a:bodyPr/>
          <a:lstStyle/>
          <a:p>
            <a:fld id="{C5184E39-17C3-1B46-A006-9F7568AAA460}" type="slidenum">
              <a:rPr lang="en-US" smtClean="0"/>
              <a:t>41</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6AE14B8-5669-994B-BED9-3D7344A3E756}"/>
                  </a:ext>
                </a:extLst>
              </p:cNvPr>
              <p:cNvSpPr txBox="1"/>
              <p:nvPr/>
            </p:nvSpPr>
            <p:spPr>
              <a:xfrm>
                <a:off x="492369" y="1438981"/>
                <a:ext cx="11699631" cy="2330574"/>
              </a:xfrm>
              <a:prstGeom prst="rect">
                <a:avLst/>
              </a:prstGeom>
              <a:noFill/>
            </p:spPr>
            <p:txBody>
              <a:bodyPr wrap="square" rtlCol="0">
                <a:spAutoFit/>
              </a:bodyPr>
              <a:lstStyle/>
              <a:p>
                <a:pPr marL="285750" indent="-285750">
                  <a:buFont typeface="Arial" panose="020B0604020202020204" pitchFamily="34" charset="0"/>
                  <a:buChar char="•"/>
                </a:pPr>
                <a:r>
                  <a:rPr lang="en-US" dirty="0"/>
                  <a:t>All three types of feature matrices,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𝑋</m:t>
                        </m:r>
                      </m:e>
                      <m:sub>
                        <m:r>
                          <a:rPr lang="en-US" i="1" dirty="0" smtClean="0">
                            <a:latin typeface="Cambria Math" panose="02040503050406030204" pitchFamily="18" charset="0"/>
                          </a:rPr>
                          <m:t>𝑖𝑛𝑓𝑜</m:t>
                        </m:r>
                      </m:sub>
                    </m:sSub>
                    <m:r>
                      <a:rPr lang="en-US" i="1" dirty="0" smtClean="0">
                        <a:latin typeface="Cambria Math" panose="02040503050406030204" pitchFamily="18" charset="0"/>
                      </a:rPr>
                      <m:t>, </m:t>
                    </m:r>
                    <m:sSub>
                      <m:sSubPr>
                        <m:ctrlPr>
                          <a:rPr lang="en-US" i="1" dirty="0" err="1" smtClean="0">
                            <a:latin typeface="Cambria Math" panose="02040503050406030204" pitchFamily="18" charset="0"/>
                          </a:rPr>
                        </m:ctrlPr>
                      </m:sSubPr>
                      <m:e>
                        <m:r>
                          <a:rPr lang="en-US" i="1" dirty="0" err="1" smtClean="0">
                            <a:latin typeface="Cambria Math" panose="02040503050406030204" pitchFamily="18" charset="0"/>
                          </a:rPr>
                          <m:t>𝑋</m:t>
                        </m:r>
                      </m:e>
                      <m:sub>
                        <m:r>
                          <a:rPr lang="en-US" i="1" dirty="0" err="1" smtClean="0">
                            <a:latin typeface="Cambria Math" panose="02040503050406030204" pitchFamily="18" charset="0"/>
                          </a:rPr>
                          <m:t>𝑐𝑛𝑛</m:t>
                        </m:r>
                      </m:sub>
                    </m:sSub>
                  </m:oMath>
                </a14:m>
                <a:r>
                  <a:rPr lang="en-US" dirty="0"/>
                  <a:t> and </a:t>
                </a:r>
                <a14:m>
                  <m:oMath xmlns:m="http://schemas.openxmlformats.org/officeDocument/2006/math">
                    <m:sSub>
                      <m:sSubPr>
                        <m:ctrlPr>
                          <a:rPr lang="en-US" i="1" dirty="0">
                            <a:latin typeface="Cambria Math" panose="02040503050406030204" pitchFamily="18" charset="0"/>
                          </a:rPr>
                        </m:ctrlPr>
                      </m:sSubPr>
                      <m:e>
                        <m:r>
                          <a:rPr lang="en-US" i="1" dirty="0" err="1">
                            <a:latin typeface="Cambria Math" panose="02040503050406030204" pitchFamily="18" charset="0"/>
                          </a:rPr>
                          <m:t>𝑋</m:t>
                        </m:r>
                      </m:e>
                      <m:sub>
                        <m:r>
                          <a:rPr lang="en-US" i="1" dirty="0" err="1">
                            <a:latin typeface="Cambria Math" panose="02040503050406030204" pitchFamily="18" charset="0"/>
                          </a:rPr>
                          <m:t>𝑎𝑙𝑙</m:t>
                        </m:r>
                      </m:sub>
                    </m:sSub>
                  </m:oMath>
                </a14:m>
                <a:r>
                  <a:rPr lang="en-US" dirty="0"/>
                  <a:t>, were experienced separately.</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For each feature matrix, two types of experiments were performed:</a:t>
                </a:r>
              </a:p>
              <a:p>
                <a:pPr marL="285750" indent="-285750">
                  <a:buFont typeface="Arial" panose="020B0604020202020204" pitchFamily="34" charset="0"/>
                  <a:buChar char="•"/>
                </a:pPr>
                <a:endParaRPr lang="en-US" dirty="0"/>
              </a:p>
              <a:p>
                <a:pPr marL="342900" indent="-342900">
                  <a:buFont typeface="+mj-lt"/>
                  <a:buAutoNum type="arabicPeriod"/>
                </a:pPr>
                <a:r>
                  <a:rPr lang="en-US" dirty="0"/>
                  <a:t>10-fold cross validation only on train set by using grid search to find the generalized optimal combination of hyper-parameter options, and</a:t>
                </a:r>
              </a:p>
              <a:p>
                <a:pPr marL="342900" indent="-342900">
                  <a:buFont typeface="+mj-lt"/>
                  <a:buAutoNum type="arabicPeriod"/>
                </a:pPr>
                <a:r>
                  <a:rPr lang="en-US" dirty="0"/>
                  <a:t>Train on train set and test on test set by using grid search to find the optimal combination of hyper-parameter options appropriate to our test set.</a:t>
                </a:r>
              </a:p>
            </p:txBody>
          </p:sp>
        </mc:Choice>
        <mc:Fallback xmlns="">
          <p:sp>
            <p:nvSpPr>
              <p:cNvPr id="2" name="TextBox 1">
                <a:extLst>
                  <a:ext uri="{FF2B5EF4-FFF2-40B4-BE49-F238E27FC236}">
                    <a16:creationId xmlns:a16="http://schemas.microsoft.com/office/drawing/2014/main" id="{56AE14B8-5669-994B-BED9-3D7344A3E756}"/>
                  </a:ext>
                </a:extLst>
              </p:cNvPr>
              <p:cNvSpPr txBox="1">
                <a:spLocks noRot="1" noChangeAspect="1" noMove="1" noResize="1" noEditPoints="1" noAdjustHandles="1" noChangeArrowheads="1" noChangeShapeType="1" noTextEdit="1"/>
              </p:cNvSpPr>
              <p:nvPr/>
            </p:nvSpPr>
            <p:spPr>
              <a:xfrm>
                <a:off x="492369" y="1438981"/>
                <a:ext cx="11699631" cy="2330574"/>
              </a:xfrm>
              <a:prstGeom prst="rect">
                <a:avLst/>
              </a:prstGeom>
              <a:blipFill>
                <a:blip r:embed="rId2"/>
                <a:stretch>
                  <a:fillRect l="-433" t="-1087" b="-3804"/>
                </a:stretch>
              </a:blipFill>
            </p:spPr>
            <p:txBody>
              <a:bodyPr/>
              <a:lstStyle/>
              <a:p>
                <a:r>
                  <a:rPr lang="en-US">
                    <a:noFill/>
                  </a:rPr>
                  <a:t> </a:t>
                </a:r>
              </a:p>
            </p:txBody>
          </p:sp>
        </mc:Fallback>
      </mc:AlternateContent>
    </p:spTree>
    <p:extLst>
      <p:ext uri="{BB962C8B-B14F-4D97-AF65-F5344CB8AC3E}">
        <p14:creationId xmlns:p14="http://schemas.microsoft.com/office/powerpoint/2010/main" val="42300006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3CD3B9D-C80F-264D-8CD6-19ED1116A184}"/>
              </a:ext>
            </a:extLst>
          </p:cNvPr>
          <p:cNvSpPr txBox="1"/>
          <p:nvPr/>
        </p:nvSpPr>
        <p:spPr>
          <a:xfrm>
            <a:off x="492369" y="391886"/>
            <a:ext cx="5346335" cy="523220"/>
          </a:xfrm>
          <a:prstGeom prst="rect">
            <a:avLst/>
          </a:prstGeom>
          <a:noFill/>
        </p:spPr>
        <p:txBody>
          <a:bodyPr wrap="none" rtlCol="0">
            <a:spAutoFit/>
          </a:bodyPr>
          <a:lstStyle/>
          <a:p>
            <a:r>
              <a:rPr lang="en-US" sz="2800" b="1" dirty="0"/>
              <a:t>Training and Testing on ML Models</a:t>
            </a:r>
          </a:p>
        </p:txBody>
      </p:sp>
      <p:sp>
        <p:nvSpPr>
          <p:cNvPr id="7" name="Slide Number Placeholder 6">
            <a:extLst>
              <a:ext uri="{FF2B5EF4-FFF2-40B4-BE49-F238E27FC236}">
                <a16:creationId xmlns:a16="http://schemas.microsoft.com/office/drawing/2014/main" id="{4C9CD5C4-5942-C24B-8512-25A67F5BF3B6}"/>
              </a:ext>
            </a:extLst>
          </p:cNvPr>
          <p:cNvSpPr>
            <a:spLocks noGrp="1"/>
          </p:cNvSpPr>
          <p:nvPr>
            <p:ph type="sldNum" sz="quarter" idx="12"/>
          </p:nvPr>
        </p:nvSpPr>
        <p:spPr/>
        <p:txBody>
          <a:bodyPr/>
          <a:lstStyle/>
          <a:p>
            <a:fld id="{C5184E39-17C3-1B46-A006-9F7568AAA460}" type="slidenum">
              <a:rPr lang="en-US" smtClean="0"/>
              <a:t>42</a:t>
            </a:fld>
            <a:endParaRPr lang="en-US"/>
          </a:p>
        </p:txBody>
      </p:sp>
      <p:graphicFrame>
        <p:nvGraphicFramePr>
          <p:cNvPr id="4" name="Table 4">
            <a:extLst>
              <a:ext uri="{FF2B5EF4-FFF2-40B4-BE49-F238E27FC236}">
                <a16:creationId xmlns:a16="http://schemas.microsoft.com/office/drawing/2014/main" id="{9FB47A89-E306-3940-A7A0-87FB3874F9DF}"/>
              </a:ext>
            </a:extLst>
          </p:cNvPr>
          <p:cNvGraphicFramePr>
            <a:graphicFrameLocks noGrp="1"/>
          </p:cNvGraphicFramePr>
          <p:nvPr>
            <p:extLst>
              <p:ext uri="{D42A27DB-BD31-4B8C-83A1-F6EECF244321}">
                <p14:modId xmlns:p14="http://schemas.microsoft.com/office/powerpoint/2010/main" val="650436249"/>
              </p:ext>
            </p:extLst>
          </p:nvPr>
        </p:nvGraphicFramePr>
        <p:xfrm>
          <a:off x="492369" y="1304501"/>
          <a:ext cx="4794250" cy="1620520"/>
        </p:xfrm>
        <a:graphic>
          <a:graphicData uri="http://schemas.openxmlformats.org/drawingml/2006/table">
            <a:tbl>
              <a:tblPr firstRow="1" bandRow="1">
                <a:tableStyleId>{5C22544A-7EE6-4342-B048-85BDC9FD1C3A}</a:tableStyleId>
              </a:tblPr>
              <a:tblGrid>
                <a:gridCol w="1508125">
                  <a:extLst>
                    <a:ext uri="{9D8B030D-6E8A-4147-A177-3AD203B41FA5}">
                      <a16:colId xmlns:a16="http://schemas.microsoft.com/office/drawing/2014/main" val="1007265543"/>
                    </a:ext>
                  </a:extLst>
                </a:gridCol>
                <a:gridCol w="1676400">
                  <a:extLst>
                    <a:ext uri="{9D8B030D-6E8A-4147-A177-3AD203B41FA5}">
                      <a16:colId xmlns:a16="http://schemas.microsoft.com/office/drawing/2014/main" val="3602063895"/>
                    </a:ext>
                  </a:extLst>
                </a:gridCol>
                <a:gridCol w="1609725">
                  <a:extLst>
                    <a:ext uri="{9D8B030D-6E8A-4147-A177-3AD203B41FA5}">
                      <a16:colId xmlns:a16="http://schemas.microsoft.com/office/drawing/2014/main" val="382586116"/>
                    </a:ext>
                  </a:extLst>
                </a:gridCol>
              </a:tblGrid>
              <a:tr h="370840">
                <a:tc>
                  <a:txBody>
                    <a:bodyPr/>
                    <a:lstStyle/>
                    <a:p>
                      <a:r>
                        <a:rPr lang="en-US" sz="1400" dirty="0"/>
                        <a:t>Hyper-Parameter</a:t>
                      </a:r>
                    </a:p>
                  </a:txBody>
                  <a:tcPr/>
                </a:tc>
                <a:tc>
                  <a:txBody>
                    <a:bodyPr/>
                    <a:lstStyle/>
                    <a:p>
                      <a:r>
                        <a:rPr lang="en-US" sz="1400" dirty="0"/>
                        <a:t>Lasso Penalty</a:t>
                      </a:r>
                    </a:p>
                  </a:txBody>
                  <a:tcPr/>
                </a:tc>
                <a:tc>
                  <a:txBody>
                    <a:bodyPr/>
                    <a:lstStyle/>
                    <a:p>
                      <a:r>
                        <a:rPr lang="en-US" sz="1400" dirty="0"/>
                        <a:t>Ridge Penalty</a:t>
                      </a:r>
                    </a:p>
                  </a:txBody>
                  <a:tcPr/>
                </a:tc>
                <a:extLst>
                  <a:ext uri="{0D108BD9-81ED-4DB2-BD59-A6C34878D82A}">
                    <a16:rowId xmlns:a16="http://schemas.microsoft.com/office/drawing/2014/main" val="903596503"/>
                  </a:ext>
                </a:extLst>
              </a:tr>
              <a:tr h="370840">
                <a:tc>
                  <a:txBody>
                    <a:bodyPr/>
                    <a:lstStyle/>
                    <a:p>
                      <a:r>
                        <a:rPr lang="en-US" sz="1400" dirty="0"/>
                        <a:t>Kernel Function</a:t>
                      </a:r>
                    </a:p>
                  </a:txBody>
                  <a:tcPr anchor="ctr"/>
                </a:tc>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tr-TR" sz="1400" b="0" dirty="0"/>
                        <a:t>(</a:t>
                      </a:r>
                      <a:r>
                        <a:rPr lang="tr-TR" sz="1400" b="0" dirty="0" err="1"/>
                        <a:t>linear</a:t>
                      </a:r>
                      <a:r>
                        <a:rPr lang="tr-TR" sz="1400" b="0" dirty="0"/>
                        <a:t>)</a:t>
                      </a:r>
                      <a:endParaRPr lang="en-US" sz="1400" dirty="0"/>
                    </a:p>
                  </a:txBody>
                  <a:tcPr anchor="ctr"/>
                </a:tc>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US" sz="1400" b="0" i="0" kern="1200" dirty="0">
                          <a:solidFill>
                            <a:schemeClr val="dk1"/>
                          </a:solidFill>
                          <a:effectLst/>
                          <a:latin typeface="+mn-lt"/>
                          <a:ea typeface="+mn-ea"/>
                          <a:cs typeface="+mn-cs"/>
                        </a:rPr>
                        <a:t>(linear, sigmoid, rbf)</a:t>
                      </a:r>
                      <a:endParaRPr lang="tr-TR" sz="1400" b="0" dirty="0"/>
                    </a:p>
                  </a:txBody>
                  <a:tcPr anchor="ctr"/>
                </a:tc>
                <a:extLst>
                  <a:ext uri="{0D108BD9-81ED-4DB2-BD59-A6C34878D82A}">
                    <a16:rowId xmlns:a16="http://schemas.microsoft.com/office/drawing/2014/main" val="2338048115"/>
                  </a:ext>
                </a:extLst>
              </a:tr>
              <a:tr h="370840">
                <a:tc>
                  <a:txBody>
                    <a:bodyPr/>
                    <a:lstStyle/>
                    <a:p>
                      <a:r>
                        <a:rPr lang="en-US" sz="1400" dirty="0"/>
                        <a:t>Regularization</a:t>
                      </a:r>
                    </a:p>
                    <a:p>
                      <a:r>
                        <a:rPr lang="en-US" sz="1400" dirty="0"/>
                        <a:t>Parameter</a:t>
                      </a:r>
                    </a:p>
                  </a:txBody>
                  <a:tcPr anchor="ctr"/>
                </a:tc>
                <a:tc>
                  <a:txBody>
                    <a:bodyPr/>
                    <a:lstStyle/>
                    <a:p>
                      <a:r>
                        <a:rPr lang="en-US" sz="1400" dirty="0"/>
                        <a:t>Regularization</a:t>
                      </a:r>
                    </a:p>
                    <a:p>
                      <a:r>
                        <a:rPr lang="en-US" sz="1400" dirty="0"/>
                        <a:t>Parameter</a:t>
                      </a:r>
                    </a:p>
                    <a:p>
                      <a:pPr algn="l"/>
                      <a:r>
                        <a:rPr lang="en-US" sz="1400" dirty="0"/>
                        <a:t>List*</a:t>
                      </a:r>
                    </a:p>
                  </a:txBody>
                  <a:tcPr anchor="ctr"/>
                </a:tc>
                <a:tc>
                  <a:txBody>
                    <a:bodyPr/>
                    <a:lstStyle/>
                    <a:p>
                      <a:r>
                        <a:rPr lang="en-US" sz="1400" dirty="0"/>
                        <a:t>Regularization</a:t>
                      </a:r>
                    </a:p>
                    <a:p>
                      <a:r>
                        <a:rPr lang="en-US" sz="1400" dirty="0"/>
                        <a:t>Parameter</a:t>
                      </a:r>
                    </a:p>
                    <a:p>
                      <a:pPr algn="l"/>
                      <a:r>
                        <a:rPr lang="en-US" sz="1400" dirty="0"/>
                        <a:t>List*</a:t>
                      </a:r>
                    </a:p>
                  </a:txBody>
                  <a:tcPr anchor="ctr"/>
                </a:tc>
                <a:extLst>
                  <a:ext uri="{0D108BD9-81ED-4DB2-BD59-A6C34878D82A}">
                    <a16:rowId xmlns:a16="http://schemas.microsoft.com/office/drawing/2014/main" val="1252353253"/>
                  </a:ext>
                </a:extLst>
              </a:tr>
            </a:tbl>
          </a:graphicData>
        </a:graphic>
      </p:graphicFrame>
      <p:graphicFrame>
        <p:nvGraphicFramePr>
          <p:cNvPr id="6" name="Table 4">
            <a:extLst>
              <a:ext uri="{FF2B5EF4-FFF2-40B4-BE49-F238E27FC236}">
                <a16:creationId xmlns:a16="http://schemas.microsoft.com/office/drawing/2014/main" id="{76292154-61CF-B74A-ACCC-6C250327A18E}"/>
              </a:ext>
            </a:extLst>
          </p:cNvPr>
          <p:cNvGraphicFramePr>
            <a:graphicFrameLocks noGrp="1"/>
          </p:cNvGraphicFramePr>
          <p:nvPr>
            <p:extLst>
              <p:ext uri="{D42A27DB-BD31-4B8C-83A1-F6EECF244321}">
                <p14:modId xmlns:p14="http://schemas.microsoft.com/office/powerpoint/2010/main" val="4080955638"/>
              </p:ext>
            </p:extLst>
          </p:nvPr>
        </p:nvGraphicFramePr>
        <p:xfrm>
          <a:off x="5523425" y="1304501"/>
          <a:ext cx="6623050" cy="1620520"/>
        </p:xfrm>
        <a:graphic>
          <a:graphicData uri="http://schemas.openxmlformats.org/drawingml/2006/table">
            <a:tbl>
              <a:tblPr firstRow="1" bandRow="1">
                <a:tableStyleId>{5C22544A-7EE6-4342-B048-85BDC9FD1C3A}</a:tableStyleId>
              </a:tblPr>
              <a:tblGrid>
                <a:gridCol w="1508125">
                  <a:extLst>
                    <a:ext uri="{9D8B030D-6E8A-4147-A177-3AD203B41FA5}">
                      <a16:colId xmlns:a16="http://schemas.microsoft.com/office/drawing/2014/main" val="1007265543"/>
                    </a:ext>
                  </a:extLst>
                </a:gridCol>
                <a:gridCol w="1828800">
                  <a:extLst>
                    <a:ext uri="{9D8B030D-6E8A-4147-A177-3AD203B41FA5}">
                      <a16:colId xmlns:a16="http://schemas.microsoft.com/office/drawing/2014/main" val="3943156687"/>
                    </a:ext>
                  </a:extLst>
                </a:gridCol>
                <a:gridCol w="1676400">
                  <a:extLst>
                    <a:ext uri="{9D8B030D-6E8A-4147-A177-3AD203B41FA5}">
                      <a16:colId xmlns:a16="http://schemas.microsoft.com/office/drawing/2014/main" val="3602063895"/>
                    </a:ext>
                  </a:extLst>
                </a:gridCol>
                <a:gridCol w="1609725">
                  <a:extLst>
                    <a:ext uri="{9D8B030D-6E8A-4147-A177-3AD203B41FA5}">
                      <a16:colId xmlns:a16="http://schemas.microsoft.com/office/drawing/2014/main" val="382586116"/>
                    </a:ext>
                  </a:extLst>
                </a:gridCol>
              </a:tblGrid>
              <a:tr h="370840">
                <a:tc>
                  <a:txBody>
                    <a:bodyPr/>
                    <a:lstStyle/>
                    <a:p>
                      <a:r>
                        <a:rPr lang="en-US" sz="1400" dirty="0"/>
                        <a:t>Hyper-Parameter</a:t>
                      </a:r>
                    </a:p>
                  </a:txBody>
                  <a:tcPr/>
                </a:tc>
                <a:tc>
                  <a:txBody>
                    <a:bodyPr/>
                    <a:lstStyle/>
                    <a:p>
                      <a:r>
                        <a:rPr lang="en-US" sz="1400" dirty="0"/>
                        <a:t>No Penalty</a:t>
                      </a:r>
                    </a:p>
                  </a:txBody>
                  <a:tcPr/>
                </a:tc>
                <a:tc>
                  <a:txBody>
                    <a:bodyPr/>
                    <a:lstStyle/>
                    <a:p>
                      <a:r>
                        <a:rPr lang="en-US" sz="1400" dirty="0"/>
                        <a:t>Lasso Penalty</a:t>
                      </a:r>
                    </a:p>
                  </a:txBody>
                  <a:tcPr/>
                </a:tc>
                <a:tc>
                  <a:txBody>
                    <a:bodyPr/>
                    <a:lstStyle/>
                    <a:p>
                      <a:r>
                        <a:rPr lang="en-US" sz="1400" dirty="0"/>
                        <a:t>Ridge Penalty</a:t>
                      </a:r>
                    </a:p>
                  </a:txBody>
                  <a:tcPr/>
                </a:tc>
                <a:extLst>
                  <a:ext uri="{0D108BD9-81ED-4DB2-BD59-A6C34878D82A}">
                    <a16:rowId xmlns:a16="http://schemas.microsoft.com/office/drawing/2014/main" val="903596503"/>
                  </a:ext>
                </a:extLst>
              </a:tr>
              <a:tr h="370840">
                <a:tc>
                  <a:txBody>
                    <a:bodyPr/>
                    <a:lstStyle/>
                    <a:p>
                      <a:r>
                        <a:rPr lang="en-US" sz="1400" dirty="0"/>
                        <a:t>Solver Function</a:t>
                      </a:r>
                    </a:p>
                  </a:txBody>
                  <a:tcPr anchor="ctr"/>
                </a:tc>
                <a:tc>
                  <a:txBody>
                    <a:bodyPr/>
                    <a:lstStyle/>
                    <a:p>
                      <a:pPr algn="l"/>
                      <a:r>
                        <a:rPr lang="tr-TR" sz="1400" b="0" dirty="0"/>
                        <a:t>(</a:t>
                      </a:r>
                      <a:r>
                        <a:rPr lang="tr-TR" sz="1400" b="0" dirty="0" err="1"/>
                        <a:t>newton-cg</a:t>
                      </a:r>
                      <a:r>
                        <a:rPr lang="tr-TR" sz="1400" b="0" dirty="0"/>
                        <a:t>, </a:t>
                      </a:r>
                      <a:r>
                        <a:rPr lang="tr-TR" sz="1400" b="0" dirty="0" err="1"/>
                        <a:t>lbfgs</a:t>
                      </a:r>
                      <a:r>
                        <a:rPr lang="tr-TR" sz="1400" b="0" dirty="0"/>
                        <a:t>, </a:t>
                      </a:r>
                      <a:r>
                        <a:rPr lang="tr-TR" sz="1400" b="0" dirty="0" err="1"/>
                        <a:t>sag</a:t>
                      </a:r>
                      <a:r>
                        <a:rPr lang="tr-TR" sz="1400" b="0" dirty="0"/>
                        <a:t>, </a:t>
                      </a:r>
                      <a:r>
                        <a:rPr lang="tr-TR" sz="1400" b="0" dirty="0" err="1"/>
                        <a:t>saga</a:t>
                      </a:r>
                      <a:r>
                        <a:rPr lang="tr-TR" sz="1400" b="0" dirty="0"/>
                        <a:t>)</a:t>
                      </a:r>
                    </a:p>
                  </a:txBody>
                  <a:tcPr anchor="ctr"/>
                </a:tc>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US" sz="1400" dirty="0"/>
                        <a:t>(</a:t>
                      </a:r>
                      <a:r>
                        <a:rPr lang="en-US" sz="1400" dirty="0" err="1"/>
                        <a:t>liblinear</a:t>
                      </a:r>
                      <a:r>
                        <a:rPr lang="en-US" sz="1400" dirty="0"/>
                        <a:t>, saga)</a:t>
                      </a:r>
                    </a:p>
                  </a:txBody>
                  <a:tcPr anchor="ctr"/>
                </a:tc>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tr-TR" sz="1400" b="0" dirty="0"/>
                        <a:t>(</a:t>
                      </a:r>
                      <a:r>
                        <a:rPr lang="tr-TR" sz="1400" b="0" dirty="0" err="1"/>
                        <a:t>newton-cg</a:t>
                      </a:r>
                      <a:r>
                        <a:rPr lang="tr-TR" sz="1400" b="0" dirty="0"/>
                        <a:t>, </a:t>
                      </a:r>
                      <a:r>
                        <a:rPr lang="tr-TR" sz="1400" b="0" dirty="0" err="1"/>
                        <a:t>lbfgs</a:t>
                      </a:r>
                      <a:r>
                        <a:rPr lang="tr-TR" sz="1400" b="0" dirty="0"/>
                        <a:t>, </a:t>
                      </a:r>
                      <a:r>
                        <a:rPr lang="tr-TR" sz="1400" b="0" dirty="0" err="1"/>
                        <a:t>sag</a:t>
                      </a:r>
                      <a:r>
                        <a:rPr lang="tr-TR" sz="1400" b="0" dirty="0"/>
                        <a:t>, </a:t>
                      </a:r>
                      <a:r>
                        <a:rPr lang="tr-TR" sz="1400" b="0" dirty="0" err="1"/>
                        <a:t>saga</a:t>
                      </a:r>
                      <a:r>
                        <a:rPr lang="tr-TR" sz="1400" b="0" dirty="0"/>
                        <a:t>, </a:t>
                      </a:r>
                      <a:r>
                        <a:rPr lang="tr-TR" sz="1400" b="0" dirty="0" err="1"/>
                        <a:t>liblinear</a:t>
                      </a:r>
                      <a:r>
                        <a:rPr lang="tr-TR" sz="1400" b="0" dirty="0"/>
                        <a:t>)</a:t>
                      </a:r>
                    </a:p>
                  </a:txBody>
                  <a:tcPr anchor="ctr"/>
                </a:tc>
                <a:extLst>
                  <a:ext uri="{0D108BD9-81ED-4DB2-BD59-A6C34878D82A}">
                    <a16:rowId xmlns:a16="http://schemas.microsoft.com/office/drawing/2014/main" val="2338048115"/>
                  </a:ext>
                </a:extLst>
              </a:tr>
              <a:tr h="370840">
                <a:tc>
                  <a:txBody>
                    <a:bodyPr/>
                    <a:lstStyle/>
                    <a:p>
                      <a:r>
                        <a:rPr lang="en-US" sz="1400" dirty="0"/>
                        <a:t>Regularization</a:t>
                      </a:r>
                    </a:p>
                    <a:p>
                      <a:r>
                        <a:rPr lang="en-US" sz="1400" dirty="0"/>
                        <a:t>Parameter</a:t>
                      </a:r>
                    </a:p>
                  </a:txBody>
                  <a:tcPr anchor="ctr"/>
                </a:tc>
                <a:tc>
                  <a:txBody>
                    <a:bodyPr/>
                    <a:lstStyle/>
                    <a:p>
                      <a:r>
                        <a:rPr lang="en-US" sz="1400" dirty="0"/>
                        <a:t>-</a:t>
                      </a:r>
                    </a:p>
                  </a:txBody>
                  <a:tcPr anchor="ctr"/>
                </a:tc>
                <a:tc>
                  <a:txBody>
                    <a:bodyPr/>
                    <a:lstStyle/>
                    <a:p>
                      <a:r>
                        <a:rPr lang="en-US" sz="1400" dirty="0"/>
                        <a:t>Regularization</a:t>
                      </a:r>
                    </a:p>
                    <a:p>
                      <a:r>
                        <a:rPr lang="en-US" sz="1400" dirty="0"/>
                        <a:t>Parameter</a:t>
                      </a:r>
                    </a:p>
                    <a:p>
                      <a:pPr algn="l"/>
                      <a:r>
                        <a:rPr lang="en-US" sz="1400" dirty="0"/>
                        <a:t>List*</a:t>
                      </a:r>
                    </a:p>
                  </a:txBody>
                  <a:tcPr anchor="ctr"/>
                </a:tc>
                <a:tc>
                  <a:txBody>
                    <a:bodyPr/>
                    <a:lstStyle/>
                    <a:p>
                      <a:r>
                        <a:rPr lang="en-US" sz="1400" dirty="0"/>
                        <a:t>Regularization</a:t>
                      </a:r>
                    </a:p>
                    <a:p>
                      <a:r>
                        <a:rPr lang="en-US" sz="1400" dirty="0"/>
                        <a:t>Parameter</a:t>
                      </a:r>
                    </a:p>
                    <a:p>
                      <a:pPr algn="l"/>
                      <a:r>
                        <a:rPr lang="en-US" sz="1400" dirty="0"/>
                        <a:t>List*</a:t>
                      </a:r>
                    </a:p>
                  </a:txBody>
                  <a:tcPr anchor="ctr"/>
                </a:tc>
                <a:extLst>
                  <a:ext uri="{0D108BD9-81ED-4DB2-BD59-A6C34878D82A}">
                    <a16:rowId xmlns:a16="http://schemas.microsoft.com/office/drawing/2014/main" val="1252353253"/>
                  </a:ext>
                </a:extLst>
              </a:tr>
            </a:tbl>
          </a:graphicData>
        </a:graphic>
      </p:graphicFrame>
      <p:sp>
        <p:nvSpPr>
          <p:cNvPr id="5" name="TextBox 4">
            <a:extLst>
              <a:ext uri="{FF2B5EF4-FFF2-40B4-BE49-F238E27FC236}">
                <a16:creationId xmlns:a16="http://schemas.microsoft.com/office/drawing/2014/main" id="{D4AA202F-29EB-9240-BE53-CB6EC71958A4}"/>
              </a:ext>
            </a:extLst>
          </p:cNvPr>
          <p:cNvSpPr txBox="1"/>
          <p:nvPr/>
        </p:nvSpPr>
        <p:spPr>
          <a:xfrm>
            <a:off x="955054" y="915106"/>
            <a:ext cx="3868880" cy="369332"/>
          </a:xfrm>
          <a:prstGeom prst="rect">
            <a:avLst/>
          </a:prstGeom>
          <a:noFill/>
        </p:spPr>
        <p:txBody>
          <a:bodyPr wrap="none" rtlCol="0">
            <a:spAutoFit/>
          </a:bodyPr>
          <a:lstStyle/>
          <a:p>
            <a:r>
              <a:rPr lang="en-US" b="1" dirty="0"/>
              <a:t>Table 5: </a:t>
            </a:r>
            <a:r>
              <a:rPr lang="en-US" dirty="0"/>
              <a:t>SVM hyper-parameter options.</a:t>
            </a:r>
            <a:endParaRPr lang="en-US" b="1" dirty="0"/>
          </a:p>
        </p:txBody>
      </p:sp>
      <p:sp>
        <p:nvSpPr>
          <p:cNvPr id="8" name="TextBox 7">
            <a:extLst>
              <a:ext uri="{FF2B5EF4-FFF2-40B4-BE49-F238E27FC236}">
                <a16:creationId xmlns:a16="http://schemas.microsoft.com/office/drawing/2014/main" id="{EC5ECFBC-0ABD-CF45-B832-7C0ED09D5533}"/>
              </a:ext>
            </a:extLst>
          </p:cNvPr>
          <p:cNvSpPr txBox="1"/>
          <p:nvPr/>
        </p:nvSpPr>
        <p:spPr>
          <a:xfrm>
            <a:off x="7005506" y="915106"/>
            <a:ext cx="3658887" cy="369332"/>
          </a:xfrm>
          <a:prstGeom prst="rect">
            <a:avLst/>
          </a:prstGeom>
          <a:noFill/>
        </p:spPr>
        <p:txBody>
          <a:bodyPr wrap="none" rtlCol="0">
            <a:spAutoFit/>
          </a:bodyPr>
          <a:lstStyle/>
          <a:p>
            <a:r>
              <a:rPr lang="en-US" b="1" dirty="0"/>
              <a:t>Table 6: </a:t>
            </a:r>
            <a:r>
              <a:rPr lang="en-US" dirty="0"/>
              <a:t>LR hyper-parameter options.</a:t>
            </a:r>
            <a:endParaRPr lang="en-US" b="1" dirty="0"/>
          </a:p>
        </p:txBody>
      </p:sp>
      <mc:AlternateContent xmlns:mc="http://schemas.openxmlformats.org/markup-compatibility/2006" xmlns:a14="http://schemas.microsoft.com/office/drawing/2010/main">
        <mc:Choice Requires="a14">
          <p:graphicFrame>
            <p:nvGraphicFramePr>
              <p:cNvPr id="9" name="Table 4">
                <a:extLst>
                  <a:ext uri="{FF2B5EF4-FFF2-40B4-BE49-F238E27FC236}">
                    <a16:creationId xmlns:a16="http://schemas.microsoft.com/office/drawing/2014/main" id="{69A6814E-11F5-7C46-B210-8BBE0220A761}"/>
                  </a:ext>
                </a:extLst>
              </p:cNvPr>
              <p:cNvGraphicFramePr>
                <a:graphicFrameLocks noGrp="1"/>
              </p:cNvGraphicFramePr>
              <p:nvPr>
                <p:extLst>
                  <p:ext uri="{D42A27DB-BD31-4B8C-83A1-F6EECF244321}">
                    <p14:modId xmlns:p14="http://schemas.microsoft.com/office/powerpoint/2010/main" val="3100125396"/>
                  </p:ext>
                </p:extLst>
              </p:nvPr>
            </p:nvGraphicFramePr>
            <p:xfrm>
              <a:off x="516303" y="3636407"/>
              <a:ext cx="4746381" cy="2296160"/>
            </p:xfrm>
            <a:graphic>
              <a:graphicData uri="http://schemas.openxmlformats.org/drawingml/2006/table">
                <a:tbl>
                  <a:tblPr firstRow="1" bandRow="1">
                    <a:tableStyleId>{5C22544A-7EE6-4342-B048-85BDC9FD1C3A}</a:tableStyleId>
                  </a:tblPr>
                  <a:tblGrid>
                    <a:gridCol w="1508125">
                      <a:extLst>
                        <a:ext uri="{9D8B030D-6E8A-4147-A177-3AD203B41FA5}">
                          <a16:colId xmlns:a16="http://schemas.microsoft.com/office/drawing/2014/main" val="1007265543"/>
                        </a:ext>
                      </a:extLst>
                    </a:gridCol>
                    <a:gridCol w="3238256">
                      <a:extLst>
                        <a:ext uri="{9D8B030D-6E8A-4147-A177-3AD203B41FA5}">
                          <a16:colId xmlns:a16="http://schemas.microsoft.com/office/drawing/2014/main" val="3602063895"/>
                        </a:ext>
                      </a:extLst>
                    </a:gridCol>
                  </a:tblGrid>
                  <a:tr h="370840">
                    <a:tc>
                      <a:txBody>
                        <a:bodyPr/>
                        <a:lstStyle/>
                        <a:p>
                          <a:r>
                            <a:rPr lang="en-US" sz="1400" dirty="0"/>
                            <a:t>Hyper-Parameter</a:t>
                          </a:r>
                        </a:p>
                      </a:txBody>
                      <a:tcPr/>
                    </a:tc>
                    <a:tc>
                      <a:txBody>
                        <a:bodyPr/>
                        <a:lstStyle/>
                        <a:p>
                          <a:r>
                            <a:rPr lang="en-US" sz="1400" dirty="0"/>
                            <a:t>No Penalty</a:t>
                          </a:r>
                        </a:p>
                      </a:txBody>
                      <a:tcPr/>
                    </a:tc>
                    <a:extLst>
                      <a:ext uri="{0D108BD9-81ED-4DB2-BD59-A6C34878D82A}">
                        <a16:rowId xmlns:a16="http://schemas.microsoft.com/office/drawing/2014/main" val="903596503"/>
                      </a:ext>
                    </a:extLst>
                  </a:tr>
                  <a:tr h="370840">
                    <a:tc>
                      <a:txBody>
                        <a:bodyPr/>
                        <a:lstStyle/>
                        <a:p>
                          <a:r>
                            <a:rPr lang="en-US" sz="1400" b="0" i="0" kern="1200" dirty="0">
                              <a:solidFill>
                                <a:schemeClr val="dk1"/>
                              </a:solidFill>
                              <a:effectLst/>
                              <a:latin typeface="+mn-lt"/>
                              <a:ea typeface="+mn-ea"/>
                              <a:cs typeface="+mn-cs"/>
                            </a:rPr>
                            <a:t>Number of Neighbors</a:t>
                          </a:r>
                          <a:endParaRPr lang="en-US" sz="1400" dirty="0"/>
                        </a:p>
                      </a:txBody>
                      <a:tcPr anchor="ctr"/>
                    </a:tc>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tr-TR" sz="1400" b="0" dirty="0"/>
                            <a:t>(3, 5, </a:t>
                          </a:r>
                          <a14:m>
                            <m:oMath xmlns:m="http://schemas.openxmlformats.org/officeDocument/2006/math">
                              <m:rad>
                                <m:radPr>
                                  <m:degHide m:val="on"/>
                                  <m:ctrlPr>
                                    <a:rPr lang="tr-TR" sz="1400" b="0" i="1" dirty="0" smtClean="0">
                                      <a:latin typeface="Cambria Math" panose="02040503050406030204" pitchFamily="18" charset="0"/>
                                    </a:rPr>
                                  </m:ctrlPr>
                                </m:radPr>
                                <m:deg/>
                                <m:e>
                                  <m:r>
                                    <a:rPr lang="tr-TR" sz="1400" b="0" i="1" dirty="0" err="1" smtClean="0">
                                      <a:latin typeface="Cambria Math" panose="02040503050406030204" pitchFamily="18" charset="0"/>
                                    </a:rPr>
                                    <m:t>𝑡h𝑒</m:t>
                                  </m:r>
                                  <m:r>
                                    <a:rPr lang="tr-TR" sz="1400" b="0" i="1" dirty="0" smtClean="0">
                                      <a:latin typeface="Cambria Math" panose="02040503050406030204" pitchFamily="18" charset="0"/>
                                    </a:rPr>
                                    <m:t> </m:t>
                                  </m:r>
                                  <m:r>
                                    <a:rPr lang="tr-TR" sz="1400" b="0" i="1" dirty="0" err="1" smtClean="0">
                                      <a:latin typeface="Cambria Math" panose="02040503050406030204" pitchFamily="18" charset="0"/>
                                    </a:rPr>
                                    <m:t>𝑛𝑢𝑚𝑏𝑒𝑟</m:t>
                                  </m:r>
                                  <m:r>
                                    <a:rPr lang="tr-TR" sz="1400" b="0" i="1" dirty="0" smtClean="0">
                                      <a:latin typeface="Cambria Math" panose="02040503050406030204" pitchFamily="18" charset="0"/>
                                    </a:rPr>
                                    <m:t> </m:t>
                                  </m:r>
                                  <m:r>
                                    <a:rPr lang="tr-TR" sz="1400" b="0" i="1" dirty="0" smtClean="0">
                                      <a:latin typeface="Cambria Math" panose="02040503050406030204" pitchFamily="18" charset="0"/>
                                    </a:rPr>
                                    <m:t>𝑜𝑓</m:t>
                                  </m:r>
                                  <m:r>
                                    <a:rPr lang="tr-TR" sz="1400" b="0" i="1" dirty="0" smtClean="0">
                                      <a:latin typeface="Cambria Math" panose="02040503050406030204" pitchFamily="18" charset="0"/>
                                    </a:rPr>
                                    <m:t> </m:t>
                                  </m:r>
                                  <m:r>
                                    <a:rPr lang="tr-TR" sz="1400" b="0" i="1" dirty="0" err="1" smtClean="0">
                                      <a:latin typeface="Cambria Math" panose="02040503050406030204" pitchFamily="18" charset="0"/>
                                    </a:rPr>
                                    <m:t>𝑠𝑎𝑚𝑝𝑙𝑒𝑠</m:t>
                                  </m:r>
                                </m:e>
                              </m:rad>
                            </m:oMath>
                          </a14:m>
                          <a:r>
                            <a:rPr lang="en-US" sz="1400" dirty="0"/>
                            <a:t> )</a:t>
                          </a:r>
                        </a:p>
                      </a:txBody>
                      <a:tcPr anchor="ctr"/>
                    </a:tc>
                    <a:extLst>
                      <a:ext uri="{0D108BD9-81ED-4DB2-BD59-A6C34878D82A}">
                        <a16:rowId xmlns:a16="http://schemas.microsoft.com/office/drawing/2014/main" val="2338048115"/>
                      </a:ext>
                    </a:extLst>
                  </a:tr>
                  <a:tr h="370840">
                    <a:tc>
                      <a:txBody>
                        <a:bodyPr/>
                        <a:lstStyle/>
                        <a:p>
                          <a:r>
                            <a:rPr lang="en-US" sz="1400" dirty="0"/>
                            <a:t>T</a:t>
                          </a:r>
                          <a:r>
                            <a:rPr lang="en-US" sz="1400" b="0" i="0" kern="1200" dirty="0">
                              <a:solidFill>
                                <a:schemeClr val="dk1"/>
                              </a:solidFill>
                              <a:effectLst/>
                              <a:latin typeface="+mn-lt"/>
                              <a:ea typeface="+mn-ea"/>
                              <a:cs typeface="+mn-cs"/>
                            </a:rPr>
                            <a:t>ype of Majority Voting</a:t>
                          </a:r>
                          <a:endParaRPr lang="en-US" sz="1400" dirty="0"/>
                        </a:p>
                      </a:txBody>
                      <a:tcPr anchor="ctr"/>
                    </a:tc>
                    <a:tc>
                      <a:txBody>
                        <a:bodyPr/>
                        <a:lstStyle/>
                        <a:p>
                          <a:r>
                            <a:rPr lang="en-US" sz="1400" b="0" i="0" kern="1200" dirty="0">
                              <a:solidFill>
                                <a:schemeClr val="dk1"/>
                              </a:solidFill>
                              <a:effectLst/>
                              <a:latin typeface="+mn-lt"/>
                              <a:ea typeface="+mn-ea"/>
                              <a:cs typeface="+mn-cs"/>
                            </a:rPr>
                            <a:t>(uniform, weighted)</a:t>
                          </a:r>
                          <a:endParaRPr lang="en-US" sz="1400" dirty="0"/>
                        </a:p>
                      </a:txBody>
                      <a:tcPr anchor="ctr"/>
                    </a:tc>
                    <a:extLst>
                      <a:ext uri="{0D108BD9-81ED-4DB2-BD59-A6C34878D82A}">
                        <a16:rowId xmlns:a16="http://schemas.microsoft.com/office/drawing/2014/main" val="1252353253"/>
                      </a:ext>
                    </a:extLst>
                  </a:tr>
                  <a:tr h="370840">
                    <a:tc>
                      <a:txBody>
                        <a:bodyPr/>
                        <a:lstStyle/>
                        <a:p>
                          <a:r>
                            <a:rPr lang="en-US" sz="1400" b="0" i="0" kern="1200" dirty="0">
                              <a:solidFill>
                                <a:schemeClr val="dk1"/>
                              </a:solidFill>
                              <a:effectLst/>
                              <a:latin typeface="+mn-lt"/>
                              <a:ea typeface="+mn-ea"/>
                              <a:cs typeface="+mn-cs"/>
                            </a:rPr>
                            <a:t>Neighborhood Finder</a:t>
                          </a:r>
                          <a:endParaRPr lang="en-US" sz="1400" dirty="0"/>
                        </a:p>
                      </a:txBody>
                      <a:tcPr anchor="ctr"/>
                    </a:tc>
                    <a:tc>
                      <a:txBody>
                        <a:bodyPr/>
                        <a:lstStyle/>
                        <a:p>
                          <a:pPr algn="l"/>
                          <a:r>
                            <a:rPr lang="en-US" sz="1400" b="0" i="0" kern="1200" dirty="0">
                              <a:solidFill>
                                <a:schemeClr val="dk1"/>
                              </a:solidFill>
                              <a:effectLst/>
                              <a:latin typeface="+mn-lt"/>
                              <a:ea typeface="+mn-ea"/>
                              <a:cs typeface="+mn-cs"/>
                            </a:rPr>
                            <a:t>(brute force, ball tree, k dimensional tree)</a:t>
                          </a:r>
                          <a:endParaRPr lang="en-US" sz="1400" dirty="0"/>
                        </a:p>
                      </a:txBody>
                      <a:tcPr anchor="ctr"/>
                    </a:tc>
                    <a:extLst>
                      <a:ext uri="{0D108BD9-81ED-4DB2-BD59-A6C34878D82A}">
                        <a16:rowId xmlns:a16="http://schemas.microsoft.com/office/drawing/2014/main" val="2714426834"/>
                      </a:ext>
                    </a:extLst>
                  </a:tr>
                  <a:tr h="370840">
                    <a:tc>
                      <a:txBody>
                        <a:bodyPr/>
                        <a:lstStyle/>
                        <a:p>
                          <a:r>
                            <a:rPr lang="en-US" sz="1400" b="0" i="0" kern="1200" dirty="0">
                              <a:solidFill>
                                <a:schemeClr val="dk1"/>
                              </a:solidFill>
                              <a:effectLst/>
                              <a:latin typeface="+mn-lt"/>
                              <a:ea typeface="+mn-ea"/>
                              <a:cs typeface="+mn-cs"/>
                            </a:rPr>
                            <a:t>Metric Function</a:t>
                          </a:r>
                          <a:endParaRPr lang="en-US" sz="1400" dirty="0"/>
                        </a:p>
                      </a:txBody>
                      <a:tcPr anchor="ctr"/>
                    </a:tc>
                    <a:tc>
                      <a:txBody>
                        <a:bodyPr/>
                        <a:lstStyle/>
                        <a:p>
                          <a:pPr algn="l"/>
                          <a:r>
                            <a:rPr lang="en-US" sz="1400" b="0" i="0" kern="1200" dirty="0">
                              <a:solidFill>
                                <a:schemeClr val="dk1"/>
                              </a:solidFill>
                              <a:effectLst/>
                              <a:latin typeface="+mn-lt"/>
                              <a:ea typeface="+mn-ea"/>
                              <a:cs typeface="+mn-cs"/>
                            </a:rPr>
                            <a:t>(</a:t>
                          </a:r>
                          <a:r>
                            <a:rPr lang="en-US" sz="1400" b="0" i="0" kern="1200" dirty="0" err="1">
                              <a:solidFill>
                                <a:schemeClr val="dk1"/>
                              </a:solidFill>
                              <a:effectLst/>
                              <a:latin typeface="+mn-lt"/>
                              <a:ea typeface="+mn-ea"/>
                              <a:cs typeface="+mn-cs"/>
                            </a:rPr>
                            <a:t>euclidean</a:t>
                          </a:r>
                          <a:r>
                            <a:rPr lang="en-US" sz="1400" b="0" i="0" kern="1200" dirty="0">
                              <a:solidFill>
                                <a:schemeClr val="dk1"/>
                              </a:solidFill>
                              <a:effectLst/>
                              <a:latin typeface="+mn-lt"/>
                              <a:ea typeface="+mn-ea"/>
                              <a:cs typeface="+mn-cs"/>
                            </a:rPr>
                            <a:t>, </a:t>
                          </a:r>
                          <a:r>
                            <a:rPr lang="en-US" sz="1400" b="0" i="0" kern="1200" dirty="0" err="1">
                              <a:solidFill>
                                <a:schemeClr val="dk1"/>
                              </a:solidFill>
                              <a:effectLst/>
                              <a:latin typeface="+mn-lt"/>
                              <a:ea typeface="+mn-ea"/>
                              <a:cs typeface="+mn-cs"/>
                            </a:rPr>
                            <a:t>manhattan</a:t>
                          </a:r>
                          <a:r>
                            <a:rPr lang="en-US" sz="1400" b="0" i="0" kern="1200" dirty="0">
                              <a:solidFill>
                                <a:schemeClr val="dk1"/>
                              </a:solidFill>
                              <a:effectLst/>
                              <a:latin typeface="+mn-lt"/>
                              <a:ea typeface="+mn-ea"/>
                              <a:cs typeface="+mn-cs"/>
                            </a:rPr>
                            <a:t>, </a:t>
                          </a:r>
                          <a:r>
                            <a:rPr lang="en-US" sz="1400" b="0" i="0" kern="1200" dirty="0" err="1">
                              <a:solidFill>
                                <a:schemeClr val="dk1"/>
                              </a:solidFill>
                              <a:effectLst/>
                              <a:latin typeface="+mn-lt"/>
                              <a:ea typeface="+mn-ea"/>
                              <a:cs typeface="+mn-cs"/>
                            </a:rPr>
                            <a:t>chebyshev</a:t>
                          </a:r>
                          <a:r>
                            <a:rPr lang="en-US" sz="1400" b="0" i="0" kern="1200" dirty="0">
                              <a:solidFill>
                                <a:schemeClr val="dk1"/>
                              </a:solidFill>
                              <a:effectLst/>
                              <a:latin typeface="+mn-lt"/>
                              <a:ea typeface="+mn-ea"/>
                              <a:cs typeface="+mn-cs"/>
                            </a:rPr>
                            <a:t>)</a:t>
                          </a:r>
                          <a:endParaRPr lang="en-US" sz="1400" dirty="0"/>
                        </a:p>
                      </a:txBody>
                      <a:tcPr anchor="ctr"/>
                    </a:tc>
                    <a:extLst>
                      <a:ext uri="{0D108BD9-81ED-4DB2-BD59-A6C34878D82A}">
                        <a16:rowId xmlns:a16="http://schemas.microsoft.com/office/drawing/2014/main" val="4128220406"/>
                      </a:ext>
                    </a:extLst>
                  </a:tr>
                </a:tbl>
              </a:graphicData>
            </a:graphic>
          </p:graphicFrame>
        </mc:Choice>
        <mc:Fallback xmlns="">
          <p:graphicFrame>
            <p:nvGraphicFramePr>
              <p:cNvPr id="9" name="Table 4">
                <a:extLst>
                  <a:ext uri="{FF2B5EF4-FFF2-40B4-BE49-F238E27FC236}">
                    <a16:creationId xmlns:a16="http://schemas.microsoft.com/office/drawing/2014/main" id="{69A6814E-11F5-7C46-B210-8BBE0220A761}"/>
                  </a:ext>
                </a:extLst>
              </p:cNvPr>
              <p:cNvGraphicFramePr>
                <a:graphicFrameLocks noGrp="1"/>
              </p:cNvGraphicFramePr>
              <p:nvPr>
                <p:extLst>
                  <p:ext uri="{D42A27DB-BD31-4B8C-83A1-F6EECF244321}">
                    <p14:modId xmlns:p14="http://schemas.microsoft.com/office/powerpoint/2010/main" val="3100125396"/>
                  </p:ext>
                </p:extLst>
              </p:nvPr>
            </p:nvGraphicFramePr>
            <p:xfrm>
              <a:off x="516303" y="3636407"/>
              <a:ext cx="4746381" cy="2296160"/>
            </p:xfrm>
            <a:graphic>
              <a:graphicData uri="http://schemas.openxmlformats.org/drawingml/2006/table">
                <a:tbl>
                  <a:tblPr firstRow="1" bandRow="1">
                    <a:tableStyleId>{5C22544A-7EE6-4342-B048-85BDC9FD1C3A}</a:tableStyleId>
                  </a:tblPr>
                  <a:tblGrid>
                    <a:gridCol w="1508125">
                      <a:extLst>
                        <a:ext uri="{9D8B030D-6E8A-4147-A177-3AD203B41FA5}">
                          <a16:colId xmlns:a16="http://schemas.microsoft.com/office/drawing/2014/main" val="1007265543"/>
                        </a:ext>
                      </a:extLst>
                    </a:gridCol>
                    <a:gridCol w="3238256">
                      <a:extLst>
                        <a:ext uri="{9D8B030D-6E8A-4147-A177-3AD203B41FA5}">
                          <a16:colId xmlns:a16="http://schemas.microsoft.com/office/drawing/2014/main" val="3602063895"/>
                        </a:ext>
                      </a:extLst>
                    </a:gridCol>
                  </a:tblGrid>
                  <a:tr h="370840">
                    <a:tc>
                      <a:txBody>
                        <a:bodyPr/>
                        <a:lstStyle/>
                        <a:p>
                          <a:r>
                            <a:rPr lang="en-US" sz="1400" dirty="0"/>
                            <a:t>Hyper-Parameter</a:t>
                          </a:r>
                        </a:p>
                      </a:txBody>
                      <a:tcPr/>
                    </a:tc>
                    <a:tc>
                      <a:txBody>
                        <a:bodyPr/>
                        <a:lstStyle/>
                        <a:p>
                          <a:r>
                            <a:rPr lang="en-US" sz="1400" dirty="0"/>
                            <a:t>No Penalty</a:t>
                          </a:r>
                        </a:p>
                      </a:txBody>
                      <a:tcPr/>
                    </a:tc>
                    <a:extLst>
                      <a:ext uri="{0D108BD9-81ED-4DB2-BD59-A6C34878D82A}">
                        <a16:rowId xmlns:a16="http://schemas.microsoft.com/office/drawing/2014/main" val="903596503"/>
                      </a:ext>
                    </a:extLst>
                  </a:tr>
                  <a:tr h="518160">
                    <a:tc>
                      <a:txBody>
                        <a:bodyPr/>
                        <a:lstStyle/>
                        <a:p>
                          <a:r>
                            <a:rPr lang="en-US" sz="1400" b="0" i="0" kern="1200" dirty="0">
                              <a:solidFill>
                                <a:schemeClr val="dk1"/>
                              </a:solidFill>
                              <a:effectLst/>
                              <a:latin typeface="+mn-lt"/>
                              <a:ea typeface="+mn-ea"/>
                              <a:cs typeface="+mn-cs"/>
                            </a:rPr>
                            <a:t>Number of Neighbors</a:t>
                          </a:r>
                          <a:endParaRPr lang="en-US" sz="1400" dirty="0"/>
                        </a:p>
                      </a:txBody>
                      <a:tcPr anchor="ctr"/>
                    </a:tc>
                    <a:tc>
                      <a:txBody>
                        <a:bodyPr/>
                        <a:lstStyle/>
                        <a:p>
                          <a:endParaRPr lang="en-TR"/>
                        </a:p>
                      </a:txBody>
                      <a:tcPr anchor="ctr">
                        <a:blipFill>
                          <a:blip r:embed="rId2"/>
                          <a:stretch>
                            <a:fillRect l="-46875" t="-73171" r="-781" b="-278049"/>
                          </a:stretch>
                        </a:blipFill>
                      </a:tcPr>
                    </a:tc>
                    <a:extLst>
                      <a:ext uri="{0D108BD9-81ED-4DB2-BD59-A6C34878D82A}">
                        <a16:rowId xmlns:a16="http://schemas.microsoft.com/office/drawing/2014/main" val="2338048115"/>
                      </a:ext>
                    </a:extLst>
                  </a:tr>
                  <a:tr h="518160">
                    <a:tc>
                      <a:txBody>
                        <a:bodyPr/>
                        <a:lstStyle/>
                        <a:p>
                          <a:r>
                            <a:rPr lang="en-US" sz="1400" dirty="0"/>
                            <a:t>T</a:t>
                          </a:r>
                          <a:r>
                            <a:rPr lang="en-US" sz="1400" b="0" i="0" kern="1200" dirty="0">
                              <a:solidFill>
                                <a:schemeClr val="dk1"/>
                              </a:solidFill>
                              <a:effectLst/>
                              <a:latin typeface="+mn-lt"/>
                              <a:ea typeface="+mn-ea"/>
                              <a:cs typeface="+mn-cs"/>
                            </a:rPr>
                            <a:t>ype of Majority Voting</a:t>
                          </a:r>
                          <a:endParaRPr lang="en-US" sz="1400" dirty="0"/>
                        </a:p>
                      </a:txBody>
                      <a:tcPr anchor="ctr"/>
                    </a:tc>
                    <a:tc>
                      <a:txBody>
                        <a:bodyPr/>
                        <a:lstStyle/>
                        <a:p>
                          <a:r>
                            <a:rPr lang="en-US" sz="1400" b="0" i="0" kern="1200" dirty="0">
                              <a:solidFill>
                                <a:schemeClr val="dk1"/>
                              </a:solidFill>
                              <a:effectLst/>
                              <a:latin typeface="+mn-lt"/>
                              <a:ea typeface="+mn-ea"/>
                              <a:cs typeface="+mn-cs"/>
                            </a:rPr>
                            <a:t>(uniform, weighted)</a:t>
                          </a:r>
                          <a:endParaRPr lang="en-US" sz="1400" dirty="0"/>
                        </a:p>
                      </a:txBody>
                      <a:tcPr anchor="ctr"/>
                    </a:tc>
                    <a:extLst>
                      <a:ext uri="{0D108BD9-81ED-4DB2-BD59-A6C34878D82A}">
                        <a16:rowId xmlns:a16="http://schemas.microsoft.com/office/drawing/2014/main" val="1252353253"/>
                      </a:ext>
                    </a:extLst>
                  </a:tr>
                  <a:tr h="518160">
                    <a:tc>
                      <a:txBody>
                        <a:bodyPr/>
                        <a:lstStyle/>
                        <a:p>
                          <a:r>
                            <a:rPr lang="en-US" sz="1400" b="0" i="0" kern="1200" dirty="0">
                              <a:solidFill>
                                <a:schemeClr val="dk1"/>
                              </a:solidFill>
                              <a:effectLst/>
                              <a:latin typeface="+mn-lt"/>
                              <a:ea typeface="+mn-ea"/>
                              <a:cs typeface="+mn-cs"/>
                            </a:rPr>
                            <a:t>Neighborhood Finder</a:t>
                          </a:r>
                          <a:endParaRPr lang="en-US" sz="1400" dirty="0"/>
                        </a:p>
                      </a:txBody>
                      <a:tcPr anchor="ctr"/>
                    </a:tc>
                    <a:tc>
                      <a:txBody>
                        <a:bodyPr/>
                        <a:lstStyle/>
                        <a:p>
                          <a:pPr algn="l"/>
                          <a:r>
                            <a:rPr lang="en-US" sz="1400" b="0" i="0" kern="1200" dirty="0">
                              <a:solidFill>
                                <a:schemeClr val="dk1"/>
                              </a:solidFill>
                              <a:effectLst/>
                              <a:latin typeface="+mn-lt"/>
                              <a:ea typeface="+mn-ea"/>
                              <a:cs typeface="+mn-cs"/>
                            </a:rPr>
                            <a:t>(brute force, ball tree, k dimensional tree)</a:t>
                          </a:r>
                          <a:endParaRPr lang="en-US" sz="1400" dirty="0"/>
                        </a:p>
                      </a:txBody>
                      <a:tcPr anchor="ctr"/>
                    </a:tc>
                    <a:extLst>
                      <a:ext uri="{0D108BD9-81ED-4DB2-BD59-A6C34878D82A}">
                        <a16:rowId xmlns:a16="http://schemas.microsoft.com/office/drawing/2014/main" val="2714426834"/>
                      </a:ext>
                    </a:extLst>
                  </a:tr>
                  <a:tr h="370840">
                    <a:tc>
                      <a:txBody>
                        <a:bodyPr/>
                        <a:lstStyle/>
                        <a:p>
                          <a:r>
                            <a:rPr lang="en-US" sz="1400" b="0" i="0" kern="1200" dirty="0">
                              <a:solidFill>
                                <a:schemeClr val="dk1"/>
                              </a:solidFill>
                              <a:effectLst/>
                              <a:latin typeface="+mn-lt"/>
                              <a:ea typeface="+mn-ea"/>
                              <a:cs typeface="+mn-cs"/>
                            </a:rPr>
                            <a:t>Metric Function</a:t>
                          </a:r>
                          <a:endParaRPr lang="en-US" sz="1400" dirty="0"/>
                        </a:p>
                      </a:txBody>
                      <a:tcPr anchor="ctr"/>
                    </a:tc>
                    <a:tc>
                      <a:txBody>
                        <a:bodyPr/>
                        <a:lstStyle/>
                        <a:p>
                          <a:pPr algn="l"/>
                          <a:r>
                            <a:rPr lang="en-US" sz="1400" b="0" i="0" kern="1200" dirty="0">
                              <a:solidFill>
                                <a:schemeClr val="dk1"/>
                              </a:solidFill>
                              <a:effectLst/>
                              <a:latin typeface="+mn-lt"/>
                              <a:ea typeface="+mn-ea"/>
                              <a:cs typeface="+mn-cs"/>
                            </a:rPr>
                            <a:t>(</a:t>
                          </a:r>
                          <a:r>
                            <a:rPr lang="en-US" sz="1400" b="0" i="0" kern="1200" dirty="0" err="1">
                              <a:solidFill>
                                <a:schemeClr val="dk1"/>
                              </a:solidFill>
                              <a:effectLst/>
                              <a:latin typeface="+mn-lt"/>
                              <a:ea typeface="+mn-ea"/>
                              <a:cs typeface="+mn-cs"/>
                            </a:rPr>
                            <a:t>euclidean</a:t>
                          </a:r>
                          <a:r>
                            <a:rPr lang="en-US" sz="1400" b="0" i="0" kern="1200" dirty="0">
                              <a:solidFill>
                                <a:schemeClr val="dk1"/>
                              </a:solidFill>
                              <a:effectLst/>
                              <a:latin typeface="+mn-lt"/>
                              <a:ea typeface="+mn-ea"/>
                              <a:cs typeface="+mn-cs"/>
                            </a:rPr>
                            <a:t>, </a:t>
                          </a:r>
                          <a:r>
                            <a:rPr lang="en-US" sz="1400" b="0" i="0" kern="1200" dirty="0" err="1">
                              <a:solidFill>
                                <a:schemeClr val="dk1"/>
                              </a:solidFill>
                              <a:effectLst/>
                              <a:latin typeface="+mn-lt"/>
                              <a:ea typeface="+mn-ea"/>
                              <a:cs typeface="+mn-cs"/>
                            </a:rPr>
                            <a:t>manhattan</a:t>
                          </a:r>
                          <a:r>
                            <a:rPr lang="en-US" sz="1400" b="0" i="0" kern="1200" dirty="0">
                              <a:solidFill>
                                <a:schemeClr val="dk1"/>
                              </a:solidFill>
                              <a:effectLst/>
                              <a:latin typeface="+mn-lt"/>
                              <a:ea typeface="+mn-ea"/>
                              <a:cs typeface="+mn-cs"/>
                            </a:rPr>
                            <a:t>, </a:t>
                          </a:r>
                          <a:r>
                            <a:rPr lang="en-US" sz="1400" b="0" i="0" kern="1200" dirty="0" err="1">
                              <a:solidFill>
                                <a:schemeClr val="dk1"/>
                              </a:solidFill>
                              <a:effectLst/>
                              <a:latin typeface="+mn-lt"/>
                              <a:ea typeface="+mn-ea"/>
                              <a:cs typeface="+mn-cs"/>
                            </a:rPr>
                            <a:t>chebyshev</a:t>
                          </a:r>
                          <a:r>
                            <a:rPr lang="en-US" sz="1400" b="0" i="0" kern="1200" dirty="0">
                              <a:solidFill>
                                <a:schemeClr val="dk1"/>
                              </a:solidFill>
                              <a:effectLst/>
                              <a:latin typeface="+mn-lt"/>
                              <a:ea typeface="+mn-ea"/>
                              <a:cs typeface="+mn-cs"/>
                            </a:rPr>
                            <a:t>)</a:t>
                          </a:r>
                          <a:endParaRPr lang="en-US" sz="1400" dirty="0"/>
                        </a:p>
                      </a:txBody>
                      <a:tcPr anchor="ctr"/>
                    </a:tc>
                    <a:extLst>
                      <a:ext uri="{0D108BD9-81ED-4DB2-BD59-A6C34878D82A}">
                        <a16:rowId xmlns:a16="http://schemas.microsoft.com/office/drawing/2014/main" val="4128220406"/>
                      </a:ext>
                    </a:extLst>
                  </a:tr>
                </a:tbl>
              </a:graphicData>
            </a:graphic>
          </p:graphicFrame>
        </mc:Fallback>
      </mc:AlternateContent>
      <p:sp>
        <p:nvSpPr>
          <p:cNvPr id="10" name="TextBox 9">
            <a:extLst>
              <a:ext uri="{FF2B5EF4-FFF2-40B4-BE49-F238E27FC236}">
                <a16:creationId xmlns:a16="http://schemas.microsoft.com/office/drawing/2014/main" id="{37EC6971-EFA2-C243-8248-C1B64A4318BC}"/>
              </a:ext>
            </a:extLst>
          </p:cNvPr>
          <p:cNvSpPr txBox="1"/>
          <p:nvPr/>
        </p:nvSpPr>
        <p:spPr>
          <a:xfrm>
            <a:off x="7005506" y="3221593"/>
            <a:ext cx="3806170" cy="369332"/>
          </a:xfrm>
          <a:prstGeom prst="rect">
            <a:avLst/>
          </a:prstGeom>
          <a:noFill/>
        </p:spPr>
        <p:txBody>
          <a:bodyPr wrap="none" rtlCol="0">
            <a:spAutoFit/>
          </a:bodyPr>
          <a:lstStyle/>
          <a:p>
            <a:r>
              <a:rPr lang="en-US" b="1" dirty="0"/>
              <a:t>Table 8: </a:t>
            </a:r>
            <a:r>
              <a:rPr lang="en-US" dirty="0"/>
              <a:t>LDA hyper-parameter options.</a:t>
            </a:r>
            <a:endParaRPr lang="en-US" b="1" dirty="0"/>
          </a:p>
        </p:txBody>
      </p:sp>
      <p:sp>
        <p:nvSpPr>
          <p:cNvPr id="11" name="TextBox 10">
            <a:extLst>
              <a:ext uri="{FF2B5EF4-FFF2-40B4-BE49-F238E27FC236}">
                <a16:creationId xmlns:a16="http://schemas.microsoft.com/office/drawing/2014/main" id="{70B794E6-B0EC-BB48-8FA4-E3B3CEE3508B}"/>
              </a:ext>
            </a:extLst>
          </p:cNvPr>
          <p:cNvSpPr txBox="1"/>
          <p:nvPr/>
        </p:nvSpPr>
        <p:spPr>
          <a:xfrm>
            <a:off x="962266" y="3221593"/>
            <a:ext cx="3854453" cy="369332"/>
          </a:xfrm>
          <a:prstGeom prst="rect">
            <a:avLst/>
          </a:prstGeom>
          <a:noFill/>
        </p:spPr>
        <p:txBody>
          <a:bodyPr wrap="none" rtlCol="0">
            <a:spAutoFit/>
          </a:bodyPr>
          <a:lstStyle/>
          <a:p>
            <a:r>
              <a:rPr lang="en-US" b="1" dirty="0"/>
              <a:t>Table 7: </a:t>
            </a:r>
            <a:r>
              <a:rPr lang="en-US" dirty="0"/>
              <a:t>KNN hyper-parameter options.</a:t>
            </a:r>
            <a:endParaRPr lang="en-US" b="1" dirty="0"/>
          </a:p>
        </p:txBody>
      </p:sp>
      <p:graphicFrame>
        <p:nvGraphicFramePr>
          <p:cNvPr id="12" name="Table 4">
            <a:extLst>
              <a:ext uri="{FF2B5EF4-FFF2-40B4-BE49-F238E27FC236}">
                <a16:creationId xmlns:a16="http://schemas.microsoft.com/office/drawing/2014/main" id="{D02AB54F-12DA-BB4F-9941-B3A6557D29F8}"/>
              </a:ext>
            </a:extLst>
          </p:cNvPr>
          <p:cNvGraphicFramePr>
            <a:graphicFrameLocks noGrp="1"/>
          </p:cNvGraphicFramePr>
          <p:nvPr>
            <p:extLst>
              <p:ext uri="{D42A27DB-BD31-4B8C-83A1-F6EECF244321}">
                <p14:modId xmlns:p14="http://schemas.microsoft.com/office/powerpoint/2010/main" val="1292372581"/>
              </p:ext>
            </p:extLst>
          </p:nvPr>
        </p:nvGraphicFramePr>
        <p:xfrm>
          <a:off x="6491261" y="3634264"/>
          <a:ext cx="4687376" cy="2204720"/>
        </p:xfrm>
        <a:graphic>
          <a:graphicData uri="http://schemas.openxmlformats.org/drawingml/2006/table">
            <a:tbl>
              <a:tblPr firstRow="1" bandRow="1">
                <a:tableStyleId>{5C22544A-7EE6-4342-B048-85BDC9FD1C3A}</a:tableStyleId>
              </a:tblPr>
              <a:tblGrid>
                <a:gridCol w="2039426">
                  <a:extLst>
                    <a:ext uri="{9D8B030D-6E8A-4147-A177-3AD203B41FA5}">
                      <a16:colId xmlns:a16="http://schemas.microsoft.com/office/drawing/2014/main" val="1007265543"/>
                    </a:ext>
                  </a:extLst>
                </a:gridCol>
                <a:gridCol w="1371600">
                  <a:extLst>
                    <a:ext uri="{9D8B030D-6E8A-4147-A177-3AD203B41FA5}">
                      <a16:colId xmlns:a16="http://schemas.microsoft.com/office/drawing/2014/main" val="3602063895"/>
                    </a:ext>
                  </a:extLst>
                </a:gridCol>
                <a:gridCol w="1276350">
                  <a:extLst>
                    <a:ext uri="{9D8B030D-6E8A-4147-A177-3AD203B41FA5}">
                      <a16:colId xmlns:a16="http://schemas.microsoft.com/office/drawing/2014/main" val="382586116"/>
                    </a:ext>
                  </a:extLst>
                </a:gridCol>
              </a:tblGrid>
              <a:tr h="370840">
                <a:tc>
                  <a:txBody>
                    <a:bodyPr/>
                    <a:lstStyle/>
                    <a:p>
                      <a:r>
                        <a:rPr lang="en-US" sz="1400" dirty="0"/>
                        <a:t>Hyper-Parameter</a:t>
                      </a:r>
                    </a:p>
                  </a:txBody>
                  <a:tcPr/>
                </a:tc>
                <a:tc>
                  <a:txBody>
                    <a:bodyPr/>
                    <a:lstStyle/>
                    <a:p>
                      <a:r>
                        <a:rPr lang="en-US" sz="1400" dirty="0"/>
                        <a:t>No Penalty</a:t>
                      </a:r>
                    </a:p>
                  </a:txBody>
                  <a:tcPr/>
                </a:tc>
                <a:tc>
                  <a:txBody>
                    <a:bodyPr/>
                    <a:lstStyle/>
                    <a:p>
                      <a:r>
                        <a:rPr lang="en-US" sz="1400" dirty="0"/>
                        <a:t>Lasso Penalty</a:t>
                      </a:r>
                    </a:p>
                  </a:txBody>
                  <a:tcPr/>
                </a:tc>
                <a:extLst>
                  <a:ext uri="{0D108BD9-81ED-4DB2-BD59-A6C34878D82A}">
                    <a16:rowId xmlns:a16="http://schemas.microsoft.com/office/drawing/2014/main" val="903596503"/>
                  </a:ext>
                </a:extLst>
              </a:tr>
              <a:tr h="370840">
                <a:tc>
                  <a:txBody>
                    <a:bodyPr/>
                    <a:lstStyle/>
                    <a:p>
                      <a:r>
                        <a:rPr lang="en-US" sz="1400" dirty="0"/>
                        <a:t>Solver Function</a:t>
                      </a:r>
                    </a:p>
                  </a:txBody>
                  <a:tcPr anchor="ctr"/>
                </a:tc>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tr-TR" sz="1400" b="0" dirty="0"/>
                        <a:t>(</a:t>
                      </a:r>
                      <a:r>
                        <a:rPr lang="tr-TR" sz="1400" b="0" dirty="0" err="1"/>
                        <a:t>svd</a:t>
                      </a:r>
                      <a:r>
                        <a:rPr lang="tr-TR" sz="1400" b="0" dirty="0"/>
                        <a:t>, </a:t>
                      </a:r>
                      <a:r>
                        <a:rPr lang="tr-TR" sz="1400" b="0" dirty="0" err="1"/>
                        <a:t>lsqr</a:t>
                      </a:r>
                      <a:r>
                        <a:rPr lang="tr-TR" sz="1400" b="0" dirty="0"/>
                        <a:t>, </a:t>
                      </a:r>
                      <a:r>
                        <a:rPr lang="tr-TR" sz="1400" b="0" dirty="0" err="1"/>
                        <a:t>eigen</a:t>
                      </a:r>
                      <a:r>
                        <a:rPr lang="tr-TR" sz="1400" b="0" dirty="0"/>
                        <a:t>)</a:t>
                      </a:r>
                      <a:endParaRPr lang="en-US" sz="1400" dirty="0"/>
                    </a:p>
                  </a:txBody>
                  <a:tcPr anchor="ctr"/>
                </a:tc>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US" sz="1400" b="0" i="0" kern="1200" dirty="0">
                          <a:solidFill>
                            <a:schemeClr val="dk1"/>
                          </a:solidFill>
                          <a:effectLst/>
                          <a:latin typeface="+mn-lt"/>
                          <a:ea typeface="+mn-ea"/>
                          <a:cs typeface="+mn-cs"/>
                        </a:rPr>
                        <a:t>-</a:t>
                      </a:r>
                      <a:endParaRPr lang="tr-TR" sz="1400" b="0" dirty="0"/>
                    </a:p>
                  </a:txBody>
                  <a:tcPr anchor="ctr"/>
                </a:tc>
                <a:extLst>
                  <a:ext uri="{0D108BD9-81ED-4DB2-BD59-A6C34878D82A}">
                    <a16:rowId xmlns:a16="http://schemas.microsoft.com/office/drawing/2014/main" val="2338048115"/>
                  </a:ext>
                </a:extLst>
              </a:tr>
              <a:tr h="370840">
                <a:tc>
                  <a:txBody>
                    <a:bodyPr/>
                    <a:lstStyle/>
                    <a:p>
                      <a:r>
                        <a:rPr lang="en-US" sz="1400" dirty="0"/>
                        <a:t>Computing the Weighted Within-Class Covariance </a:t>
                      </a:r>
                    </a:p>
                    <a:p>
                      <a:r>
                        <a:rPr lang="en-US" sz="1400" i="1" dirty="0"/>
                        <a:t>(for </a:t>
                      </a:r>
                      <a:r>
                        <a:rPr lang="en-US" sz="1400" i="1" dirty="0" err="1"/>
                        <a:t>svd</a:t>
                      </a:r>
                      <a:r>
                        <a:rPr lang="en-US" sz="1400" i="1" dirty="0"/>
                        <a:t> solver)</a:t>
                      </a:r>
                    </a:p>
                  </a:txBody>
                  <a:tcPr anchor="ctr"/>
                </a:tc>
                <a:tc>
                  <a:txBody>
                    <a:bodyPr/>
                    <a:lstStyle/>
                    <a:p>
                      <a:r>
                        <a:rPr lang="en-US" sz="1400" dirty="0"/>
                        <a:t>(Yes, No)</a:t>
                      </a:r>
                    </a:p>
                  </a:txBody>
                  <a:tcPr anchor="ctr"/>
                </a:tc>
                <a:tc>
                  <a:txBody>
                    <a:bodyPr/>
                    <a:lstStyle/>
                    <a:p>
                      <a:r>
                        <a:rPr lang="en-US" sz="1400" dirty="0"/>
                        <a:t>-</a:t>
                      </a:r>
                    </a:p>
                  </a:txBody>
                  <a:tcPr anchor="ctr"/>
                </a:tc>
                <a:extLst>
                  <a:ext uri="{0D108BD9-81ED-4DB2-BD59-A6C34878D82A}">
                    <a16:rowId xmlns:a16="http://schemas.microsoft.com/office/drawing/2014/main" val="1252353253"/>
                  </a:ext>
                </a:extLst>
              </a:tr>
              <a:tr h="370840">
                <a:tc>
                  <a:txBody>
                    <a:bodyPr/>
                    <a:lstStyle/>
                    <a:p>
                      <a:r>
                        <a:rPr lang="en-US" sz="1400" dirty="0"/>
                        <a:t>Regularization</a:t>
                      </a:r>
                    </a:p>
                    <a:p>
                      <a:r>
                        <a:rPr lang="en-US" sz="1400" dirty="0"/>
                        <a:t>Parameter</a:t>
                      </a:r>
                    </a:p>
                  </a:txBody>
                  <a:tcPr anchor="ctr"/>
                </a:tc>
                <a:tc>
                  <a:txBody>
                    <a:bodyPr/>
                    <a:lstStyle/>
                    <a:p>
                      <a:r>
                        <a:rPr lang="en-US" sz="1400" dirty="0"/>
                        <a:t>-</a:t>
                      </a:r>
                    </a:p>
                  </a:txBody>
                  <a:tcPr anchor="ctr"/>
                </a:tc>
                <a:tc>
                  <a:txBody>
                    <a:bodyPr/>
                    <a:lstStyle/>
                    <a:p>
                      <a:r>
                        <a:rPr lang="en-US" sz="1400" dirty="0"/>
                        <a:t>Regularization</a:t>
                      </a:r>
                    </a:p>
                    <a:p>
                      <a:r>
                        <a:rPr lang="en-US" sz="1400" dirty="0"/>
                        <a:t>Parameter</a:t>
                      </a:r>
                    </a:p>
                    <a:p>
                      <a:pPr algn="l"/>
                      <a:r>
                        <a:rPr lang="en-US" sz="1400" dirty="0"/>
                        <a:t>List*</a:t>
                      </a:r>
                    </a:p>
                  </a:txBody>
                  <a:tcPr anchor="ctr"/>
                </a:tc>
                <a:extLst>
                  <a:ext uri="{0D108BD9-81ED-4DB2-BD59-A6C34878D82A}">
                    <a16:rowId xmlns:a16="http://schemas.microsoft.com/office/drawing/2014/main" val="1249563295"/>
                  </a:ext>
                </a:extLst>
              </a:tr>
            </a:tbl>
          </a:graphicData>
        </a:graphic>
      </p:graphicFrame>
      <p:sp>
        <p:nvSpPr>
          <p:cNvPr id="13" name="TextBox 12">
            <a:extLst>
              <a:ext uri="{FF2B5EF4-FFF2-40B4-BE49-F238E27FC236}">
                <a16:creationId xmlns:a16="http://schemas.microsoft.com/office/drawing/2014/main" id="{1083456B-97CB-284C-AB9C-9BA71B19E9BD}"/>
              </a:ext>
            </a:extLst>
          </p:cNvPr>
          <p:cNvSpPr txBox="1"/>
          <p:nvPr/>
        </p:nvSpPr>
        <p:spPr>
          <a:xfrm>
            <a:off x="647700" y="6363561"/>
            <a:ext cx="10896599" cy="369332"/>
          </a:xfrm>
          <a:prstGeom prst="rect">
            <a:avLst/>
          </a:prstGeom>
          <a:noFill/>
        </p:spPr>
        <p:txBody>
          <a:bodyPr wrap="square" rtlCol="0">
            <a:spAutoFit/>
          </a:bodyPr>
          <a:lstStyle/>
          <a:p>
            <a:r>
              <a:rPr lang="en-US" dirty="0"/>
              <a:t>*Regularization Parameter List = (5e-5, 1e-4, 2e-4, 5e-4, 5e-3, 1e-2, 2e-2, 5e-2, 0.1, 0.5, 1.0, 2.0, 5.0, 10.0, 15.0)</a:t>
            </a:r>
          </a:p>
        </p:txBody>
      </p:sp>
    </p:spTree>
    <p:extLst>
      <p:ext uri="{BB962C8B-B14F-4D97-AF65-F5344CB8AC3E}">
        <p14:creationId xmlns:p14="http://schemas.microsoft.com/office/powerpoint/2010/main" val="299240415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3CD3B9D-C80F-264D-8CD6-19ED1116A184}"/>
              </a:ext>
            </a:extLst>
          </p:cNvPr>
          <p:cNvSpPr txBox="1"/>
          <p:nvPr/>
        </p:nvSpPr>
        <p:spPr>
          <a:xfrm>
            <a:off x="492369" y="391886"/>
            <a:ext cx="2032672" cy="523220"/>
          </a:xfrm>
          <a:prstGeom prst="rect">
            <a:avLst/>
          </a:prstGeom>
          <a:noFill/>
        </p:spPr>
        <p:txBody>
          <a:bodyPr wrap="none" rtlCol="0">
            <a:spAutoFit/>
          </a:bodyPr>
          <a:lstStyle/>
          <a:p>
            <a:r>
              <a:rPr lang="en-US" sz="2800" b="1" dirty="0"/>
              <a:t>Source Code</a:t>
            </a:r>
          </a:p>
        </p:txBody>
      </p:sp>
      <p:sp>
        <p:nvSpPr>
          <p:cNvPr id="7" name="Slide Number Placeholder 6">
            <a:extLst>
              <a:ext uri="{FF2B5EF4-FFF2-40B4-BE49-F238E27FC236}">
                <a16:creationId xmlns:a16="http://schemas.microsoft.com/office/drawing/2014/main" id="{4C9CD5C4-5942-C24B-8512-25A67F5BF3B6}"/>
              </a:ext>
            </a:extLst>
          </p:cNvPr>
          <p:cNvSpPr>
            <a:spLocks noGrp="1"/>
          </p:cNvSpPr>
          <p:nvPr>
            <p:ph type="sldNum" sz="quarter" idx="12"/>
          </p:nvPr>
        </p:nvSpPr>
        <p:spPr/>
        <p:txBody>
          <a:bodyPr/>
          <a:lstStyle/>
          <a:p>
            <a:fld id="{C5184E39-17C3-1B46-A006-9F7568AAA460}" type="slidenum">
              <a:rPr lang="en-US" smtClean="0"/>
              <a:t>43</a:t>
            </a:fld>
            <a:endParaRPr lang="en-US"/>
          </a:p>
        </p:txBody>
      </p:sp>
      <p:sp>
        <p:nvSpPr>
          <p:cNvPr id="2" name="TextBox 1">
            <a:extLst>
              <a:ext uri="{FF2B5EF4-FFF2-40B4-BE49-F238E27FC236}">
                <a16:creationId xmlns:a16="http://schemas.microsoft.com/office/drawing/2014/main" id="{59552A6E-5216-B44E-BA5E-663FC8AE939B}"/>
              </a:ext>
            </a:extLst>
          </p:cNvPr>
          <p:cNvSpPr txBox="1"/>
          <p:nvPr/>
        </p:nvSpPr>
        <p:spPr>
          <a:xfrm>
            <a:off x="492369" y="1371600"/>
            <a:ext cx="11654106" cy="3970318"/>
          </a:xfrm>
          <a:prstGeom prst="rect">
            <a:avLst/>
          </a:prstGeom>
          <a:noFill/>
        </p:spPr>
        <p:txBody>
          <a:bodyPr wrap="square" rtlCol="0">
            <a:spAutoFit/>
          </a:bodyPr>
          <a:lstStyle/>
          <a:p>
            <a:pPr marL="285750" indent="-285750">
              <a:buFont typeface="Arial" panose="020B0604020202020204" pitchFamily="34" charset="0"/>
              <a:buChar char="•"/>
            </a:pPr>
            <a:r>
              <a:rPr lang="en-US" dirty="0"/>
              <a:t>Source code of this thesis can be reached on </a:t>
            </a:r>
            <a:r>
              <a:rPr lang="en-US" b="1" dirty="0"/>
              <a:t>GitHub</a:t>
            </a:r>
            <a:r>
              <a:rPr lang="en-US" dirty="0"/>
              <a:t> platform: </a:t>
            </a:r>
            <a:r>
              <a:rPr lang="en-US" u="sng" dirty="0">
                <a:solidFill>
                  <a:schemeClr val="accent1"/>
                </a:solidFill>
                <a:hlinkClick r:id="rId2"/>
              </a:rPr>
              <a:t>https://github.com/ozanguldali/modelsWithLASSO</a:t>
            </a:r>
            <a:r>
              <a:rPr lang="en-US" dirty="0"/>
              <a:t>.</a:t>
            </a:r>
          </a:p>
          <a:p>
            <a:pPr marL="742950" lvl="1" indent="-285750">
              <a:buFont typeface="Arial" panose="020B0604020202020204" pitchFamily="34" charset="0"/>
              <a:buChar char="•"/>
            </a:pPr>
            <a:endParaRPr lang="en-US" u="sng" dirty="0">
              <a:solidFill>
                <a:schemeClr val="accent1"/>
              </a:solidFill>
            </a:endParaRPr>
          </a:p>
          <a:p>
            <a:pPr marL="285750" indent="-285750">
              <a:buFont typeface="Arial" panose="020B0604020202020204" pitchFamily="34" charset="0"/>
              <a:buChar char="•"/>
            </a:pPr>
            <a:r>
              <a:rPr lang="en-US" dirty="0"/>
              <a:t>The GitHub repository includes the dataset, the code for experiments on CNN models and ML algorithms, CNN </a:t>
            </a:r>
          </a:p>
          <a:p>
            <a:r>
              <a:rPr lang="en-US" dirty="0"/>
              <a:t>model weight files, feature matrices as files, and obtained results as plots and figures.</a:t>
            </a:r>
          </a:p>
          <a:p>
            <a:endParaRPr lang="en-US" dirty="0"/>
          </a:p>
          <a:p>
            <a:pPr marL="285750" indent="-285750">
              <a:buFont typeface="Arial" panose="020B0604020202020204" pitchFamily="34" charset="0"/>
              <a:buChar char="•"/>
            </a:pPr>
            <a:r>
              <a:rPr lang="en-US" dirty="0"/>
              <a:t>The project mainly consists of </a:t>
            </a:r>
            <a:r>
              <a:rPr lang="en-US" b="1" dirty="0"/>
              <a:t>Python</a:t>
            </a:r>
            <a:r>
              <a:rPr lang="en-US" dirty="0"/>
              <a:t> programming language.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PyTorch</a:t>
            </a:r>
            <a:r>
              <a:rPr lang="en-US" dirty="0"/>
              <a:t> and </a:t>
            </a:r>
            <a:r>
              <a:rPr lang="en-US" b="1" dirty="0"/>
              <a:t>Scikit-Learn </a:t>
            </a:r>
            <a:r>
              <a:rPr lang="en-US" dirty="0"/>
              <a:t>packages were used for CNN and ML experiments respectively.</a:t>
            </a:r>
          </a:p>
          <a:p>
            <a:pPr marL="742950" lvl="1" indent="-285750">
              <a:buFont typeface="Arial" panose="020B0604020202020204" pitchFamily="34" charset="0"/>
              <a:buChar char="•"/>
            </a:pPr>
            <a:r>
              <a:rPr lang="en-US" b="1" dirty="0"/>
              <a:t>TULIP</a:t>
            </a:r>
            <a:r>
              <a:rPr lang="en-US" dirty="0"/>
              <a:t> package in </a:t>
            </a:r>
            <a:r>
              <a:rPr lang="en-US" b="1" dirty="0"/>
              <a:t>R</a:t>
            </a:r>
            <a:r>
              <a:rPr lang="en-US" dirty="0"/>
              <a:t> programming language was used for the penalized LDA part of ML experiments.</a:t>
            </a:r>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All experiments were performed on </a:t>
            </a:r>
            <a:r>
              <a:rPr lang="en-US" b="1" dirty="0"/>
              <a:t>Google Colaboratory </a:t>
            </a:r>
            <a:r>
              <a:rPr lang="en-US" dirty="0"/>
              <a:t>platform.</a:t>
            </a:r>
          </a:p>
          <a:p>
            <a:pPr marL="285750" indent="-285750">
              <a:buFont typeface="Arial" panose="020B0604020202020204" pitchFamily="34" charset="0"/>
              <a:buChar char="•"/>
            </a:pPr>
            <a:endParaRPr lang="en-US" b="1" dirty="0"/>
          </a:p>
          <a:p>
            <a:pPr marL="285750" indent="-285750">
              <a:buFont typeface="Arial" panose="020B0604020202020204" pitchFamily="34" charset="0"/>
              <a:buChar char="•"/>
            </a:pPr>
            <a:endParaRPr lang="en-US" b="1" dirty="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25835229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3CD3B9D-C80F-264D-8CD6-19ED1116A184}"/>
              </a:ext>
            </a:extLst>
          </p:cNvPr>
          <p:cNvSpPr txBox="1"/>
          <p:nvPr/>
        </p:nvSpPr>
        <p:spPr>
          <a:xfrm>
            <a:off x="492369" y="391886"/>
            <a:ext cx="1253420" cy="523220"/>
          </a:xfrm>
          <a:prstGeom prst="rect">
            <a:avLst/>
          </a:prstGeom>
          <a:noFill/>
        </p:spPr>
        <p:txBody>
          <a:bodyPr wrap="none" rtlCol="0">
            <a:spAutoFit/>
          </a:bodyPr>
          <a:lstStyle/>
          <a:p>
            <a:r>
              <a:rPr lang="en-US" sz="2800" b="1" dirty="0"/>
              <a:t>Results</a:t>
            </a:r>
          </a:p>
        </p:txBody>
      </p:sp>
      <p:sp>
        <p:nvSpPr>
          <p:cNvPr id="7" name="Slide Number Placeholder 6">
            <a:extLst>
              <a:ext uri="{FF2B5EF4-FFF2-40B4-BE49-F238E27FC236}">
                <a16:creationId xmlns:a16="http://schemas.microsoft.com/office/drawing/2014/main" id="{C8E06D54-D2A2-4149-91BC-6B71161ACC63}"/>
              </a:ext>
            </a:extLst>
          </p:cNvPr>
          <p:cNvSpPr>
            <a:spLocks noGrp="1"/>
          </p:cNvSpPr>
          <p:nvPr>
            <p:ph type="sldNum" sz="quarter" idx="12"/>
          </p:nvPr>
        </p:nvSpPr>
        <p:spPr/>
        <p:txBody>
          <a:bodyPr/>
          <a:lstStyle/>
          <a:p>
            <a:fld id="{C5184E39-17C3-1B46-A006-9F7568AAA460}" type="slidenum">
              <a:rPr lang="en-US" smtClean="0"/>
              <a:t>44</a:t>
            </a:fld>
            <a:endParaRPr lang="en-US"/>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683AA78-DBC4-1448-9C7E-802EEE99D143}"/>
                  </a:ext>
                </a:extLst>
              </p:cNvPr>
              <p:cNvSpPr txBox="1"/>
              <p:nvPr/>
            </p:nvSpPr>
            <p:spPr>
              <a:xfrm>
                <a:off x="492369" y="1152988"/>
                <a:ext cx="11699631" cy="3165547"/>
              </a:xfrm>
              <a:prstGeom prst="rect">
                <a:avLst/>
              </a:prstGeom>
              <a:noFill/>
            </p:spPr>
            <p:txBody>
              <a:bodyPr wrap="square" rtlCol="0">
                <a:spAutoFit/>
              </a:bodyPr>
              <a:lstStyle/>
              <a:p>
                <a:pPr marL="342900" indent="-342900">
                  <a:buFont typeface="+mj-lt"/>
                  <a:buAutoNum type="arabicPeriod"/>
                </a:pPr>
                <a:r>
                  <a:rPr lang="en-US" b="1" dirty="0"/>
                  <a:t>Performance Measurement</a:t>
                </a:r>
              </a:p>
              <a:p>
                <a:pPr marL="342900" indent="-342900">
                  <a:buFont typeface="+mj-lt"/>
                  <a:buAutoNum type="arabicPeriod"/>
                </a:pPr>
                <a:endParaRPr lang="en-US" b="1" dirty="0"/>
              </a:p>
              <a:p>
                <a:pPr marL="342900" indent="-342900">
                  <a:buFont typeface="+mj-lt"/>
                  <a:buAutoNum type="arabicPeriod"/>
                </a:pPr>
                <a:r>
                  <a:rPr lang="en-US" b="1" dirty="0"/>
                  <a:t>CNN Results</a:t>
                </a:r>
              </a:p>
              <a:p>
                <a:pPr marL="342900" indent="-342900">
                  <a:buFont typeface="+mj-lt"/>
                  <a:buAutoNum type="arabicPeriod"/>
                </a:pPr>
                <a:endParaRPr lang="en-US" b="1" dirty="0"/>
              </a:p>
              <a:p>
                <a:pPr marL="342900" indent="-342900">
                  <a:buFont typeface="+mj-lt"/>
                  <a:buAutoNum type="arabicPeriod"/>
                </a:pPr>
                <a:r>
                  <a:rPr lang="en-US" b="1" dirty="0"/>
                  <a:t>ML Results</a:t>
                </a:r>
              </a:p>
              <a:p>
                <a:pPr marL="800100" lvl="1" indent="-342900">
                  <a:buFont typeface="+mj-lt"/>
                  <a:buAutoNum type="alphaLcPeriod"/>
                </a:pPr>
                <a:endParaRPr lang="en-US" b="1" dirty="0"/>
              </a:p>
              <a:p>
                <a:pPr marL="800100" lvl="1" indent="-342900">
                  <a:buFont typeface="+mj-lt"/>
                  <a:buAutoNum type="alphaLcPeriod"/>
                </a:pPr>
                <a14:m>
                  <m:oMath xmlns:m="http://schemas.openxmlformats.org/officeDocument/2006/math">
                    <m:sSub>
                      <m:sSubPr>
                        <m:ctrlPr>
                          <a:rPr lang="en-US" b="1" i="1" dirty="0" smtClean="0">
                            <a:latin typeface="Cambria Math" panose="02040503050406030204" pitchFamily="18" charset="0"/>
                          </a:rPr>
                        </m:ctrlPr>
                      </m:sSubPr>
                      <m:e>
                        <m:r>
                          <a:rPr lang="en-US" b="1" i="1" dirty="0" smtClean="0">
                            <a:latin typeface="Cambria Math" panose="02040503050406030204" pitchFamily="18" charset="0"/>
                          </a:rPr>
                          <m:t>𝑿</m:t>
                        </m:r>
                      </m:e>
                      <m:sub>
                        <m:r>
                          <a:rPr lang="en-US" b="1" i="1" dirty="0" smtClean="0">
                            <a:latin typeface="Cambria Math" panose="02040503050406030204" pitchFamily="18" charset="0"/>
                          </a:rPr>
                          <m:t>𝒊𝒏𝒇𝒐</m:t>
                        </m:r>
                      </m:sub>
                    </m:sSub>
                  </m:oMath>
                </a14:m>
                <a:endParaRPr lang="en-US" b="1" dirty="0"/>
              </a:p>
              <a:p>
                <a:pPr marL="800100" lvl="1" indent="-342900">
                  <a:buFont typeface="+mj-lt"/>
                  <a:buAutoNum type="alphaLcPeriod"/>
                </a:pPr>
                <a:endParaRPr lang="en-US" b="1" dirty="0"/>
              </a:p>
              <a:p>
                <a:pPr marL="800100" lvl="1" indent="-342900">
                  <a:buFont typeface="+mj-lt"/>
                  <a:buAutoNum type="alphaLcPeriod"/>
                </a:pPr>
                <a14:m>
                  <m:oMath xmlns:m="http://schemas.openxmlformats.org/officeDocument/2006/math">
                    <m:sSub>
                      <m:sSubPr>
                        <m:ctrlPr>
                          <a:rPr lang="en-US" b="1" i="1" dirty="0" smtClean="0">
                            <a:latin typeface="Cambria Math" panose="02040503050406030204" pitchFamily="18" charset="0"/>
                          </a:rPr>
                        </m:ctrlPr>
                      </m:sSubPr>
                      <m:e>
                        <m:r>
                          <a:rPr lang="en-US" b="1" i="1" dirty="0" smtClean="0">
                            <a:latin typeface="Cambria Math" panose="02040503050406030204" pitchFamily="18" charset="0"/>
                          </a:rPr>
                          <m:t>𝑿</m:t>
                        </m:r>
                      </m:e>
                      <m:sub>
                        <m:r>
                          <a:rPr lang="en-US" b="1" i="1" dirty="0" smtClean="0">
                            <a:latin typeface="Cambria Math" panose="02040503050406030204" pitchFamily="18" charset="0"/>
                          </a:rPr>
                          <m:t>𝒄𝒏𝒏</m:t>
                        </m:r>
                      </m:sub>
                    </m:sSub>
                  </m:oMath>
                </a14:m>
                <a:endParaRPr lang="tr-TR" b="1" dirty="0"/>
              </a:p>
              <a:p>
                <a:pPr marL="800100" lvl="1" indent="-342900">
                  <a:buFont typeface="+mj-lt"/>
                  <a:buAutoNum type="alphaLcPeriod"/>
                </a:pPr>
                <a:endParaRPr lang="en-US" b="1" dirty="0"/>
              </a:p>
              <a:p>
                <a:pPr marL="800100" lvl="1" indent="-342900">
                  <a:buFont typeface="+mj-lt"/>
                  <a:buAutoNum type="alphaLcPeriod"/>
                </a:pPr>
                <a14:m>
                  <m:oMath xmlns:m="http://schemas.openxmlformats.org/officeDocument/2006/math">
                    <m:sSub>
                      <m:sSubPr>
                        <m:ctrlPr>
                          <a:rPr lang="en-US" b="1" i="1" dirty="0" smtClean="0">
                            <a:latin typeface="Cambria Math" panose="02040503050406030204" pitchFamily="18" charset="0"/>
                          </a:rPr>
                        </m:ctrlPr>
                      </m:sSubPr>
                      <m:e>
                        <m:r>
                          <a:rPr lang="en-US" b="1" i="1" dirty="0" smtClean="0">
                            <a:latin typeface="Cambria Math" panose="02040503050406030204" pitchFamily="18" charset="0"/>
                          </a:rPr>
                          <m:t>𝑿</m:t>
                        </m:r>
                      </m:e>
                      <m:sub>
                        <m:r>
                          <a:rPr lang="en-US" b="1" i="1" dirty="0" smtClean="0">
                            <a:latin typeface="Cambria Math" panose="02040503050406030204" pitchFamily="18" charset="0"/>
                          </a:rPr>
                          <m:t>𝒂𝒍𝒍</m:t>
                        </m:r>
                      </m:sub>
                    </m:sSub>
                  </m:oMath>
                </a14:m>
                <a:endParaRPr lang="en-US" b="1" dirty="0"/>
              </a:p>
            </p:txBody>
          </p:sp>
        </mc:Choice>
        <mc:Fallback xmlns="">
          <p:sp>
            <p:nvSpPr>
              <p:cNvPr id="6" name="TextBox 5">
                <a:extLst>
                  <a:ext uri="{FF2B5EF4-FFF2-40B4-BE49-F238E27FC236}">
                    <a16:creationId xmlns:a16="http://schemas.microsoft.com/office/drawing/2014/main" id="{2683AA78-DBC4-1448-9C7E-802EEE99D143}"/>
                  </a:ext>
                </a:extLst>
              </p:cNvPr>
              <p:cNvSpPr txBox="1">
                <a:spLocks noRot="1" noChangeAspect="1" noMove="1" noResize="1" noEditPoints="1" noAdjustHandles="1" noChangeArrowheads="1" noChangeShapeType="1" noTextEdit="1"/>
              </p:cNvSpPr>
              <p:nvPr/>
            </p:nvSpPr>
            <p:spPr>
              <a:xfrm>
                <a:off x="492369" y="1152988"/>
                <a:ext cx="11699631" cy="3165547"/>
              </a:xfrm>
              <a:prstGeom prst="rect">
                <a:avLst/>
              </a:prstGeom>
              <a:blipFill>
                <a:blip r:embed="rId2"/>
                <a:stretch>
                  <a:fillRect l="-433" t="-800" b="-1200"/>
                </a:stretch>
              </a:blipFill>
            </p:spPr>
            <p:txBody>
              <a:bodyPr/>
              <a:lstStyle/>
              <a:p>
                <a:r>
                  <a:rPr lang="en-US">
                    <a:noFill/>
                  </a:rPr>
                  <a:t> </a:t>
                </a:r>
              </a:p>
            </p:txBody>
          </p:sp>
        </mc:Fallback>
      </mc:AlternateContent>
    </p:spTree>
    <p:extLst>
      <p:ext uri="{BB962C8B-B14F-4D97-AF65-F5344CB8AC3E}">
        <p14:creationId xmlns:p14="http://schemas.microsoft.com/office/powerpoint/2010/main" val="122154776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3CD3B9D-C80F-264D-8CD6-19ED1116A184}"/>
              </a:ext>
            </a:extLst>
          </p:cNvPr>
          <p:cNvSpPr txBox="1"/>
          <p:nvPr/>
        </p:nvSpPr>
        <p:spPr>
          <a:xfrm>
            <a:off x="492369" y="391886"/>
            <a:ext cx="4284186" cy="523220"/>
          </a:xfrm>
          <a:prstGeom prst="rect">
            <a:avLst/>
          </a:prstGeom>
          <a:noFill/>
        </p:spPr>
        <p:txBody>
          <a:bodyPr wrap="none" rtlCol="0">
            <a:spAutoFit/>
          </a:bodyPr>
          <a:lstStyle/>
          <a:p>
            <a:r>
              <a:rPr lang="en-US" sz="2800" b="1" dirty="0"/>
              <a:t>Performance Measurement</a:t>
            </a:r>
          </a:p>
        </p:txBody>
      </p:sp>
      <p:sp>
        <p:nvSpPr>
          <p:cNvPr id="7" name="Slide Number Placeholder 6">
            <a:extLst>
              <a:ext uri="{FF2B5EF4-FFF2-40B4-BE49-F238E27FC236}">
                <a16:creationId xmlns:a16="http://schemas.microsoft.com/office/drawing/2014/main" id="{8AD89106-822E-FE4C-A022-0A086BD6F292}"/>
              </a:ext>
            </a:extLst>
          </p:cNvPr>
          <p:cNvSpPr>
            <a:spLocks noGrp="1"/>
          </p:cNvSpPr>
          <p:nvPr>
            <p:ph type="sldNum" sz="quarter" idx="12"/>
          </p:nvPr>
        </p:nvSpPr>
        <p:spPr/>
        <p:txBody>
          <a:bodyPr/>
          <a:lstStyle/>
          <a:p>
            <a:fld id="{C5184E39-17C3-1B46-A006-9F7568AAA460}" type="slidenum">
              <a:rPr lang="en-US" smtClean="0"/>
              <a:t>45</a:t>
            </a:fld>
            <a:endParaRPr lang="en-US"/>
          </a:p>
        </p:txBody>
      </p:sp>
      <p:graphicFrame>
        <p:nvGraphicFramePr>
          <p:cNvPr id="2" name="Table 3">
            <a:extLst>
              <a:ext uri="{FF2B5EF4-FFF2-40B4-BE49-F238E27FC236}">
                <a16:creationId xmlns:a16="http://schemas.microsoft.com/office/drawing/2014/main" id="{D5D13455-A966-334E-9A8D-8F10AADC70B8}"/>
              </a:ext>
            </a:extLst>
          </p:cNvPr>
          <p:cNvGraphicFramePr>
            <a:graphicFrameLocks noGrp="1"/>
          </p:cNvGraphicFramePr>
          <p:nvPr>
            <p:extLst>
              <p:ext uri="{D42A27DB-BD31-4B8C-83A1-F6EECF244321}">
                <p14:modId xmlns:p14="http://schemas.microsoft.com/office/powerpoint/2010/main" val="1344016896"/>
              </p:ext>
            </p:extLst>
          </p:nvPr>
        </p:nvGraphicFramePr>
        <p:xfrm>
          <a:off x="492369" y="1346684"/>
          <a:ext cx="4048100" cy="1483360"/>
        </p:xfrm>
        <a:graphic>
          <a:graphicData uri="http://schemas.openxmlformats.org/drawingml/2006/table">
            <a:tbl>
              <a:tblPr firstRow="1" bandRow="1">
                <a:tableStyleId>{5C22544A-7EE6-4342-B048-85BDC9FD1C3A}</a:tableStyleId>
              </a:tblPr>
              <a:tblGrid>
                <a:gridCol w="2292872">
                  <a:extLst>
                    <a:ext uri="{9D8B030D-6E8A-4147-A177-3AD203B41FA5}">
                      <a16:colId xmlns:a16="http://schemas.microsoft.com/office/drawing/2014/main" val="1167715340"/>
                    </a:ext>
                  </a:extLst>
                </a:gridCol>
                <a:gridCol w="609600">
                  <a:extLst>
                    <a:ext uri="{9D8B030D-6E8A-4147-A177-3AD203B41FA5}">
                      <a16:colId xmlns:a16="http://schemas.microsoft.com/office/drawing/2014/main" val="377694801"/>
                    </a:ext>
                  </a:extLst>
                </a:gridCol>
                <a:gridCol w="588580">
                  <a:extLst>
                    <a:ext uri="{9D8B030D-6E8A-4147-A177-3AD203B41FA5}">
                      <a16:colId xmlns:a16="http://schemas.microsoft.com/office/drawing/2014/main" val="3772973950"/>
                    </a:ext>
                  </a:extLst>
                </a:gridCol>
                <a:gridCol w="557048">
                  <a:extLst>
                    <a:ext uri="{9D8B030D-6E8A-4147-A177-3AD203B41FA5}">
                      <a16:colId xmlns:a16="http://schemas.microsoft.com/office/drawing/2014/main" val="4047313456"/>
                    </a:ext>
                  </a:extLst>
                </a:gridCol>
              </a:tblGrid>
              <a:tr h="370840">
                <a:tc rowSpan="2" gridSpan="2">
                  <a:txBody>
                    <a:bodyPr/>
                    <a:lstStyle/>
                    <a:p>
                      <a:r>
                        <a:rPr lang="en-US" dirty="0"/>
                        <a:t>Positive:    P = TP + FN</a:t>
                      </a:r>
                    </a:p>
                    <a:p>
                      <a:r>
                        <a:rPr lang="en-US" dirty="0"/>
                        <a:t>Negative:  N =  FP + TN</a:t>
                      </a:r>
                    </a:p>
                  </a:txBody>
                  <a:tcPr>
                    <a:solidFill>
                      <a:schemeClr val="accent1">
                        <a:lumMod val="40000"/>
                        <a:lumOff val="60000"/>
                      </a:schemeClr>
                    </a:solidFill>
                  </a:tcPr>
                </a:tc>
                <a:tc rowSpan="2" hMerge="1">
                  <a:txBody>
                    <a:bodyPr/>
                    <a:lstStyle/>
                    <a:p>
                      <a:endParaRPr lang="en-US" dirty="0"/>
                    </a:p>
                  </a:txBody>
                  <a:tcPr/>
                </a:tc>
                <a:tc gridSpan="2">
                  <a:txBody>
                    <a:bodyPr/>
                    <a:lstStyle/>
                    <a:p>
                      <a:pPr algn="ctr"/>
                      <a:r>
                        <a:rPr lang="en-US" dirty="0"/>
                        <a:t>Actual</a:t>
                      </a:r>
                    </a:p>
                  </a:txBody>
                  <a:tcPr/>
                </a:tc>
                <a:tc hMerge="1">
                  <a:txBody>
                    <a:bodyPr/>
                    <a:lstStyle/>
                    <a:p>
                      <a:endParaRPr lang="en-US" dirty="0"/>
                    </a:p>
                  </a:txBody>
                  <a:tcPr/>
                </a:tc>
                <a:extLst>
                  <a:ext uri="{0D108BD9-81ED-4DB2-BD59-A6C34878D82A}">
                    <a16:rowId xmlns:a16="http://schemas.microsoft.com/office/drawing/2014/main" val="957765799"/>
                  </a:ext>
                </a:extLst>
              </a:tr>
              <a:tr h="370840">
                <a:tc gridSpan="2" vMerge="1">
                  <a:txBody>
                    <a:bodyPr/>
                    <a:lstStyle/>
                    <a:p>
                      <a:endParaRPr lang="en-US" dirty="0"/>
                    </a:p>
                  </a:txBody>
                  <a:tcPr/>
                </a:tc>
                <a:tc hMerge="1" vMerge="1">
                  <a:txBody>
                    <a:bodyPr/>
                    <a:lstStyle/>
                    <a:p>
                      <a:endParaRPr lang="en-US" dirty="0"/>
                    </a:p>
                  </a:txBody>
                  <a:tcPr/>
                </a:tc>
                <a:tc>
                  <a:txBody>
                    <a:bodyPr/>
                    <a:lstStyle/>
                    <a:p>
                      <a:pPr algn="ctr"/>
                      <a:r>
                        <a:rPr lang="en-US" dirty="0"/>
                        <a:t>P</a:t>
                      </a:r>
                    </a:p>
                  </a:txBody>
                  <a:tcPr/>
                </a:tc>
                <a:tc>
                  <a:txBody>
                    <a:bodyPr/>
                    <a:lstStyle/>
                    <a:p>
                      <a:pPr algn="ctr"/>
                      <a:r>
                        <a:rPr lang="en-US" dirty="0"/>
                        <a:t>N</a:t>
                      </a:r>
                    </a:p>
                  </a:txBody>
                  <a:tcPr/>
                </a:tc>
                <a:extLst>
                  <a:ext uri="{0D108BD9-81ED-4DB2-BD59-A6C34878D82A}">
                    <a16:rowId xmlns:a16="http://schemas.microsoft.com/office/drawing/2014/main" val="3734024999"/>
                  </a:ext>
                </a:extLst>
              </a:tr>
              <a:tr h="370840">
                <a:tc rowSpan="2">
                  <a:txBody>
                    <a:bodyPr/>
                    <a:lstStyle/>
                    <a:p>
                      <a:pPr algn="ctr"/>
                      <a:r>
                        <a:rPr lang="en-US" sz="1800" b="1" kern="1200" dirty="0">
                          <a:solidFill>
                            <a:schemeClr val="lt1"/>
                          </a:solidFill>
                          <a:latin typeface="+mn-lt"/>
                          <a:ea typeface="+mn-ea"/>
                          <a:cs typeface="+mn-cs"/>
                        </a:rPr>
                        <a:t>Predicted</a:t>
                      </a:r>
                    </a:p>
                  </a:txBody>
                  <a:tcPr anchor="ctr">
                    <a:solidFill>
                      <a:schemeClr val="accent1"/>
                    </a:solidFill>
                  </a:tcPr>
                </a:tc>
                <a:tc>
                  <a:txBody>
                    <a:bodyPr/>
                    <a:lstStyle/>
                    <a:p>
                      <a:pPr algn="ctr"/>
                      <a:r>
                        <a:rPr lang="en-US" dirty="0"/>
                        <a:t>P</a:t>
                      </a:r>
                    </a:p>
                  </a:txBody>
                  <a:tcPr/>
                </a:tc>
                <a:tc>
                  <a:txBody>
                    <a:bodyPr/>
                    <a:lstStyle/>
                    <a:p>
                      <a:pPr algn="ctr"/>
                      <a:r>
                        <a:rPr lang="en-US" b="1" dirty="0"/>
                        <a:t>TP</a:t>
                      </a:r>
                    </a:p>
                  </a:txBody>
                  <a:tcPr/>
                </a:tc>
                <a:tc>
                  <a:txBody>
                    <a:bodyPr/>
                    <a:lstStyle/>
                    <a:p>
                      <a:pPr algn="ctr"/>
                      <a:r>
                        <a:rPr lang="en-US" dirty="0"/>
                        <a:t>FN</a:t>
                      </a:r>
                    </a:p>
                  </a:txBody>
                  <a:tcPr/>
                </a:tc>
                <a:extLst>
                  <a:ext uri="{0D108BD9-81ED-4DB2-BD59-A6C34878D82A}">
                    <a16:rowId xmlns:a16="http://schemas.microsoft.com/office/drawing/2014/main" val="817807837"/>
                  </a:ext>
                </a:extLst>
              </a:tr>
              <a:tr h="370840">
                <a:tc vMerge="1">
                  <a:txBody>
                    <a:bodyPr/>
                    <a:lstStyle/>
                    <a:p>
                      <a:endParaRPr lang="en-US" dirty="0"/>
                    </a:p>
                  </a:txBody>
                  <a:tcPr/>
                </a:tc>
                <a:tc>
                  <a:txBody>
                    <a:bodyPr/>
                    <a:lstStyle/>
                    <a:p>
                      <a:pPr algn="ctr"/>
                      <a:r>
                        <a:rPr lang="en-US" dirty="0"/>
                        <a:t>N</a:t>
                      </a:r>
                    </a:p>
                  </a:txBody>
                  <a:tcPr/>
                </a:tc>
                <a:tc>
                  <a:txBody>
                    <a:bodyPr/>
                    <a:lstStyle/>
                    <a:p>
                      <a:pPr algn="ctr"/>
                      <a:r>
                        <a:rPr lang="en-US" dirty="0"/>
                        <a:t>FP</a:t>
                      </a:r>
                    </a:p>
                  </a:txBody>
                  <a:tcPr/>
                </a:tc>
                <a:tc>
                  <a:txBody>
                    <a:bodyPr/>
                    <a:lstStyle/>
                    <a:p>
                      <a:pPr algn="ctr"/>
                      <a:r>
                        <a:rPr lang="en-US" b="1" dirty="0"/>
                        <a:t>TN</a:t>
                      </a:r>
                    </a:p>
                  </a:txBody>
                  <a:tcPr/>
                </a:tc>
                <a:extLst>
                  <a:ext uri="{0D108BD9-81ED-4DB2-BD59-A6C34878D82A}">
                    <a16:rowId xmlns:a16="http://schemas.microsoft.com/office/drawing/2014/main" val="1153801161"/>
                  </a:ext>
                </a:extLst>
              </a:tr>
            </a:tbl>
          </a:graphicData>
        </a:graphic>
      </p:graphicFrame>
      <p:sp>
        <p:nvSpPr>
          <p:cNvPr id="4" name="TextBox 3">
            <a:extLst>
              <a:ext uri="{FF2B5EF4-FFF2-40B4-BE49-F238E27FC236}">
                <a16:creationId xmlns:a16="http://schemas.microsoft.com/office/drawing/2014/main" id="{F527296B-F641-4343-A35C-43BD0D6724D3}"/>
              </a:ext>
            </a:extLst>
          </p:cNvPr>
          <p:cNvSpPr txBox="1"/>
          <p:nvPr/>
        </p:nvSpPr>
        <p:spPr>
          <a:xfrm>
            <a:off x="1221865" y="977352"/>
            <a:ext cx="2589107" cy="369332"/>
          </a:xfrm>
          <a:prstGeom prst="rect">
            <a:avLst/>
          </a:prstGeom>
          <a:noFill/>
        </p:spPr>
        <p:txBody>
          <a:bodyPr wrap="none" rtlCol="0">
            <a:spAutoFit/>
          </a:bodyPr>
          <a:lstStyle/>
          <a:p>
            <a:r>
              <a:rPr lang="en-US" b="1" dirty="0"/>
              <a:t>Table 9: </a:t>
            </a:r>
            <a:r>
              <a:rPr lang="en-US" dirty="0"/>
              <a:t>Confusion Matrix</a:t>
            </a:r>
            <a:endParaRPr lang="en-US" b="1"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C0609BD2-7CD7-5E48-9A60-94615674247E}"/>
                  </a:ext>
                </a:extLst>
              </p:cNvPr>
              <p:cNvSpPr txBox="1"/>
              <p:nvPr/>
            </p:nvSpPr>
            <p:spPr>
              <a:xfrm>
                <a:off x="492369" y="3018729"/>
                <a:ext cx="4767652" cy="3163751"/>
              </a:xfrm>
              <a:prstGeom prst="rect">
                <a:avLst/>
              </a:prstGeom>
              <a:noFill/>
            </p:spPr>
            <p:txBody>
              <a:bodyPr wrap="none" rtlCol="0">
                <a:spAutoFit/>
              </a:bodyPr>
              <a:lstStyle/>
              <a:p>
                <a:pPr marL="285750" indent="-285750">
                  <a:buFont typeface="Arial" panose="020B0604020202020204" pitchFamily="34" charset="0"/>
                  <a:buChar char="•"/>
                </a:pPr>
                <a:r>
                  <a:rPr lang="en-US" b="1" dirty="0"/>
                  <a:t>Sensitivity:</a:t>
                </a:r>
                <a:r>
                  <a:rPr lang="en-US" dirty="0"/>
                  <a:t> 	TPR = </a:t>
                </a:r>
                <a14:m>
                  <m:oMath xmlns:m="http://schemas.openxmlformats.org/officeDocument/2006/math">
                    <m:f>
                      <m:fPr>
                        <m:ctrlPr>
                          <a:rPr lang="tr-TR" b="0" i="1" smtClean="0">
                            <a:latin typeface="Cambria Math" panose="02040503050406030204" pitchFamily="18" charset="0"/>
                          </a:rPr>
                        </m:ctrlPr>
                      </m:fPr>
                      <m:num>
                        <m:r>
                          <a:rPr lang="tr-TR" b="0" i="1" smtClean="0">
                            <a:latin typeface="Cambria Math" panose="02040503050406030204" pitchFamily="18" charset="0"/>
                          </a:rPr>
                          <m:t>𝑇𝑃</m:t>
                        </m:r>
                      </m:num>
                      <m:den>
                        <m:r>
                          <a:rPr lang="tr-TR" b="0" i="1" smtClean="0">
                            <a:latin typeface="Cambria Math" panose="02040503050406030204" pitchFamily="18" charset="0"/>
                          </a:rPr>
                          <m:t>𝑃</m:t>
                        </m:r>
                      </m:den>
                    </m:f>
                  </m:oMath>
                </a14:m>
                <a:r>
                  <a:rPr lang="en-US" dirty="0"/>
                  <a:t>				(19)</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Specificity:</a:t>
                </a:r>
                <a:r>
                  <a:rPr lang="en-US" dirty="0"/>
                  <a:t> 		TNR = </a:t>
                </a:r>
                <a14:m>
                  <m:oMath xmlns:m="http://schemas.openxmlformats.org/officeDocument/2006/math">
                    <m:f>
                      <m:fPr>
                        <m:ctrlPr>
                          <a:rPr lang="tr-TR" i="1">
                            <a:latin typeface="Cambria Math" panose="02040503050406030204" pitchFamily="18" charset="0"/>
                          </a:rPr>
                        </m:ctrlPr>
                      </m:fPr>
                      <m:num>
                        <m:r>
                          <a:rPr lang="tr-TR" i="1">
                            <a:latin typeface="Cambria Math" panose="02040503050406030204" pitchFamily="18" charset="0"/>
                          </a:rPr>
                          <m:t>𝑇</m:t>
                        </m:r>
                        <m:r>
                          <a:rPr lang="tr-TR" b="0" i="1" smtClean="0">
                            <a:latin typeface="Cambria Math" panose="02040503050406030204" pitchFamily="18" charset="0"/>
                          </a:rPr>
                          <m:t>𝑁</m:t>
                        </m:r>
                      </m:num>
                      <m:den>
                        <m:r>
                          <a:rPr lang="tr-TR" b="0" i="1" smtClean="0">
                            <a:latin typeface="Cambria Math" panose="02040503050406030204" pitchFamily="18" charset="0"/>
                          </a:rPr>
                          <m:t>𝑁</m:t>
                        </m:r>
                      </m:den>
                    </m:f>
                  </m:oMath>
                </a14:m>
                <a:r>
                  <a:rPr lang="tr-TR" dirty="0"/>
                  <a:t>				(20)</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Precision:</a:t>
                </a:r>
                <a:r>
                  <a:rPr lang="en-US" dirty="0"/>
                  <a:t> 		PPV = </a:t>
                </a:r>
                <a14:m>
                  <m:oMath xmlns:m="http://schemas.openxmlformats.org/officeDocument/2006/math">
                    <m:f>
                      <m:fPr>
                        <m:ctrlPr>
                          <a:rPr lang="tr-TR" i="1">
                            <a:latin typeface="Cambria Math" panose="02040503050406030204" pitchFamily="18" charset="0"/>
                          </a:rPr>
                        </m:ctrlPr>
                      </m:fPr>
                      <m:num>
                        <m:r>
                          <a:rPr lang="tr-TR" i="1">
                            <a:latin typeface="Cambria Math" panose="02040503050406030204" pitchFamily="18" charset="0"/>
                          </a:rPr>
                          <m:t>𝑇𝑃</m:t>
                        </m:r>
                      </m:num>
                      <m:den>
                        <m:r>
                          <a:rPr lang="tr-TR" b="0" i="1" smtClean="0">
                            <a:latin typeface="Cambria Math" panose="02040503050406030204" pitchFamily="18" charset="0"/>
                          </a:rPr>
                          <m:t>𝑇</m:t>
                        </m:r>
                        <m:r>
                          <a:rPr lang="tr-TR" i="1">
                            <a:latin typeface="Cambria Math" panose="02040503050406030204" pitchFamily="18" charset="0"/>
                          </a:rPr>
                          <m:t>𝑃</m:t>
                        </m:r>
                        <m:r>
                          <a:rPr lang="tr-TR" b="0" i="1" smtClean="0">
                            <a:latin typeface="Cambria Math" panose="02040503050406030204" pitchFamily="18" charset="0"/>
                          </a:rPr>
                          <m:t>+</m:t>
                        </m:r>
                        <m:r>
                          <a:rPr lang="tr-TR" b="0" i="1" smtClean="0">
                            <a:latin typeface="Cambria Math" panose="02040503050406030204" pitchFamily="18" charset="0"/>
                          </a:rPr>
                          <m:t>𝐹𝑃</m:t>
                        </m:r>
                      </m:den>
                    </m:f>
                  </m:oMath>
                </a14:m>
                <a:r>
                  <a:rPr lang="en-US" dirty="0"/>
                  <a:t>			</a:t>
                </a:r>
                <a:r>
                  <a:rPr lang="tr-TR" dirty="0"/>
                  <a:t>(21)</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Accuracy:</a:t>
                </a:r>
                <a:r>
                  <a:rPr lang="en-US" dirty="0"/>
                  <a:t> 		ACC = </a:t>
                </a:r>
                <a14:m>
                  <m:oMath xmlns:m="http://schemas.openxmlformats.org/officeDocument/2006/math">
                    <m:f>
                      <m:fPr>
                        <m:ctrlPr>
                          <a:rPr lang="tr-TR" i="1">
                            <a:latin typeface="Cambria Math" panose="02040503050406030204" pitchFamily="18" charset="0"/>
                          </a:rPr>
                        </m:ctrlPr>
                      </m:fPr>
                      <m:num>
                        <m:r>
                          <a:rPr lang="tr-TR" i="1">
                            <a:latin typeface="Cambria Math" panose="02040503050406030204" pitchFamily="18" charset="0"/>
                          </a:rPr>
                          <m:t>𝑇𝑃</m:t>
                        </m:r>
                        <m:r>
                          <a:rPr lang="tr-TR" b="0" i="1" smtClean="0">
                            <a:latin typeface="Cambria Math" panose="02040503050406030204" pitchFamily="18" charset="0"/>
                          </a:rPr>
                          <m:t>+</m:t>
                        </m:r>
                        <m:r>
                          <a:rPr lang="tr-TR" b="0" i="1" smtClean="0">
                            <a:latin typeface="Cambria Math" panose="02040503050406030204" pitchFamily="18" charset="0"/>
                          </a:rPr>
                          <m:t>𝑇𝑁</m:t>
                        </m:r>
                      </m:num>
                      <m:den>
                        <m:r>
                          <a:rPr lang="tr-TR" i="1">
                            <a:latin typeface="Cambria Math" panose="02040503050406030204" pitchFamily="18" charset="0"/>
                          </a:rPr>
                          <m:t>𝑃</m:t>
                        </m:r>
                        <m:r>
                          <a:rPr lang="tr-TR" b="0" i="1" smtClean="0">
                            <a:latin typeface="Cambria Math" panose="02040503050406030204" pitchFamily="18" charset="0"/>
                          </a:rPr>
                          <m:t>+</m:t>
                        </m:r>
                        <m:r>
                          <a:rPr lang="tr-TR" b="0" i="1" smtClean="0">
                            <a:latin typeface="Cambria Math" panose="02040503050406030204" pitchFamily="18" charset="0"/>
                          </a:rPr>
                          <m:t>𝑁</m:t>
                        </m:r>
                      </m:den>
                    </m:f>
                  </m:oMath>
                </a14:m>
                <a:r>
                  <a:rPr lang="en-US" dirty="0"/>
                  <a:t>			</a:t>
                </a:r>
                <a:r>
                  <a:rPr lang="tr-TR" dirty="0"/>
                  <a:t>(22)</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14:m>
                  <m:oMath xmlns:m="http://schemas.openxmlformats.org/officeDocument/2006/math">
                    <m:sSub>
                      <m:sSubPr>
                        <m:ctrlPr>
                          <a:rPr lang="en-US" b="1" i="1" dirty="0" smtClean="0">
                            <a:latin typeface="Cambria Math" panose="02040503050406030204" pitchFamily="18" charset="0"/>
                          </a:rPr>
                        </m:ctrlPr>
                      </m:sSubPr>
                      <m:e>
                        <m:r>
                          <a:rPr lang="en-US" b="1" i="1" dirty="0" smtClean="0">
                            <a:latin typeface="Cambria Math" panose="02040503050406030204" pitchFamily="18" charset="0"/>
                          </a:rPr>
                          <m:t>𝑭</m:t>
                        </m:r>
                      </m:e>
                      <m:sub>
                        <m:r>
                          <a:rPr lang="en-US" b="1" i="1" dirty="0" smtClean="0">
                            <a:latin typeface="Cambria Math" panose="02040503050406030204" pitchFamily="18" charset="0"/>
                          </a:rPr>
                          <m:t>𝟏</m:t>
                        </m:r>
                      </m:sub>
                    </m:sSub>
                  </m:oMath>
                </a14:m>
                <a:r>
                  <a:rPr lang="en-US" b="1" dirty="0"/>
                  <a:t>Score:</a:t>
                </a:r>
                <a:r>
                  <a:rPr lang="en-US" dirty="0"/>
                  <a:t>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𝐹</m:t>
                        </m:r>
                      </m:e>
                      <m:sub>
                        <m:r>
                          <a:rPr lang="en-US" i="1" dirty="0">
                            <a:latin typeface="Cambria Math" panose="02040503050406030204" pitchFamily="18" charset="0"/>
                          </a:rPr>
                          <m:t>1</m:t>
                        </m:r>
                      </m:sub>
                    </m:sSub>
                  </m:oMath>
                </a14:m>
                <a:r>
                  <a:rPr lang="en-US" dirty="0"/>
                  <a:t>= </a:t>
                </a:r>
                <a14:m>
                  <m:oMath xmlns:m="http://schemas.openxmlformats.org/officeDocument/2006/math">
                    <m:f>
                      <m:fPr>
                        <m:ctrlPr>
                          <a:rPr lang="tr-TR" i="1">
                            <a:latin typeface="Cambria Math" panose="02040503050406030204" pitchFamily="18" charset="0"/>
                          </a:rPr>
                        </m:ctrlPr>
                      </m:fPr>
                      <m:num>
                        <m:r>
                          <a:rPr lang="tr-TR" b="0" i="1" smtClean="0">
                            <a:latin typeface="Cambria Math" panose="02040503050406030204" pitchFamily="18" charset="0"/>
                          </a:rPr>
                          <m:t>2 ×</m:t>
                        </m:r>
                        <m:r>
                          <a:rPr lang="tr-TR" i="1">
                            <a:latin typeface="Cambria Math" panose="02040503050406030204" pitchFamily="18" charset="0"/>
                          </a:rPr>
                          <m:t>𝑇𝑃</m:t>
                        </m:r>
                      </m:num>
                      <m:den>
                        <m:r>
                          <a:rPr lang="tr-TR" i="1">
                            <a:latin typeface="Cambria Math" panose="02040503050406030204" pitchFamily="18" charset="0"/>
                          </a:rPr>
                          <m:t>2 ×</m:t>
                        </m:r>
                        <m:r>
                          <a:rPr lang="tr-TR" i="1">
                            <a:latin typeface="Cambria Math" panose="02040503050406030204" pitchFamily="18" charset="0"/>
                          </a:rPr>
                          <m:t>𝑇𝑃</m:t>
                        </m:r>
                        <m:r>
                          <a:rPr lang="tr-TR" b="0" i="1" smtClean="0">
                            <a:latin typeface="Cambria Math" panose="02040503050406030204" pitchFamily="18" charset="0"/>
                          </a:rPr>
                          <m:t>+</m:t>
                        </m:r>
                        <m:r>
                          <a:rPr lang="tr-TR" b="0" i="1" smtClean="0">
                            <a:latin typeface="Cambria Math" panose="02040503050406030204" pitchFamily="18" charset="0"/>
                          </a:rPr>
                          <m:t>𝐹𝑃</m:t>
                        </m:r>
                        <m:r>
                          <a:rPr lang="tr-TR" b="0" i="1" smtClean="0">
                            <a:latin typeface="Cambria Math" panose="02040503050406030204" pitchFamily="18" charset="0"/>
                          </a:rPr>
                          <m:t>+</m:t>
                        </m:r>
                        <m:r>
                          <a:rPr lang="tr-TR" b="0" i="1" smtClean="0">
                            <a:latin typeface="Cambria Math" panose="02040503050406030204" pitchFamily="18" charset="0"/>
                          </a:rPr>
                          <m:t>𝐹𝑁</m:t>
                        </m:r>
                      </m:den>
                    </m:f>
                  </m:oMath>
                </a14:m>
                <a:r>
                  <a:rPr lang="en-US" dirty="0"/>
                  <a:t>		</a:t>
                </a:r>
                <a:r>
                  <a:rPr lang="tr-TR" dirty="0"/>
                  <a:t>(23)</a:t>
                </a:r>
                <a:endParaRPr lang="en-US" dirty="0"/>
              </a:p>
            </p:txBody>
          </p:sp>
        </mc:Choice>
        <mc:Fallback xmlns="">
          <p:sp>
            <p:nvSpPr>
              <p:cNvPr id="5" name="TextBox 4">
                <a:extLst>
                  <a:ext uri="{FF2B5EF4-FFF2-40B4-BE49-F238E27FC236}">
                    <a16:creationId xmlns:a16="http://schemas.microsoft.com/office/drawing/2014/main" id="{C0609BD2-7CD7-5E48-9A60-94615674247E}"/>
                  </a:ext>
                </a:extLst>
              </p:cNvPr>
              <p:cNvSpPr txBox="1">
                <a:spLocks noRot="1" noChangeAspect="1" noMove="1" noResize="1" noEditPoints="1" noAdjustHandles="1" noChangeArrowheads="1" noChangeShapeType="1" noTextEdit="1"/>
              </p:cNvSpPr>
              <p:nvPr/>
            </p:nvSpPr>
            <p:spPr>
              <a:xfrm>
                <a:off x="492369" y="3018729"/>
                <a:ext cx="4767652" cy="3163751"/>
              </a:xfrm>
              <a:prstGeom prst="rect">
                <a:avLst/>
              </a:prstGeom>
              <a:blipFill>
                <a:blip r:embed="rId2"/>
                <a:stretch>
                  <a:fillRect l="-796" b="-1600"/>
                </a:stretch>
              </a:blipFill>
            </p:spPr>
            <p:txBody>
              <a:bodyPr/>
              <a:lstStyle/>
              <a:p>
                <a:r>
                  <a:rPr lang="en-US">
                    <a:noFill/>
                  </a:rPr>
                  <a:t> </a:t>
                </a:r>
              </a:p>
            </p:txBody>
          </p:sp>
        </mc:Fallback>
      </mc:AlternateContent>
      <p:graphicFrame>
        <p:nvGraphicFramePr>
          <p:cNvPr id="22" name="Chart 21">
            <a:extLst>
              <a:ext uri="{FF2B5EF4-FFF2-40B4-BE49-F238E27FC236}">
                <a16:creationId xmlns:a16="http://schemas.microsoft.com/office/drawing/2014/main" id="{E9CDB07C-7276-9D47-B3EF-23E395437D4B}"/>
              </a:ext>
            </a:extLst>
          </p:cNvPr>
          <p:cNvGraphicFramePr/>
          <p:nvPr>
            <p:extLst>
              <p:ext uri="{D42A27DB-BD31-4B8C-83A1-F6EECF244321}">
                <p14:modId xmlns:p14="http://schemas.microsoft.com/office/powerpoint/2010/main" val="3768570756"/>
              </p:ext>
            </p:extLst>
          </p:nvPr>
        </p:nvGraphicFramePr>
        <p:xfrm>
          <a:off x="5629352" y="1821597"/>
          <a:ext cx="6435038" cy="4360883"/>
        </p:xfrm>
        <a:graphic>
          <a:graphicData uri="http://schemas.openxmlformats.org/drawingml/2006/chart">
            <c:chart xmlns:c="http://schemas.openxmlformats.org/drawingml/2006/chart" xmlns:r="http://schemas.openxmlformats.org/officeDocument/2006/relationships" r:id="rId3"/>
          </a:graphicData>
        </a:graphic>
      </p:graphicFrame>
      <p:sp>
        <p:nvSpPr>
          <p:cNvPr id="23" name="TextBox 22">
            <a:extLst>
              <a:ext uri="{FF2B5EF4-FFF2-40B4-BE49-F238E27FC236}">
                <a16:creationId xmlns:a16="http://schemas.microsoft.com/office/drawing/2014/main" id="{A7CD8B4B-D5A7-5D4D-822E-74B4E0C25B5B}"/>
              </a:ext>
            </a:extLst>
          </p:cNvPr>
          <p:cNvSpPr txBox="1"/>
          <p:nvPr/>
        </p:nvSpPr>
        <p:spPr>
          <a:xfrm>
            <a:off x="8280049" y="5772180"/>
            <a:ext cx="1133644" cy="369332"/>
          </a:xfrm>
          <a:prstGeom prst="rect">
            <a:avLst/>
          </a:prstGeom>
          <a:noFill/>
        </p:spPr>
        <p:txBody>
          <a:bodyPr wrap="none" rtlCol="0">
            <a:spAutoFit/>
          </a:bodyPr>
          <a:lstStyle/>
          <a:p>
            <a:r>
              <a:rPr lang="en-US" dirty="0"/>
              <a:t>Specificity</a:t>
            </a:r>
          </a:p>
        </p:txBody>
      </p:sp>
      <p:sp>
        <p:nvSpPr>
          <p:cNvPr id="24" name="TextBox 23">
            <a:extLst>
              <a:ext uri="{FF2B5EF4-FFF2-40B4-BE49-F238E27FC236}">
                <a16:creationId xmlns:a16="http://schemas.microsoft.com/office/drawing/2014/main" id="{651C4F81-57C8-C44B-9362-BA5F26F913FC}"/>
              </a:ext>
            </a:extLst>
          </p:cNvPr>
          <p:cNvSpPr txBox="1"/>
          <p:nvPr/>
        </p:nvSpPr>
        <p:spPr>
          <a:xfrm rot="16200000">
            <a:off x="4875460" y="3612221"/>
            <a:ext cx="1138453" cy="369332"/>
          </a:xfrm>
          <a:prstGeom prst="rect">
            <a:avLst/>
          </a:prstGeom>
          <a:noFill/>
        </p:spPr>
        <p:txBody>
          <a:bodyPr wrap="none" rtlCol="0">
            <a:spAutoFit/>
          </a:bodyPr>
          <a:lstStyle/>
          <a:p>
            <a:r>
              <a:rPr lang="en-US" dirty="0"/>
              <a:t>Sensitivity</a:t>
            </a:r>
          </a:p>
        </p:txBody>
      </p:sp>
      <p:sp>
        <p:nvSpPr>
          <p:cNvPr id="25" name="TextBox 24">
            <a:extLst>
              <a:ext uri="{FF2B5EF4-FFF2-40B4-BE49-F238E27FC236}">
                <a16:creationId xmlns:a16="http://schemas.microsoft.com/office/drawing/2014/main" id="{AA7CFF91-8F0E-A545-AEB5-44D2FEDF5F04}"/>
              </a:ext>
            </a:extLst>
          </p:cNvPr>
          <p:cNvSpPr txBox="1"/>
          <p:nvPr/>
        </p:nvSpPr>
        <p:spPr>
          <a:xfrm rot="19669489">
            <a:off x="8232744" y="3612223"/>
            <a:ext cx="1896673" cy="369332"/>
          </a:xfrm>
          <a:prstGeom prst="rect">
            <a:avLst/>
          </a:prstGeom>
          <a:noFill/>
        </p:spPr>
        <p:txBody>
          <a:bodyPr wrap="none" rtlCol="0">
            <a:spAutoFit/>
          </a:bodyPr>
          <a:lstStyle/>
          <a:p>
            <a:r>
              <a:rPr lang="en-US" b="1" dirty="0">
                <a:solidFill>
                  <a:schemeClr val="accent2"/>
                </a:solidFill>
              </a:rPr>
              <a:t>Random Classifier</a:t>
            </a:r>
          </a:p>
        </p:txBody>
      </p:sp>
      <p:sp>
        <p:nvSpPr>
          <p:cNvPr id="26" name="TextBox 25">
            <a:extLst>
              <a:ext uri="{FF2B5EF4-FFF2-40B4-BE49-F238E27FC236}">
                <a16:creationId xmlns:a16="http://schemas.microsoft.com/office/drawing/2014/main" id="{79AB80C9-6FC1-9041-89E7-563C8D462BF1}"/>
              </a:ext>
            </a:extLst>
          </p:cNvPr>
          <p:cNvSpPr txBox="1"/>
          <p:nvPr/>
        </p:nvSpPr>
        <p:spPr>
          <a:xfrm rot="19783637">
            <a:off x="8761041" y="2476737"/>
            <a:ext cx="589585" cy="369332"/>
          </a:xfrm>
          <a:prstGeom prst="rect">
            <a:avLst/>
          </a:prstGeom>
          <a:noFill/>
        </p:spPr>
        <p:txBody>
          <a:bodyPr wrap="none" rtlCol="0">
            <a:spAutoFit/>
          </a:bodyPr>
          <a:lstStyle/>
          <a:p>
            <a:r>
              <a:rPr lang="en-US" b="1" dirty="0">
                <a:solidFill>
                  <a:schemeClr val="accent1"/>
                </a:solidFill>
              </a:rPr>
              <a:t>ROC</a:t>
            </a:r>
          </a:p>
        </p:txBody>
      </p:sp>
    </p:spTree>
    <p:extLst>
      <p:ext uri="{BB962C8B-B14F-4D97-AF65-F5344CB8AC3E}">
        <p14:creationId xmlns:p14="http://schemas.microsoft.com/office/powerpoint/2010/main" val="261094135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71B7C1C-DF8E-B440-A068-D7C802E9F8C0}"/>
              </a:ext>
            </a:extLst>
          </p:cNvPr>
          <p:cNvPicPr>
            <a:picLocks noChangeAspect="1"/>
          </p:cNvPicPr>
          <p:nvPr/>
        </p:nvPicPr>
        <p:blipFill>
          <a:blip r:embed="rId2"/>
          <a:stretch>
            <a:fillRect/>
          </a:stretch>
        </p:blipFill>
        <p:spPr>
          <a:xfrm rot="5400000">
            <a:off x="3354279" y="-1718579"/>
            <a:ext cx="5632204" cy="11121562"/>
          </a:xfrm>
          <a:prstGeom prst="rect">
            <a:avLst/>
          </a:prstGeom>
        </p:spPr>
      </p:pic>
      <p:sp>
        <p:nvSpPr>
          <p:cNvPr id="3" name="TextBox 2">
            <a:extLst>
              <a:ext uri="{FF2B5EF4-FFF2-40B4-BE49-F238E27FC236}">
                <a16:creationId xmlns:a16="http://schemas.microsoft.com/office/drawing/2014/main" id="{43CD3B9D-C80F-264D-8CD6-19ED1116A184}"/>
              </a:ext>
            </a:extLst>
          </p:cNvPr>
          <p:cNvSpPr txBox="1"/>
          <p:nvPr/>
        </p:nvSpPr>
        <p:spPr>
          <a:xfrm>
            <a:off x="492369" y="391886"/>
            <a:ext cx="2000419" cy="523220"/>
          </a:xfrm>
          <a:prstGeom prst="rect">
            <a:avLst/>
          </a:prstGeom>
          <a:noFill/>
        </p:spPr>
        <p:txBody>
          <a:bodyPr wrap="none" rtlCol="0">
            <a:spAutoFit/>
          </a:bodyPr>
          <a:lstStyle/>
          <a:p>
            <a:r>
              <a:rPr lang="en-US" sz="2800" b="1" dirty="0"/>
              <a:t>CNN Results</a:t>
            </a:r>
          </a:p>
        </p:txBody>
      </p:sp>
      <p:sp>
        <p:nvSpPr>
          <p:cNvPr id="7" name="Slide Number Placeholder 6">
            <a:extLst>
              <a:ext uri="{FF2B5EF4-FFF2-40B4-BE49-F238E27FC236}">
                <a16:creationId xmlns:a16="http://schemas.microsoft.com/office/drawing/2014/main" id="{90116BA6-672B-684F-A146-5D317E8ED048}"/>
              </a:ext>
            </a:extLst>
          </p:cNvPr>
          <p:cNvSpPr>
            <a:spLocks noGrp="1"/>
          </p:cNvSpPr>
          <p:nvPr>
            <p:ph type="sldNum" sz="quarter" idx="12"/>
          </p:nvPr>
        </p:nvSpPr>
        <p:spPr/>
        <p:txBody>
          <a:bodyPr/>
          <a:lstStyle/>
          <a:p>
            <a:fld id="{C5184E39-17C3-1B46-A006-9F7568AAA460}" type="slidenum">
              <a:rPr lang="en-US" smtClean="0"/>
              <a:t>46</a:t>
            </a:fld>
            <a:endParaRPr lang="en-US"/>
          </a:p>
        </p:txBody>
      </p:sp>
      <p:sp>
        <p:nvSpPr>
          <p:cNvPr id="9" name="TextBox 8">
            <a:extLst>
              <a:ext uri="{FF2B5EF4-FFF2-40B4-BE49-F238E27FC236}">
                <a16:creationId xmlns:a16="http://schemas.microsoft.com/office/drawing/2014/main" id="{6244FCF1-92BB-044C-BB0D-DCA86E5823F3}"/>
              </a:ext>
            </a:extLst>
          </p:cNvPr>
          <p:cNvSpPr txBox="1"/>
          <p:nvPr/>
        </p:nvSpPr>
        <p:spPr>
          <a:xfrm>
            <a:off x="3773507" y="747648"/>
            <a:ext cx="4793748" cy="369332"/>
          </a:xfrm>
          <a:prstGeom prst="rect">
            <a:avLst/>
          </a:prstGeom>
          <a:noFill/>
        </p:spPr>
        <p:txBody>
          <a:bodyPr wrap="none" rtlCol="0">
            <a:spAutoFit/>
          </a:bodyPr>
          <a:lstStyle/>
          <a:p>
            <a:r>
              <a:rPr lang="en-US" b="1" dirty="0"/>
              <a:t>Table 10: </a:t>
            </a:r>
            <a:r>
              <a:rPr lang="en-US" dirty="0"/>
              <a:t>Comparison of CNN Experiment Results</a:t>
            </a:r>
            <a:endParaRPr lang="en-US" b="1" dirty="0"/>
          </a:p>
        </p:txBody>
      </p:sp>
    </p:spTree>
    <p:extLst>
      <p:ext uri="{BB962C8B-B14F-4D97-AF65-F5344CB8AC3E}">
        <p14:creationId xmlns:p14="http://schemas.microsoft.com/office/powerpoint/2010/main" val="144675963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3CD3B9D-C80F-264D-8CD6-19ED1116A184}"/>
              </a:ext>
            </a:extLst>
          </p:cNvPr>
          <p:cNvSpPr txBox="1"/>
          <p:nvPr/>
        </p:nvSpPr>
        <p:spPr>
          <a:xfrm>
            <a:off x="492369" y="391886"/>
            <a:ext cx="2000419" cy="523220"/>
          </a:xfrm>
          <a:prstGeom prst="rect">
            <a:avLst/>
          </a:prstGeom>
          <a:noFill/>
        </p:spPr>
        <p:txBody>
          <a:bodyPr wrap="none" rtlCol="0">
            <a:spAutoFit/>
          </a:bodyPr>
          <a:lstStyle/>
          <a:p>
            <a:r>
              <a:rPr lang="en-US" sz="2800" b="1" dirty="0"/>
              <a:t>CNN Results</a:t>
            </a:r>
          </a:p>
        </p:txBody>
      </p:sp>
      <p:sp>
        <p:nvSpPr>
          <p:cNvPr id="7" name="Slide Number Placeholder 6">
            <a:extLst>
              <a:ext uri="{FF2B5EF4-FFF2-40B4-BE49-F238E27FC236}">
                <a16:creationId xmlns:a16="http://schemas.microsoft.com/office/drawing/2014/main" id="{90116BA6-672B-684F-A146-5D317E8ED048}"/>
              </a:ext>
            </a:extLst>
          </p:cNvPr>
          <p:cNvSpPr>
            <a:spLocks noGrp="1"/>
          </p:cNvSpPr>
          <p:nvPr>
            <p:ph type="sldNum" sz="quarter" idx="12"/>
          </p:nvPr>
        </p:nvSpPr>
        <p:spPr/>
        <p:txBody>
          <a:bodyPr/>
          <a:lstStyle/>
          <a:p>
            <a:fld id="{C5184E39-17C3-1B46-A006-9F7568AAA460}" type="slidenum">
              <a:rPr lang="en-US" smtClean="0"/>
              <a:t>47</a:t>
            </a:fld>
            <a:endParaRPr lang="en-US"/>
          </a:p>
        </p:txBody>
      </p:sp>
      <p:pic>
        <p:nvPicPr>
          <p:cNvPr id="4" name="Picture 3">
            <a:extLst>
              <a:ext uri="{FF2B5EF4-FFF2-40B4-BE49-F238E27FC236}">
                <a16:creationId xmlns:a16="http://schemas.microsoft.com/office/drawing/2014/main" id="{AD9659B3-9325-0B40-AA2A-CAF7DCF4EE61}"/>
              </a:ext>
            </a:extLst>
          </p:cNvPr>
          <p:cNvPicPr>
            <a:picLocks noChangeAspect="1"/>
          </p:cNvPicPr>
          <p:nvPr/>
        </p:nvPicPr>
        <p:blipFill>
          <a:blip r:embed="rId2"/>
          <a:stretch>
            <a:fillRect/>
          </a:stretch>
        </p:blipFill>
        <p:spPr>
          <a:xfrm>
            <a:off x="492370" y="980465"/>
            <a:ext cx="4999922" cy="4999922"/>
          </a:xfrm>
          <a:prstGeom prst="rect">
            <a:avLst/>
          </a:prstGeom>
        </p:spPr>
      </p:pic>
      <p:graphicFrame>
        <p:nvGraphicFramePr>
          <p:cNvPr id="8" name="Table 3">
            <a:extLst>
              <a:ext uri="{FF2B5EF4-FFF2-40B4-BE49-F238E27FC236}">
                <a16:creationId xmlns:a16="http://schemas.microsoft.com/office/drawing/2014/main" id="{4E23E1F9-EE77-7C4B-9261-F7283C31D25A}"/>
              </a:ext>
            </a:extLst>
          </p:cNvPr>
          <p:cNvGraphicFramePr>
            <a:graphicFrameLocks noGrp="1"/>
          </p:cNvGraphicFramePr>
          <p:nvPr>
            <p:extLst>
              <p:ext uri="{D42A27DB-BD31-4B8C-83A1-F6EECF244321}">
                <p14:modId xmlns:p14="http://schemas.microsoft.com/office/powerpoint/2010/main" val="3776512920"/>
              </p:ext>
            </p:extLst>
          </p:nvPr>
        </p:nvGraphicFramePr>
        <p:xfrm>
          <a:off x="6724985" y="1349797"/>
          <a:ext cx="4332180" cy="1483360"/>
        </p:xfrm>
        <a:graphic>
          <a:graphicData uri="http://schemas.openxmlformats.org/drawingml/2006/table">
            <a:tbl>
              <a:tblPr firstRow="1" bandRow="1">
                <a:tableStyleId>{5C22544A-7EE6-4342-B048-85BDC9FD1C3A}</a:tableStyleId>
              </a:tblPr>
              <a:tblGrid>
                <a:gridCol w="1606397">
                  <a:extLst>
                    <a:ext uri="{9D8B030D-6E8A-4147-A177-3AD203B41FA5}">
                      <a16:colId xmlns:a16="http://schemas.microsoft.com/office/drawing/2014/main" val="1167715340"/>
                    </a:ext>
                  </a:extLst>
                </a:gridCol>
                <a:gridCol w="975360">
                  <a:extLst>
                    <a:ext uri="{9D8B030D-6E8A-4147-A177-3AD203B41FA5}">
                      <a16:colId xmlns:a16="http://schemas.microsoft.com/office/drawing/2014/main" val="377694801"/>
                    </a:ext>
                  </a:extLst>
                </a:gridCol>
                <a:gridCol w="966651">
                  <a:extLst>
                    <a:ext uri="{9D8B030D-6E8A-4147-A177-3AD203B41FA5}">
                      <a16:colId xmlns:a16="http://schemas.microsoft.com/office/drawing/2014/main" val="3772973950"/>
                    </a:ext>
                  </a:extLst>
                </a:gridCol>
                <a:gridCol w="783772">
                  <a:extLst>
                    <a:ext uri="{9D8B030D-6E8A-4147-A177-3AD203B41FA5}">
                      <a16:colId xmlns:a16="http://schemas.microsoft.com/office/drawing/2014/main" val="4047313456"/>
                    </a:ext>
                  </a:extLst>
                </a:gridCol>
              </a:tblGrid>
              <a:tr h="370840">
                <a:tc rowSpan="2" gridSpan="2">
                  <a:txBody>
                    <a:bodyPr/>
                    <a:lstStyle/>
                    <a:p>
                      <a:r>
                        <a:rPr lang="en-US" dirty="0"/>
                        <a:t>Positive:    P = TP + FN</a:t>
                      </a:r>
                    </a:p>
                    <a:p>
                      <a:r>
                        <a:rPr lang="en-US" dirty="0"/>
                        <a:t>Negative:  N =  FP + TN</a:t>
                      </a:r>
                    </a:p>
                  </a:txBody>
                  <a:tcPr>
                    <a:solidFill>
                      <a:schemeClr val="accent1">
                        <a:lumMod val="40000"/>
                        <a:lumOff val="60000"/>
                      </a:schemeClr>
                    </a:solidFill>
                  </a:tcPr>
                </a:tc>
                <a:tc rowSpan="2" hMerge="1">
                  <a:txBody>
                    <a:bodyPr/>
                    <a:lstStyle/>
                    <a:p>
                      <a:endParaRPr lang="en-US" dirty="0"/>
                    </a:p>
                  </a:txBody>
                  <a:tcPr/>
                </a:tc>
                <a:tc gridSpan="2">
                  <a:txBody>
                    <a:bodyPr/>
                    <a:lstStyle/>
                    <a:p>
                      <a:pPr algn="ctr"/>
                      <a:r>
                        <a:rPr lang="en-US"/>
                        <a:t>Actual</a:t>
                      </a:r>
                      <a:endParaRPr lang="en-US" dirty="0"/>
                    </a:p>
                  </a:txBody>
                  <a:tcPr/>
                </a:tc>
                <a:tc hMerge="1">
                  <a:txBody>
                    <a:bodyPr/>
                    <a:lstStyle/>
                    <a:p>
                      <a:endParaRPr lang="en-US" dirty="0"/>
                    </a:p>
                  </a:txBody>
                  <a:tcPr/>
                </a:tc>
                <a:extLst>
                  <a:ext uri="{0D108BD9-81ED-4DB2-BD59-A6C34878D82A}">
                    <a16:rowId xmlns:a16="http://schemas.microsoft.com/office/drawing/2014/main" val="957765799"/>
                  </a:ext>
                </a:extLst>
              </a:tr>
              <a:tr h="370840">
                <a:tc gridSpan="2" vMerge="1">
                  <a:txBody>
                    <a:bodyPr/>
                    <a:lstStyle/>
                    <a:p>
                      <a:endParaRPr lang="en-US" dirty="0"/>
                    </a:p>
                  </a:txBody>
                  <a:tcPr/>
                </a:tc>
                <a:tc hMerge="1" vMerge="1">
                  <a:txBody>
                    <a:bodyPr/>
                    <a:lstStyle/>
                    <a:p>
                      <a:endParaRPr lang="en-US" dirty="0"/>
                    </a:p>
                  </a:txBody>
                  <a:tcPr/>
                </a:tc>
                <a:tc>
                  <a:txBody>
                    <a:bodyPr/>
                    <a:lstStyle/>
                    <a:p>
                      <a:pPr algn="ctr"/>
                      <a:r>
                        <a:rPr lang="en-US"/>
                        <a:t>P</a:t>
                      </a:r>
                      <a:endParaRPr lang="en-US" dirty="0"/>
                    </a:p>
                  </a:txBody>
                  <a:tcPr/>
                </a:tc>
                <a:tc>
                  <a:txBody>
                    <a:bodyPr/>
                    <a:lstStyle/>
                    <a:p>
                      <a:pPr algn="ctr"/>
                      <a:r>
                        <a:rPr lang="en-US"/>
                        <a:t>N</a:t>
                      </a:r>
                      <a:endParaRPr lang="en-US" dirty="0"/>
                    </a:p>
                  </a:txBody>
                  <a:tcPr/>
                </a:tc>
                <a:extLst>
                  <a:ext uri="{0D108BD9-81ED-4DB2-BD59-A6C34878D82A}">
                    <a16:rowId xmlns:a16="http://schemas.microsoft.com/office/drawing/2014/main" val="3734024999"/>
                  </a:ext>
                </a:extLst>
              </a:tr>
              <a:tr h="370840">
                <a:tc rowSpan="2">
                  <a:txBody>
                    <a:bodyPr/>
                    <a:lstStyle/>
                    <a:p>
                      <a:pPr algn="ctr"/>
                      <a:r>
                        <a:rPr lang="en-US" sz="1800" b="1" kern="1200">
                          <a:solidFill>
                            <a:schemeClr val="lt1"/>
                          </a:solidFill>
                          <a:latin typeface="+mn-lt"/>
                          <a:ea typeface="+mn-ea"/>
                          <a:cs typeface="+mn-cs"/>
                        </a:rPr>
                        <a:t>Predicted</a:t>
                      </a:r>
                      <a:endParaRPr lang="en-US" sz="1800" b="1" kern="1200" dirty="0">
                        <a:solidFill>
                          <a:schemeClr val="lt1"/>
                        </a:solidFill>
                        <a:latin typeface="+mn-lt"/>
                        <a:ea typeface="+mn-ea"/>
                        <a:cs typeface="+mn-cs"/>
                      </a:endParaRPr>
                    </a:p>
                  </a:txBody>
                  <a:tcPr anchor="ctr">
                    <a:solidFill>
                      <a:schemeClr val="accent1"/>
                    </a:solidFill>
                  </a:tcPr>
                </a:tc>
                <a:tc>
                  <a:txBody>
                    <a:bodyPr/>
                    <a:lstStyle/>
                    <a:p>
                      <a:pPr algn="ctr"/>
                      <a:r>
                        <a:rPr lang="en-US"/>
                        <a:t>P</a:t>
                      </a:r>
                      <a:endParaRPr lang="en-US" dirty="0"/>
                    </a:p>
                  </a:txBody>
                  <a:tcPr/>
                </a:tc>
                <a:tc>
                  <a:txBody>
                    <a:bodyPr/>
                    <a:lstStyle/>
                    <a:p>
                      <a:pPr algn="ctr"/>
                      <a:r>
                        <a:rPr lang="en-US" b="1"/>
                        <a:t>24</a:t>
                      </a:r>
                      <a:endParaRPr lang="en-US" b="1" dirty="0"/>
                    </a:p>
                  </a:txBody>
                  <a:tcPr/>
                </a:tc>
                <a:tc>
                  <a:txBody>
                    <a:bodyPr/>
                    <a:lstStyle/>
                    <a:p>
                      <a:pPr algn="ctr"/>
                      <a:r>
                        <a:rPr lang="en-US"/>
                        <a:t>2</a:t>
                      </a:r>
                      <a:endParaRPr lang="en-US" dirty="0"/>
                    </a:p>
                  </a:txBody>
                  <a:tcPr/>
                </a:tc>
                <a:extLst>
                  <a:ext uri="{0D108BD9-81ED-4DB2-BD59-A6C34878D82A}">
                    <a16:rowId xmlns:a16="http://schemas.microsoft.com/office/drawing/2014/main" val="817807837"/>
                  </a:ext>
                </a:extLst>
              </a:tr>
              <a:tr h="370840">
                <a:tc vMerge="1">
                  <a:txBody>
                    <a:bodyPr/>
                    <a:lstStyle/>
                    <a:p>
                      <a:endParaRPr lang="en-US" dirty="0"/>
                    </a:p>
                  </a:txBody>
                  <a:tcPr/>
                </a:tc>
                <a:tc>
                  <a:txBody>
                    <a:bodyPr/>
                    <a:lstStyle/>
                    <a:p>
                      <a:pPr algn="ctr"/>
                      <a:r>
                        <a:rPr lang="en-US"/>
                        <a:t>N</a:t>
                      </a:r>
                      <a:endParaRPr lang="en-US" dirty="0"/>
                    </a:p>
                  </a:txBody>
                  <a:tcPr/>
                </a:tc>
                <a:tc>
                  <a:txBody>
                    <a:bodyPr/>
                    <a:lstStyle/>
                    <a:p>
                      <a:pPr algn="ctr"/>
                      <a:r>
                        <a:rPr lang="en-US"/>
                        <a:t>2</a:t>
                      </a:r>
                      <a:endParaRPr lang="en-US" dirty="0"/>
                    </a:p>
                  </a:txBody>
                  <a:tcPr/>
                </a:tc>
                <a:tc>
                  <a:txBody>
                    <a:bodyPr/>
                    <a:lstStyle/>
                    <a:p>
                      <a:pPr algn="ctr"/>
                      <a:r>
                        <a:rPr lang="en-US" b="1" dirty="0"/>
                        <a:t>23</a:t>
                      </a:r>
                    </a:p>
                  </a:txBody>
                  <a:tcPr/>
                </a:tc>
                <a:extLst>
                  <a:ext uri="{0D108BD9-81ED-4DB2-BD59-A6C34878D82A}">
                    <a16:rowId xmlns:a16="http://schemas.microsoft.com/office/drawing/2014/main" val="1153801161"/>
                  </a:ext>
                </a:extLst>
              </a:tr>
            </a:tbl>
          </a:graphicData>
        </a:graphic>
      </p:graphicFrame>
      <p:sp>
        <p:nvSpPr>
          <p:cNvPr id="10" name="TextBox 9">
            <a:extLst>
              <a:ext uri="{FF2B5EF4-FFF2-40B4-BE49-F238E27FC236}">
                <a16:creationId xmlns:a16="http://schemas.microsoft.com/office/drawing/2014/main" id="{0AB137A9-8CED-8F49-AE7E-7C83B989E895}"/>
              </a:ext>
            </a:extLst>
          </p:cNvPr>
          <p:cNvSpPr txBox="1"/>
          <p:nvPr/>
        </p:nvSpPr>
        <p:spPr>
          <a:xfrm>
            <a:off x="5536374" y="980465"/>
            <a:ext cx="6709401" cy="369332"/>
          </a:xfrm>
          <a:prstGeom prst="rect">
            <a:avLst/>
          </a:prstGeom>
          <a:noFill/>
        </p:spPr>
        <p:txBody>
          <a:bodyPr wrap="none" rtlCol="0">
            <a:spAutoFit/>
          </a:bodyPr>
          <a:lstStyle/>
          <a:p>
            <a:r>
              <a:rPr lang="en-US" b="1" dirty="0"/>
              <a:t>Table 11: </a:t>
            </a:r>
            <a:r>
              <a:rPr lang="en-US" dirty="0"/>
              <a:t>Confusion Matrix for ResNet-50 model with Adam optimizer</a:t>
            </a:r>
            <a:endParaRPr lang="en-US" b="1" dirty="0"/>
          </a:p>
        </p:txBody>
      </p:sp>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D1D2FFC9-DB07-AF4D-8957-0A1166D6826F}"/>
                  </a:ext>
                </a:extLst>
              </p:cNvPr>
              <p:cNvSpPr/>
              <p:nvPr/>
            </p:nvSpPr>
            <p:spPr>
              <a:xfrm>
                <a:off x="6355275" y="2908670"/>
                <a:ext cx="6096000" cy="3139321"/>
              </a:xfrm>
              <a:prstGeom prst="rect">
                <a:avLst/>
              </a:prstGeom>
            </p:spPr>
            <p:txBody>
              <a:bodyPr>
                <a:spAutoFit/>
              </a:bodyPr>
              <a:lstStyle/>
              <a:p>
                <a:pPr marL="285750" indent="-285750">
                  <a:buFont typeface="Arial" panose="020B0604020202020204" pitchFamily="34" charset="0"/>
                  <a:buChar char="•"/>
                </a:pPr>
                <a:r>
                  <a:rPr lang="en-US" b="1" dirty="0"/>
                  <a:t>Sensitivity:</a:t>
                </a:r>
                <a:r>
                  <a:rPr lang="en-US" dirty="0"/>
                  <a:t> 	</a:t>
                </a:r>
                <a:r>
                  <a:rPr lang="tr-TR" dirty="0"/>
                  <a:t>0.9126</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Specificity:</a:t>
                </a:r>
                <a:r>
                  <a:rPr lang="en-US" dirty="0"/>
                  <a:t> 		0.9215</a:t>
                </a:r>
                <a:endParaRPr lang="tr-TR"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Precision:</a:t>
                </a:r>
                <a:r>
                  <a:rPr lang="en-US" dirty="0"/>
                  <a:t> 		</a:t>
                </a:r>
                <a:r>
                  <a:rPr lang="tr-TR" dirty="0"/>
                  <a:t> 0.9126</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Accuracy:</a:t>
                </a:r>
                <a:r>
                  <a:rPr lang="en-US" dirty="0"/>
                  <a:t> 		</a:t>
                </a:r>
                <a:r>
                  <a:rPr lang="tr-TR" dirty="0"/>
                  <a:t> 0.9126 = 92.16 %</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14:m>
                  <m:oMath xmlns:m="http://schemas.openxmlformats.org/officeDocument/2006/math">
                    <m:sSub>
                      <m:sSubPr>
                        <m:ctrlPr>
                          <a:rPr lang="en-US" b="1" i="1" dirty="0">
                            <a:latin typeface="Cambria Math" panose="02040503050406030204" pitchFamily="18" charset="0"/>
                          </a:rPr>
                        </m:ctrlPr>
                      </m:sSubPr>
                      <m:e>
                        <m:r>
                          <a:rPr lang="en-US" b="1" i="1" dirty="0">
                            <a:latin typeface="Cambria Math" panose="02040503050406030204" pitchFamily="18" charset="0"/>
                          </a:rPr>
                          <m:t>𝑭</m:t>
                        </m:r>
                      </m:e>
                      <m:sub>
                        <m:r>
                          <a:rPr lang="en-US" b="1" i="1" dirty="0">
                            <a:latin typeface="Cambria Math" panose="02040503050406030204" pitchFamily="18" charset="0"/>
                          </a:rPr>
                          <m:t>𝟏</m:t>
                        </m:r>
                      </m:sub>
                    </m:sSub>
                  </m:oMath>
                </a14:m>
                <a:r>
                  <a:rPr lang="en-US" b="1" dirty="0"/>
                  <a:t>Score:</a:t>
                </a:r>
                <a:r>
                  <a:rPr lang="en-US" dirty="0"/>
                  <a:t> 		</a:t>
                </a:r>
                <a:r>
                  <a:rPr lang="tr-TR" dirty="0"/>
                  <a:t> 0.9126</a:t>
                </a:r>
              </a:p>
              <a:p>
                <a:pPr marL="285750" indent="-285750">
                  <a:buFont typeface="Arial" panose="020B0604020202020204" pitchFamily="34" charset="0"/>
                  <a:buChar char="•"/>
                </a:pPr>
                <a:endParaRPr lang="tr-TR" dirty="0"/>
              </a:p>
              <a:p>
                <a:pPr marL="285750" indent="-285750">
                  <a:buFont typeface="Arial" panose="020B0604020202020204" pitchFamily="34" charset="0"/>
                  <a:buChar char="•"/>
                </a:pPr>
                <a:r>
                  <a:rPr lang="tr-TR" b="1" dirty="0"/>
                  <a:t>AUC </a:t>
                </a:r>
                <a:r>
                  <a:rPr lang="tr-TR" b="1" dirty="0" err="1"/>
                  <a:t>Score</a:t>
                </a:r>
                <a:r>
                  <a:rPr lang="tr-TR" b="1" dirty="0"/>
                  <a:t>:		</a:t>
                </a:r>
                <a:r>
                  <a:rPr lang="tr-TR" dirty="0"/>
                  <a:t> 0.9129</a:t>
                </a:r>
                <a:endParaRPr lang="en-US" b="1" dirty="0"/>
              </a:p>
            </p:txBody>
          </p:sp>
        </mc:Choice>
        <mc:Fallback xmlns="">
          <p:sp>
            <p:nvSpPr>
              <p:cNvPr id="5" name="Rectangle 4">
                <a:extLst>
                  <a:ext uri="{FF2B5EF4-FFF2-40B4-BE49-F238E27FC236}">
                    <a16:creationId xmlns:a16="http://schemas.microsoft.com/office/drawing/2014/main" id="{D1D2FFC9-DB07-AF4D-8957-0A1166D6826F}"/>
                  </a:ext>
                </a:extLst>
              </p:cNvPr>
              <p:cNvSpPr>
                <a:spLocks noRot="1" noChangeAspect="1" noMove="1" noResize="1" noEditPoints="1" noAdjustHandles="1" noChangeArrowheads="1" noChangeShapeType="1" noTextEdit="1"/>
              </p:cNvSpPr>
              <p:nvPr/>
            </p:nvSpPr>
            <p:spPr>
              <a:xfrm>
                <a:off x="6355275" y="2908670"/>
                <a:ext cx="6096000" cy="3139321"/>
              </a:xfrm>
              <a:prstGeom prst="rect">
                <a:avLst/>
              </a:prstGeom>
              <a:blipFill>
                <a:blip r:embed="rId3"/>
                <a:stretch>
                  <a:fillRect l="-624" t="-402" b="-2008"/>
                </a:stretch>
              </a:blipFill>
            </p:spPr>
            <p:txBody>
              <a:bodyPr/>
              <a:lstStyle/>
              <a:p>
                <a:r>
                  <a:rPr lang="en-US">
                    <a:noFill/>
                  </a:rPr>
                  <a:t> </a:t>
                </a:r>
              </a:p>
            </p:txBody>
          </p:sp>
        </mc:Fallback>
      </mc:AlternateContent>
    </p:spTree>
    <p:extLst>
      <p:ext uri="{BB962C8B-B14F-4D97-AF65-F5344CB8AC3E}">
        <p14:creationId xmlns:p14="http://schemas.microsoft.com/office/powerpoint/2010/main" val="215852809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43CD3B9D-C80F-264D-8CD6-19ED1116A184}"/>
                  </a:ext>
                </a:extLst>
              </p:cNvPr>
              <p:cNvSpPr txBox="1"/>
              <p:nvPr/>
            </p:nvSpPr>
            <p:spPr>
              <a:xfrm>
                <a:off x="492369" y="391886"/>
                <a:ext cx="2973891" cy="564065"/>
              </a:xfrm>
              <a:prstGeom prst="rect">
                <a:avLst/>
              </a:prstGeom>
              <a:noFill/>
            </p:spPr>
            <p:txBody>
              <a:bodyPr wrap="none" rtlCol="0">
                <a:spAutoFit/>
              </a:bodyPr>
              <a:lstStyle/>
              <a:p>
                <a:r>
                  <a:rPr lang="en-US" sz="2800" b="1" dirty="0"/>
                  <a:t>ML Results &gt; </a:t>
                </a:r>
                <a14:m>
                  <m:oMath xmlns:m="http://schemas.openxmlformats.org/officeDocument/2006/math">
                    <m:sSub>
                      <m:sSubPr>
                        <m:ctrlPr>
                          <a:rPr lang="en-US" sz="2800" b="1" i="1" dirty="0">
                            <a:latin typeface="Cambria Math" panose="02040503050406030204" pitchFamily="18" charset="0"/>
                          </a:rPr>
                        </m:ctrlPr>
                      </m:sSubPr>
                      <m:e>
                        <m:r>
                          <a:rPr lang="en-US" sz="2800" b="1" i="1" dirty="0">
                            <a:latin typeface="Cambria Math" panose="02040503050406030204" pitchFamily="18" charset="0"/>
                          </a:rPr>
                          <m:t>𝑿</m:t>
                        </m:r>
                      </m:e>
                      <m:sub>
                        <m:r>
                          <a:rPr lang="en-US" sz="2800" b="1" i="1" dirty="0">
                            <a:latin typeface="Cambria Math" panose="02040503050406030204" pitchFamily="18" charset="0"/>
                          </a:rPr>
                          <m:t>𝒊𝒏𝒇𝒐</m:t>
                        </m:r>
                      </m:sub>
                    </m:sSub>
                  </m:oMath>
                </a14:m>
                <a:endParaRPr lang="en-US" sz="2800" b="1" dirty="0"/>
              </a:p>
            </p:txBody>
          </p:sp>
        </mc:Choice>
        <mc:Fallback xmlns="">
          <p:sp>
            <p:nvSpPr>
              <p:cNvPr id="3" name="TextBox 2">
                <a:extLst>
                  <a:ext uri="{FF2B5EF4-FFF2-40B4-BE49-F238E27FC236}">
                    <a16:creationId xmlns:a16="http://schemas.microsoft.com/office/drawing/2014/main" id="{43CD3B9D-C80F-264D-8CD6-19ED1116A184}"/>
                  </a:ext>
                </a:extLst>
              </p:cNvPr>
              <p:cNvSpPr txBox="1">
                <a:spLocks noRot="1" noChangeAspect="1" noMove="1" noResize="1" noEditPoints="1" noAdjustHandles="1" noChangeArrowheads="1" noChangeShapeType="1" noTextEdit="1"/>
              </p:cNvSpPr>
              <p:nvPr/>
            </p:nvSpPr>
            <p:spPr>
              <a:xfrm>
                <a:off x="492369" y="391886"/>
                <a:ext cx="2973891" cy="564065"/>
              </a:xfrm>
              <a:prstGeom prst="rect">
                <a:avLst/>
              </a:prstGeom>
              <a:blipFill>
                <a:blip r:embed="rId2"/>
                <a:stretch>
                  <a:fillRect l="-4237" t="-8696" b="-21739"/>
                </a:stretch>
              </a:blipFill>
            </p:spPr>
            <p:txBody>
              <a:bodyPr/>
              <a:lstStyle/>
              <a:p>
                <a:r>
                  <a:rPr lang="en-US">
                    <a:noFill/>
                  </a:rPr>
                  <a:t> </a:t>
                </a:r>
              </a:p>
            </p:txBody>
          </p:sp>
        </mc:Fallback>
      </mc:AlternateContent>
      <p:sp>
        <p:nvSpPr>
          <p:cNvPr id="7" name="Slide Number Placeholder 6">
            <a:extLst>
              <a:ext uri="{FF2B5EF4-FFF2-40B4-BE49-F238E27FC236}">
                <a16:creationId xmlns:a16="http://schemas.microsoft.com/office/drawing/2014/main" id="{A3068C3F-511B-964D-B8C0-C29E8E8DC684}"/>
              </a:ext>
            </a:extLst>
          </p:cNvPr>
          <p:cNvSpPr>
            <a:spLocks noGrp="1"/>
          </p:cNvSpPr>
          <p:nvPr>
            <p:ph type="sldNum" sz="quarter" idx="12"/>
          </p:nvPr>
        </p:nvSpPr>
        <p:spPr/>
        <p:txBody>
          <a:bodyPr/>
          <a:lstStyle/>
          <a:p>
            <a:fld id="{C5184E39-17C3-1B46-A006-9F7568AAA460}" type="slidenum">
              <a:rPr lang="en-US" smtClean="0"/>
              <a:t>48</a:t>
            </a:fld>
            <a:endParaRPr lang="en-US"/>
          </a:p>
        </p:txBody>
      </p:sp>
      <p:pic>
        <p:nvPicPr>
          <p:cNvPr id="4" name="Picture 3">
            <a:extLst>
              <a:ext uri="{FF2B5EF4-FFF2-40B4-BE49-F238E27FC236}">
                <a16:creationId xmlns:a16="http://schemas.microsoft.com/office/drawing/2014/main" id="{FA9186C1-9CA0-9B46-AE7C-30360A80EBD0}"/>
              </a:ext>
            </a:extLst>
          </p:cNvPr>
          <p:cNvPicPr>
            <a:picLocks noChangeAspect="1"/>
          </p:cNvPicPr>
          <p:nvPr/>
        </p:nvPicPr>
        <p:blipFill>
          <a:blip r:embed="rId3"/>
          <a:stretch>
            <a:fillRect/>
          </a:stretch>
        </p:blipFill>
        <p:spPr>
          <a:xfrm>
            <a:off x="491596" y="1855385"/>
            <a:ext cx="4567110" cy="2831608"/>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7DE09042-B29F-A342-9D57-652724049D47}"/>
                  </a:ext>
                </a:extLst>
              </p:cNvPr>
              <p:cNvSpPr txBox="1"/>
              <p:nvPr/>
            </p:nvSpPr>
            <p:spPr>
              <a:xfrm>
                <a:off x="0" y="1459337"/>
                <a:ext cx="5550302" cy="395558"/>
              </a:xfrm>
              <a:prstGeom prst="rect">
                <a:avLst/>
              </a:prstGeom>
              <a:noFill/>
            </p:spPr>
            <p:txBody>
              <a:bodyPr wrap="none" rtlCol="0">
                <a:spAutoFit/>
              </a:bodyPr>
              <a:lstStyle/>
              <a:p>
                <a:r>
                  <a:rPr lang="en-US" b="1" dirty="0"/>
                  <a:t>Table 12: </a:t>
                </a:r>
                <a:r>
                  <a:rPr lang="en-US" dirty="0"/>
                  <a:t>Comparison of ML Experiment Results for </a:t>
                </a:r>
                <a14:m>
                  <m:oMath xmlns:m="http://schemas.openxmlformats.org/officeDocument/2006/math">
                    <m:sSub>
                      <m:sSubPr>
                        <m:ctrlPr>
                          <a:rPr lang="en-US" i="1" dirty="0">
                            <a:latin typeface="Cambria Math" panose="02040503050406030204" pitchFamily="18" charset="0"/>
                          </a:rPr>
                        </m:ctrlPr>
                      </m:sSubPr>
                      <m:e>
                        <m:r>
                          <a:rPr lang="en-US" b="0" i="1" dirty="0">
                            <a:latin typeface="Cambria Math" panose="02040503050406030204" pitchFamily="18" charset="0"/>
                          </a:rPr>
                          <m:t>𝑋</m:t>
                        </m:r>
                      </m:e>
                      <m:sub>
                        <m:r>
                          <a:rPr lang="en-US" b="0" i="1" dirty="0">
                            <a:latin typeface="Cambria Math" panose="02040503050406030204" pitchFamily="18" charset="0"/>
                          </a:rPr>
                          <m:t>𝑖𝑛𝑓𝑜</m:t>
                        </m:r>
                      </m:sub>
                    </m:sSub>
                  </m:oMath>
                </a14:m>
                <a:endParaRPr lang="en-US" dirty="0"/>
              </a:p>
            </p:txBody>
          </p:sp>
        </mc:Choice>
        <mc:Fallback xmlns="">
          <p:sp>
            <p:nvSpPr>
              <p:cNvPr id="8" name="TextBox 7">
                <a:extLst>
                  <a:ext uri="{FF2B5EF4-FFF2-40B4-BE49-F238E27FC236}">
                    <a16:creationId xmlns:a16="http://schemas.microsoft.com/office/drawing/2014/main" id="{7DE09042-B29F-A342-9D57-652724049D47}"/>
                  </a:ext>
                </a:extLst>
              </p:cNvPr>
              <p:cNvSpPr txBox="1">
                <a:spLocks noRot="1" noChangeAspect="1" noMove="1" noResize="1" noEditPoints="1" noAdjustHandles="1" noChangeArrowheads="1" noChangeShapeType="1" noTextEdit="1"/>
              </p:cNvSpPr>
              <p:nvPr/>
            </p:nvSpPr>
            <p:spPr>
              <a:xfrm>
                <a:off x="0" y="1459337"/>
                <a:ext cx="5550302" cy="395558"/>
              </a:xfrm>
              <a:prstGeom prst="rect">
                <a:avLst/>
              </a:prstGeom>
              <a:blipFill>
                <a:blip r:embed="rId4"/>
                <a:stretch>
                  <a:fillRect l="-915" t="-6250" b="-18750"/>
                </a:stretch>
              </a:blipFill>
            </p:spPr>
            <p:txBody>
              <a:bodyPr/>
              <a:lstStyle/>
              <a:p>
                <a:r>
                  <a:rPr lang="en-US">
                    <a:noFill/>
                  </a:rPr>
                  <a:t> </a:t>
                </a:r>
              </a:p>
            </p:txBody>
          </p:sp>
        </mc:Fallback>
      </mc:AlternateContent>
      <p:graphicFrame>
        <p:nvGraphicFramePr>
          <p:cNvPr id="9" name="Table 4">
            <a:extLst>
              <a:ext uri="{FF2B5EF4-FFF2-40B4-BE49-F238E27FC236}">
                <a16:creationId xmlns:a16="http://schemas.microsoft.com/office/drawing/2014/main" id="{73114D9B-2D4D-FB41-9C1F-3037725A8DF6}"/>
              </a:ext>
            </a:extLst>
          </p:cNvPr>
          <p:cNvGraphicFramePr>
            <a:graphicFrameLocks noGrp="1"/>
          </p:cNvGraphicFramePr>
          <p:nvPr>
            <p:extLst>
              <p:ext uri="{D42A27DB-BD31-4B8C-83A1-F6EECF244321}">
                <p14:modId xmlns:p14="http://schemas.microsoft.com/office/powerpoint/2010/main" val="1592841388"/>
              </p:ext>
            </p:extLst>
          </p:nvPr>
        </p:nvGraphicFramePr>
        <p:xfrm>
          <a:off x="6169572" y="1347533"/>
          <a:ext cx="4356424" cy="1854200"/>
        </p:xfrm>
        <a:graphic>
          <a:graphicData uri="http://schemas.openxmlformats.org/drawingml/2006/table">
            <a:tbl>
              <a:tblPr firstRow="1" bandRow="1">
                <a:tableStyleId>{5C22544A-7EE6-4342-B048-85BDC9FD1C3A}</a:tableStyleId>
              </a:tblPr>
              <a:tblGrid>
                <a:gridCol w="1996126">
                  <a:extLst>
                    <a:ext uri="{9D8B030D-6E8A-4147-A177-3AD203B41FA5}">
                      <a16:colId xmlns:a16="http://schemas.microsoft.com/office/drawing/2014/main" val="1007265543"/>
                    </a:ext>
                  </a:extLst>
                </a:gridCol>
                <a:gridCol w="1135117">
                  <a:extLst>
                    <a:ext uri="{9D8B030D-6E8A-4147-A177-3AD203B41FA5}">
                      <a16:colId xmlns:a16="http://schemas.microsoft.com/office/drawing/2014/main" val="3602063895"/>
                    </a:ext>
                  </a:extLst>
                </a:gridCol>
                <a:gridCol w="1225181">
                  <a:extLst>
                    <a:ext uri="{9D8B030D-6E8A-4147-A177-3AD203B41FA5}">
                      <a16:colId xmlns:a16="http://schemas.microsoft.com/office/drawing/2014/main" val="3762291814"/>
                    </a:ext>
                  </a:extLst>
                </a:gridCol>
              </a:tblGrid>
              <a:tr h="370840">
                <a:tc>
                  <a:txBody>
                    <a:bodyPr/>
                    <a:lstStyle/>
                    <a:p>
                      <a:r>
                        <a:rPr lang="en-US" sz="1400" dirty="0"/>
                        <a:t>Hyper-Parameter</a:t>
                      </a:r>
                    </a:p>
                  </a:txBody>
                  <a:tcPr/>
                </a:tc>
                <a:tc>
                  <a:txBody>
                    <a:bodyPr/>
                    <a:lstStyle/>
                    <a:p>
                      <a:r>
                        <a:rPr lang="en-US" sz="1400" dirty="0"/>
                        <a:t>Train Data</a:t>
                      </a:r>
                    </a:p>
                  </a:txBody>
                  <a:tcPr/>
                </a:tc>
                <a:tc>
                  <a:txBody>
                    <a:bodyPr/>
                    <a:lstStyle/>
                    <a:p>
                      <a:r>
                        <a:rPr lang="en-US" sz="1400" dirty="0"/>
                        <a:t>Test Data</a:t>
                      </a:r>
                    </a:p>
                  </a:txBody>
                  <a:tcPr/>
                </a:tc>
                <a:extLst>
                  <a:ext uri="{0D108BD9-81ED-4DB2-BD59-A6C34878D82A}">
                    <a16:rowId xmlns:a16="http://schemas.microsoft.com/office/drawing/2014/main" val="903596503"/>
                  </a:ext>
                </a:extLst>
              </a:tr>
              <a:tr h="370840">
                <a:tc>
                  <a:txBody>
                    <a:bodyPr/>
                    <a:lstStyle/>
                    <a:p>
                      <a:r>
                        <a:rPr lang="en-US" sz="1400" b="0" i="0" kern="1200" dirty="0">
                          <a:solidFill>
                            <a:schemeClr val="dk1"/>
                          </a:solidFill>
                          <a:effectLst/>
                          <a:latin typeface="+mn-lt"/>
                          <a:ea typeface="+mn-ea"/>
                          <a:cs typeface="+mn-cs"/>
                        </a:rPr>
                        <a:t>Number of Neighbors</a:t>
                      </a:r>
                      <a:endParaRPr lang="en-US" sz="1400" dirty="0"/>
                    </a:p>
                  </a:txBody>
                  <a:tcPr anchor="ctr"/>
                </a:tc>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tr-TR" sz="1400" b="0" dirty="0"/>
                        <a:t>17</a:t>
                      </a:r>
                      <a:endParaRPr lang="en-US" sz="1400" dirty="0"/>
                    </a:p>
                  </a:txBody>
                  <a:tcPr anchor="ctr"/>
                </a:tc>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tr-TR" sz="1400" b="0" dirty="0"/>
                        <a:t>17</a:t>
                      </a:r>
                      <a:endParaRPr lang="en-US" sz="1400" dirty="0"/>
                    </a:p>
                  </a:txBody>
                  <a:tcPr anchor="ctr"/>
                </a:tc>
                <a:extLst>
                  <a:ext uri="{0D108BD9-81ED-4DB2-BD59-A6C34878D82A}">
                    <a16:rowId xmlns:a16="http://schemas.microsoft.com/office/drawing/2014/main" val="2338048115"/>
                  </a:ext>
                </a:extLst>
              </a:tr>
              <a:tr h="370840">
                <a:tc>
                  <a:txBody>
                    <a:bodyPr/>
                    <a:lstStyle/>
                    <a:p>
                      <a:r>
                        <a:rPr lang="en-US" sz="1400" dirty="0"/>
                        <a:t>T</a:t>
                      </a:r>
                      <a:r>
                        <a:rPr lang="en-US" sz="1400" b="0" i="0" kern="1200" dirty="0">
                          <a:solidFill>
                            <a:schemeClr val="dk1"/>
                          </a:solidFill>
                          <a:effectLst/>
                          <a:latin typeface="+mn-lt"/>
                          <a:ea typeface="+mn-ea"/>
                          <a:cs typeface="+mn-cs"/>
                        </a:rPr>
                        <a:t>ype of Majority Voting</a:t>
                      </a:r>
                      <a:endParaRPr lang="en-US" sz="1400" dirty="0"/>
                    </a:p>
                  </a:txBody>
                  <a:tcPr anchor="ctr"/>
                </a:tc>
                <a:tc>
                  <a:txBody>
                    <a:bodyPr/>
                    <a:lstStyle/>
                    <a:p>
                      <a:r>
                        <a:rPr lang="en-US" sz="1400" b="0" i="0" kern="1200" dirty="0">
                          <a:solidFill>
                            <a:schemeClr val="dk1"/>
                          </a:solidFill>
                          <a:effectLst/>
                          <a:latin typeface="+mn-lt"/>
                          <a:ea typeface="+mn-ea"/>
                          <a:cs typeface="+mn-cs"/>
                        </a:rPr>
                        <a:t>uniform</a:t>
                      </a:r>
                      <a:endParaRPr lang="en-US" sz="1400" dirty="0"/>
                    </a:p>
                  </a:txBody>
                  <a:tcPr anchor="ctr"/>
                </a:tc>
                <a:tc>
                  <a:txBody>
                    <a:bodyPr/>
                    <a:lstStyle/>
                    <a:p>
                      <a:r>
                        <a:rPr lang="en-US" sz="1400" b="0" i="0" kern="1200" dirty="0">
                          <a:solidFill>
                            <a:schemeClr val="dk1"/>
                          </a:solidFill>
                          <a:effectLst/>
                          <a:latin typeface="+mn-lt"/>
                          <a:ea typeface="+mn-ea"/>
                          <a:cs typeface="+mn-cs"/>
                        </a:rPr>
                        <a:t>uniform</a:t>
                      </a:r>
                      <a:endParaRPr lang="en-US" sz="1400" dirty="0"/>
                    </a:p>
                  </a:txBody>
                  <a:tcPr anchor="ctr"/>
                </a:tc>
                <a:extLst>
                  <a:ext uri="{0D108BD9-81ED-4DB2-BD59-A6C34878D82A}">
                    <a16:rowId xmlns:a16="http://schemas.microsoft.com/office/drawing/2014/main" val="1252353253"/>
                  </a:ext>
                </a:extLst>
              </a:tr>
              <a:tr h="370840">
                <a:tc>
                  <a:txBody>
                    <a:bodyPr/>
                    <a:lstStyle/>
                    <a:p>
                      <a:r>
                        <a:rPr lang="en-US" sz="1400" b="0" i="0" kern="1200" dirty="0">
                          <a:solidFill>
                            <a:schemeClr val="dk1"/>
                          </a:solidFill>
                          <a:effectLst/>
                          <a:latin typeface="+mn-lt"/>
                          <a:ea typeface="+mn-ea"/>
                          <a:cs typeface="+mn-cs"/>
                        </a:rPr>
                        <a:t>Neighborhood Finder</a:t>
                      </a:r>
                      <a:endParaRPr lang="en-US" sz="1400" dirty="0"/>
                    </a:p>
                  </a:txBody>
                  <a:tcPr anchor="ctr"/>
                </a:tc>
                <a:tc>
                  <a:txBody>
                    <a:bodyPr/>
                    <a:lstStyle/>
                    <a:p>
                      <a:pPr algn="l"/>
                      <a:r>
                        <a:rPr lang="en-US" sz="1400" b="0" i="0" kern="1200" dirty="0">
                          <a:solidFill>
                            <a:schemeClr val="dk1"/>
                          </a:solidFill>
                          <a:effectLst/>
                          <a:latin typeface="+mn-lt"/>
                          <a:ea typeface="+mn-ea"/>
                          <a:cs typeface="+mn-cs"/>
                        </a:rPr>
                        <a:t>brute force</a:t>
                      </a:r>
                      <a:endParaRPr lang="en-US" sz="1400" dirty="0"/>
                    </a:p>
                  </a:txBody>
                  <a:tcPr anchor="ctr"/>
                </a:tc>
                <a:tc>
                  <a:txBody>
                    <a:bodyPr/>
                    <a:lstStyle/>
                    <a:p>
                      <a:pPr algn="l"/>
                      <a:r>
                        <a:rPr lang="en-US" sz="1400" b="0" i="0" kern="1200" dirty="0">
                          <a:solidFill>
                            <a:schemeClr val="dk1"/>
                          </a:solidFill>
                          <a:effectLst/>
                          <a:latin typeface="+mn-lt"/>
                          <a:ea typeface="+mn-ea"/>
                          <a:cs typeface="+mn-cs"/>
                        </a:rPr>
                        <a:t>brute force</a:t>
                      </a:r>
                      <a:endParaRPr lang="en-US" sz="1400" dirty="0"/>
                    </a:p>
                  </a:txBody>
                  <a:tcPr anchor="ctr"/>
                </a:tc>
                <a:extLst>
                  <a:ext uri="{0D108BD9-81ED-4DB2-BD59-A6C34878D82A}">
                    <a16:rowId xmlns:a16="http://schemas.microsoft.com/office/drawing/2014/main" val="2714426834"/>
                  </a:ext>
                </a:extLst>
              </a:tr>
              <a:tr h="370840">
                <a:tc>
                  <a:txBody>
                    <a:bodyPr/>
                    <a:lstStyle/>
                    <a:p>
                      <a:r>
                        <a:rPr lang="en-US" sz="1400" b="0" i="0" kern="1200" dirty="0">
                          <a:solidFill>
                            <a:schemeClr val="dk1"/>
                          </a:solidFill>
                          <a:effectLst/>
                          <a:latin typeface="+mn-lt"/>
                          <a:ea typeface="+mn-ea"/>
                          <a:cs typeface="+mn-cs"/>
                        </a:rPr>
                        <a:t>Metric Function</a:t>
                      </a:r>
                      <a:endParaRPr lang="en-US" sz="1400" dirty="0"/>
                    </a:p>
                  </a:txBody>
                  <a:tcPr anchor="ctr"/>
                </a:tc>
                <a:tc>
                  <a:txBody>
                    <a:bodyPr/>
                    <a:lstStyle/>
                    <a:p>
                      <a:pPr algn="l"/>
                      <a:r>
                        <a:rPr lang="en-US" sz="1400" b="0" i="0" kern="1200" dirty="0" err="1">
                          <a:solidFill>
                            <a:schemeClr val="dk1"/>
                          </a:solidFill>
                          <a:effectLst/>
                          <a:latin typeface="+mn-lt"/>
                          <a:ea typeface="+mn-ea"/>
                          <a:cs typeface="+mn-cs"/>
                        </a:rPr>
                        <a:t>euclidean</a:t>
                      </a:r>
                      <a:endParaRPr lang="en-US" sz="1400" dirty="0"/>
                    </a:p>
                  </a:txBody>
                  <a:tcPr anchor="ctr"/>
                </a:tc>
                <a:tc>
                  <a:txBody>
                    <a:bodyPr/>
                    <a:lstStyle/>
                    <a:p>
                      <a:pPr algn="l"/>
                      <a:r>
                        <a:rPr lang="en-US" sz="1400" b="0" i="0" kern="1200" dirty="0" err="1">
                          <a:solidFill>
                            <a:schemeClr val="dk1"/>
                          </a:solidFill>
                          <a:effectLst/>
                          <a:latin typeface="+mn-lt"/>
                          <a:ea typeface="+mn-ea"/>
                          <a:cs typeface="+mn-cs"/>
                        </a:rPr>
                        <a:t>euclidean</a:t>
                      </a:r>
                      <a:endParaRPr lang="en-US" sz="1400" dirty="0"/>
                    </a:p>
                  </a:txBody>
                  <a:tcPr anchor="ctr"/>
                </a:tc>
                <a:extLst>
                  <a:ext uri="{0D108BD9-81ED-4DB2-BD59-A6C34878D82A}">
                    <a16:rowId xmlns:a16="http://schemas.microsoft.com/office/drawing/2014/main" val="4128220406"/>
                  </a:ext>
                </a:extLst>
              </a:tr>
            </a:tbl>
          </a:graphicData>
        </a:graphic>
      </p:graphicFrame>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DF9B9A6A-B179-C445-B8D0-3FFC95B4D47E}"/>
                  </a:ext>
                </a:extLst>
              </p:cNvPr>
              <p:cNvSpPr txBox="1"/>
              <p:nvPr/>
            </p:nvSpPr>
            <p:spPr>
              <a:xfrm>
                <a:off x="6027796" y="955951"/>
                <a:ext cx="4745851" cy="391582"/>
              </a:xfrm>
              <a:prstGeom prst="rect">
                <a:avLst/>
              </a:prstGeom>
              <a:noFill/>
            </p:spPr>
            <p:txBody>
              <a:bodyPr wrap="none" rtlCol="0">
                <a:spAutoFit/>
              </a:bodyPr>
              <a:lstStyle/>
              <a:p>
                <a:r>
                  <a:rPr lang="en-US" b="1" dirty="0"/>
                  <a:t>Table 13: </a:t>
                </a:r>
                <a:r>
                  <a:rPr lang="en-US" dirty="0"/>
                  <a:t>KNN tuned hyper-parameters for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𝑋</m:t>
                        </m:r>
                      </m:e>
                      <m:sub>
                        <m:r>
                          <a:rPr lang="en-US" i="1" dirty="0">
                            <a:latin typeface="Cambria Math" panose="02040503050406030204" pitchFamily="18" charset="0"/>
                          </a:rPr>
                          <m:t>𝑖𝑛𝑓𝑜</m:t>
                        </m:r>
                      </m:sub>
                    </m:sSub>
                  </m:oMath>
                </a14:m>
                <a:endParaRPr lang="en-US" dirty="0"/>
              </a:p>
            </p:txBody>
          </p:sp>
        </mc:Choice>
        <mc:Fallback xmlns="">
          <p:sp>
            <p:nvSpPr>
              <p:cNvPr id="10" name="TextBox 9">
                <a:extLst>
                  <a:ext uri="{FF2B5EF4-FFF2-40B4-BE49-F238E27FC236}">
                    <a16:creationId xmlns:a16="http://schemas.microsoft.com/office/drawing/2014/main" id="{DF9B9A6A-B179-C445-B8D0-3FFC95B4D47E}"/>
                  </a:ext>
                </a:extLst>
              </p:cNvPr>
              <p:cNvSpPr txBox="1">
                <a:spLocks noRot="1" noChangeAspect="1" noMove="1" noResize="1" noEditPoints="1" noAdjustHandles="1" noChangeArrowheads="1" noChangeShapeType="1" noTextEdit="1"/>
              </p:cNvSpPr>
              <p:nvPr/>
            </p:nvSpPr>
            <p:spPr>
              <a:xfrm>
                <a:off x="6027796" y="955951"/>
                <a:ext cx="4745851" cy="391582"/>
              </a:xfrm>
              <a:prstGeom prst="rect">
                <a:avLst/>
              </a:prstGeom>
              <a:blipFill>
                <a:blip r:embed="rId5"/>
                <a:stretch>
                  <a:fillRect l="-1067" t="-9375" b="-18750"/>
                </a:stretch>
              </a:blipFill>
            </p:spPr>
            <p:txBody>
              <a:bodyPr/>
              <a:lstStyle/>
              <a:p>
                <a:r>
                  <a:rPr lang="en-US">
                    <a:noFill/>
                  </a:rPr>
                  <a:t> </a:t>
                </a:r>
              </a:p>
            </p:txBody>
          </p:sp>
        </mc:Fallback>
      </mc:AlternateContent>
      <p:graphicFrame>
        <p:nvGraphicFramePr>
          <p:cNvPr id="11" name="Table 3">
            <a:extLst>
              <a:ext uri="{FF2B5EF4-FFF2-40B4-BE49-F238E27FC236}">
                <a16:creationId xmlns:a16="http://schemas.microsoft.com/office/drawing/2014/main" id="{727179C2-BA01-1F43-92B4-A50B6436ABA1}"/>
              </a:ext>
            </a:extLst>
          </p:cNvPr>
          <p:cNvGraphicFramePr>
            <a:graphicFrameLocks noGrp="1"/>
          </p:cNvGraphicFramePr>
          <p:nvPr>
            <p:extLst>
              <p:ext uri="{D42A27DB-BD31-4B8C-83A1-F6EECF244321}">
                <p14:modId xmlns:p14="http://schemas.microsoft.com/office/powerpoint/2010/main" val="3281049300"/>
              </p:ext>
            </p:extLst>
          </p:nvPr>
        </p:nvGraphicFramePr>
        <p:xfrm>
          <a:off x="5896087" y="4094184"/>
          <a:ext cx="5009266" cy="1854200"/>
        </p:xfrm>
        <a:graphic>
          <a:graphicData uri="http://schemas.openxmlformats.org/drawingml/2006/table">
            <a:tbl>
              <a:tblPr firstRow="1" bandRow="1">
                <a:tableStyleId>{5C22544A-7EE6-4342-B048-85BDC9FD1C3A}</a:tableStyleId>
              </a:tblPr>
              <a:tblGrid>
                <a:gridCol w="1179581">
                  <a:extLst>
                    <a:ext uri="{9D8B030D-6E8A-4147-A177-3AD203B41FA5}">
                      <a16:colId xmlns:a16="http://schemas.microsoft.com/office/drawing/2014/main" val="1167715340"/>
                    </a:ext>
                  </a:extLst>
                </a:gridCol>
                <a:gridCol w="1170568">
                  <a:extLst>
                    <a:ext uri="{9D8B030D-6E8A-4147-A177-3AD203B41FA5}">
                      <a16:colId xmlns:a16="http://schemas.microsoft.com/office/drawing/2014/main" val="377694801"/>
                    </a:ext>
                  </a:extLst>
                </a:gridCol>
                <a:gridCol w="672662">
                  <a:extLst>
                    <a:ext uri="{9D8B030D-6E8A-4147-A177-3AD203B41FA5}">
                      <a16:colId xmlns:a16="http://schemas.microsoft.com/office/drawing/2014/main" val="3772973950"/>
                    </a:ext>
                  </a:extLst>
                </a:gridCol>
                <a:gridCol w="672662">
                  <a:extLst>
                    <a:ext uri="{9D8B030D-6E8A-4147-A177-3AD203B41FA5}">
                      <a16:colId xmlns:a16="http://schemas.microsoft.com/office/drawing/2014/main" val="4047313456"/>
                    </a:ext>
                  </a:extLst>
                </a:gridCol>
                <a:gridCol w="609600">
                  <a:extLst>
                    <a:ext uri="{9D8B030D-6E8A-4147-A177-3AD203B41FA5}">
                      <a16:colId xmlns:a16="http://schemas.microsoft.com/office/drawing/2014/main" val="2069433500"/>
                    </a:ext>
                  </a:extLst>
                </a:gridCol>
                <a:gridCol w="704193">
                  <a:extLst>
                    <a:ext uri="{9D8B030D-6E8A-4147-A177-3AD203B41FA5}">
                      <a16:colId xmlns:a16="http://schemas.microsoft.com/office/drawing/2014/main" val="3915204470"/>
                    </a:ext>
                  </a:extLst>
                </a:gridCol>
              </a:tblGrid>
              <a:tr h="370840">
                <a:tc rowSpan="3" gridSpan="2">
                  <a:txBody>
                    <a:bodyPr/>
                    <a:lstStyle/>
                    <a:p>
                      <a:r>
                        <a:rPr lang="en-US" dirty="0"/>
                        <a:t>Positive:    P = TP + FN</a:t>
                      </a:r>
                    </a:p>
                    <a:p>
                      <a:r>
                        <a:rPr lang="en-US" dirty="0"/>
                        <a:t>Negative:  N =  FP + TN</a:t>
                      </a:r>
                    </a:p>
                  </a:txBody>
                  <a:tcPr anchor="ctr">
                    <a:solidFill>
                      <a:schemeClr val="accent1">
                        <a:lumMod val="40000"/>
                        <a:lumOff val="60000"/>
                      </a:schemeClr>
                    </a:solidFill>
                  </a:tcPr>
                </a:tc>
                <a:tc rowSpan="3" hMerge="1">
                  <a:txBody>
                    <a:bodyPr/>
                    <a:lstStyle/>
                    <a:p>
                      <a:endParaRPr lang="en-US" dirty="0"/>
                    </a:p>
                  </a:txBody>
                  <a:tcPr/>
                </a:tc>
                <a:tc gridSpan="2">
                  <a:txBody>
                    <a:bodyPr/>
                    <a:lstStyle/>
                    <a:p>
                      <a:pPr algn="ctr"/>
                      <a:r>
                        <a:rPr lang="en-US" dirty="0"/>
                        <a:t>Actual</a:t>
                      </a:r>
                    </a:p>
                  </a:txBody>
                  <a:tcPr/>
                </a:tc>
                <a:tc hMerge="1">
                  <a:txBody>
                    <a:bodyPr/>
                    <a:lstStyle/>
                    <a:p>
                      <a:endParaRPr lang="en-US" dirty="0"/>
                    </a:p>
                  </a:txBody>
                  <a:tcPr/>
                </a:tc>
                <a:tc gridSpan="2">
                  <a:txBody>
                    <a:bodyPr/>
                    <a:lstStyle/>
                    <a:p>
                      <a:pPr algn="ctr"/>
                      <a:r>
                        <a:rPr lang="en-US" dirty="0"/>
                        <a:t>Actual</a:t>
                      </a:r>
                    </a:p>
                  </a:txBody>
                  <a:tcPr/>
                </a:tc>
                <a:tc hMerge="1">
                  <a:txBody>
                    <a:bodyPr/>
                    <a:lstStyle/>
                    <a:p>
                      <a:endParaRPr lang="en-US" dirty="0"/>
                    </a:p>
                  </a:txBody>
                  <a:tcPr/>
                </a:tc>
                <a:extLst>
                  <a:ext uri="{0D108BD9-81ED-4DB2-BD59-A6C34878D82A}">
                    <a16:rowId xmlns:a16="http://schemas.microsoft.com/office/drawing/2014/main" val="957765799"/>
                  </a:ext>
                </a:extLst>
              </a:tr>
              <a:tr h="370840">
                <a:tc gridSpan="2" vMerge="1">
                  <a:txBody>
                    <a:bodyPr/>
                    <a:lstStyle/>
                    <a:p>
                      <a:endParaRPr lang="en-US"/>
                    </a:p>
                  </a:txBody>
                  <a:tcPr/>
                </a:tc>
                <a:tc hMerge="1" vMerge="1">
                  <a:txBody>
                    <a:bodyPr/>
                    <a:lstStyle/>
                    <a:p>
                      <a:endParaRPr lang="en-US"/>
                    </a:p>
                  </a:txBody>
                  <a:tcPr/>
                </a:tc>
                <a:tc gridSpan="2">
                  <a:txBody>
                    <a:bodyPr/>
                    <a:lstStyle/>
                    <a:p>
                      <a:pPr algn="ctr"/>
                      <a:r>
                        <a:rPr lang="en-US" b="1" dirty="0"/>
                        <a:t>Train Data</a:t>
                      </a:r>
                    </a:p>
                  </a:txBody>
                  <a:tcPr/>
                </a:tc>
                <a:tc hMerge="1">
                  <a:txBody>
                    <a:bodyPr/>
                    <a:lstStyle/>
                    <a:p>
                      <a:endParaRPr lang="en-US"/>
                    </a:p>
                  </a:txBody>
                  <a:tcPr/>
                </a:tc>
                <a:tc gridSpan="2">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b="1" dirty="0"/>
                        <a:t>Test Data</a:t>
                      </a:r>
                    </a:p>
                  </a:txBody>
                  <a:tcPr/>
                </a:tc>
                <a:tc hMerge="1">
                  <a:txBody>
                    <a:bodyPr/>
                    <a:lstStyle/>
                    <a:p>
                      <a:endParaRPr lang="en-US"/>
                    </a:p>
                  </a:txBody>
                  <a:tcPr/>
                </a:tc>
                <a:extLst>
                  <a:ext uri="{0D108BD9-81ED-4DB2-BD59-A6C34878D82A}">
                    <a16:rowId xmlns:a16="http://schemas.microsoft.com/office/drawing/2014/main" val="3566012611"/>
                  </a:ext>
                </a:extLst>
              </a:tr>
              <a:tr h="370840">
                <a:tc gridSpan="2" vMerge="1">
                  <a:txBody>
                    <a:bodyPr/>
                    <a:lstStyle/>
                    <a:p>
                      <a:endParaRPr lang="en-US" dirty="0"/>
                    </a:p>
                  </a:txBody>
                  <a:tcPr/>
                </a:tc>
                <a:tc hMerge="1" vMerge="1">
                  <a:txBody>
                    <a:bodyPr/>
                    <a:lstStyle/>
                    <a:p>
                      <a:endParaRPr lang="en-US" dirty="0"/>
                    </a:p>
                  </a:txBody>
                  <a:tcPr/>
                </a:tc>
                <a:tc>
                  <a:txBody>
                    <a:bodyPr/>
                    <a:lstStyle/>
                    <a:p>
                      <a:pPr algn="ctr"/>
                      <a:r>
                        <a:rPr lang="en-US" dirty="0"/>
                        <a:t>P</a:t>
                      </a:r>
                    </a:p>
                  </a:txBody>
                  <a:tcPr/>
                </a:tc>
                <a:tc>
                  <a:txBody>
                    <a:bodyPr/>
                    <a:lstStyle/>
                    <a:p>
                      <a:pPr algn="ctr"/>
                      <a:r>
                        <a:rPr lang="en-US" dirty="0"/>
                        <a:t>N</a:t>
                      </a:r>
                    </a:p>
                  </a:txBody>
                  <a:tcPr/>
                </a:tc>
                <a:tc>
                  <a:txBody>
                    <a:bodyPr/>
                    <a:lstStyle/>
                    <a:p>
                      <a:pPr algn="ctr"/>
                      <a:r>
                        <a:rPr lang="en-US" dirty="0"/>
                        <a:t>P</a:t>
                      </a:r>
                    </a:p>
                  </a:txBody>
                  <a:tcPr/>
                </a:tc>
                <a:tc>
                  <a:txBody>
                    <a:bodyPr/>
                    <a:lstStyle/>
                    <a:p>
                      <a:pPr algn="ctr"/>
                      <a:r>
                        <a:rPr lang="en-US" dirty="0"/>
                        <a:t>N</a:t>
                      </a:r>
                    </a:p>
                  </a:txBody>
                  <a:tcPr/>
                </a:tc>
                <a:extLst>
                  <a:ext uri="{0D108BD9-81ED-4DB2-BD59-A6C34878D82A}">
                    <a16:rowId xmlns:a16="http://schemas.microsoft.com/office/drawing/2014/main" val="3734024999"/>
                  </a:ext>
                </a:extLst>
              </a:tr>
              <a:tr h="370840">
                <a:tc rowSpan="2">
                  <a:txBody>
                    <a:bodyPr/>
                    <a:lstStyle/>
                    <a:p>
                      <a:pPr algn="ctr"/>
                      <a:r>
                        <a:rPr lang="en-US" sz="1800" b="1" kern="1200" dirty="0">
                          <a:solidFill>
                            <a:schemeClr val="lt1"/>
                          </a:solidFill>
                          <a:latin typeface="+mn-lt"/>
                          <a:ea typeface="+mn-ea"/>
                          <a:cs typeface="+mn-cs"/>
                        </a:rPr>
                        <a:t>Predicted</a:t>
                      </a:r>
                    </a:p>
                  </a:txBody>
                  <a:tcPr anchor="ctr">
                    <a:solidFill>
                      <a:schemeClr val="accent1"/>
                    </a:solidFill>
                  </a:tcPr>
                </a:tc>
                <a:tc>
                  <a:txBody>
                    <a:bodyPr/>
                    <a:lstStyle/>
                    <a:p>
                      <a:pPr algn="ctr"/>
                      <a:r>
                        <a:rPr lang="en-US" dirty="0"/>
                        <a:t>P</a:t>
                      </a:r>
                    </a:p>
                  </a:txBody>
                  <a:tcPr/>
                </a:tc>
                <a:tc>
                  <a:txBody>
                    <a:bodyPr/>
                    <a:lstStyle/>
                    <a:p>
                      <a:pPr algn="ctr"/>
                      <a:r>
                        <a:rPr lang="en-US" b="1" dirty="0"/>
                        <a:t>24</a:t>
                      </a:r>
                    </a:p>
                  </a:txBody>
                  <a:tcPr/>
                </a:tc>
                <a:tc>
                  <a:txBody>
                    <a:bodyPr/>
                    <a:lstStyle/>
                    <a:p>
                      <a:pPr algn="ctr"/>
                      <a:r>
                        <a:rPr lang="en-US" dirty="0"/>
                        <a:t>2</a:t>
                      </a:r>
                    </a:p>
                  </a:txBody>
                  <a:tcPr/>
                </a:tc>
                <a:tc>
                  <a:txBody>
                    <a:bodyPr/>
                    <a:lstStyle/>
                    <a:p>
                      <a:pPr algn="ctr"/>
                      <a:r>
                        <a:rPr lang="en-US" b="1" dirty="0"/>
                        <a:t>24</a:t>
                      </a:r>
                    </a:p>
                  </a:txBody>
                  <a:tcPr/>
                </a:tc>
                <a:tc>
                  <a:txBody>
                    <a:bodyPr/>
                    <a:lstStyle/>
                    <a:p>
                      <a:pPr algn="ctr"/>
                      <a:r>
                        <a:rPr lang="en-US" dirty="0"/>
                        <a:t>2</a:t>
                      </a:r>
                    </a:p>
                  </a:txBody>
                  <a:tcPr/>
                </a:tc>
                <a:extLst>
                  <a:ext uri="{0D108BD9-81ED-4DB2-BD59-A6C34878D82A}">
                    <a16:rowId xmlns:a16="http://schemas.microsoft.com/office/drawing/2014/main" val="817807837"/>
                  </a:ext>
                </a:extLst>
              </a:tr>
              <a:tr h="370840">
                <a:tc vMerge="1">
                  <a:txBody>
                    <a:bodyPr/>
                    <a:lstStyle/>
                    <a:p>
                      <a:endParaRPr lang="en-US" dirty="0"/>
                    </a:p>
                  </a:txBody>
                  <a:tcPr/>
                </a:tc>
                <a:tc>
                  <a:txBody>
                    <a:bodyPr/>
                    <a:lstStyle/>
                    <a:p>
                      <a:pPr algn="ctr"/>
                      <a:r>
                        <a:rPr lang="en-US" dirty="0"/>
                        <a:t>N</a:t>
                      </a:r>
                    </a:p>
                  </a:txBody>
                  <a:tcPr/>
                </a:tc>
                <a:tc>
                  <a:txBody>
                    <a:bodyPr/>
                    <a:lstStyle/>
                    <a:p>
                      <a:pPr algn="ctr"/>
                      <a:r>
                        <a:rPr lang="en-US" dirty="0"/>
                        <a:t>2</a:t>
                      </a:r>
                    </a:p>
                  </a:txBody>
                  <a:tcPr/>
                </a:tc>
                <a:tc>
                  <a:txBody>
                    <a:bodyPr/>
                    <a:lstStyle/>
                    <a:p>
                      <a:pPr algn="ctr"/>
                      <a:r>
                        <a:rPr lang="en-US" b="1" dirty="0"/>
                        <a:t>23</a:t>
                      </a:r>
                    </a:p>
                  </a:txBody>
                  <a:tcPr/>
                </a:tc>
                <a:tc>
                  <a:txBody>
                    <a:bodyPr/>
                    <a:lstStyle/>
                    <a:p>
                      <a:pPr algn="ctr"/>
                      <a:r>
                        <a:rPr lang="en-US" dirty="0"/>
                        <a:t>2</a:t>
                      </a:r>
                    </a:p>
                  </a:txBody>
                  <a:tcPr/>
                </a:tc>
                <a:tc>
                  <a:txBody>
                    <a:bodyPr/>
                    <a:lstStyle/>
                    <a:p>
                      <a:pPr algn="ctr"/>
                      <a:r>
                        <a:rPr lang="en-US" b="1" dirty="0"/>
                        <a:t>23</a:t>
                      </a:r>
                    </a:p>
                  </a:txBody>
                  <a:tcPr/>
                </a:tc>
                <a:extLst>
                  <a:ext uri="{0D108BD9-81ED-4DB2-BD59-A6C34878D82A}">
                    <a16:rowId xmlns:a16="http://schemas.microsoft.com/office/drawing/2014/main" val="1153801161"/>
                  </a:ext>
                </a:extLst>
              </a:tr>
            </a:tbl>
          </a:graphicData>
        </a:graphic>
      </p:graphicFrame>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D0CE0824-5146-8140-B6EA-A01573506AC3}"/>
                  </a:ext>
                </a:extLst>
              </p:cNvPr>
              <p:cNvSpPr txBox="1"/>
              <p:nvPr/>
            </p:nvSpPr>
            <p:spPr>
              <a:xfrm>
                <a:off x="6204574" y="3702602"/>
                <a:ext cx="4392293" cy="391582"/>
              </a:xfrm>
              <a:prstGeom prst="rect">
                <a:avLst/>
              </a:prstGeom>
              <a:noFill/>
            </p:spPr>
            <p:txBody>
              <a:bodyPr wrap="none" rtlCol="0">
                <a:spAutoFit/>
              </a:bodyPr>
              <a:lstStyle/>
              <a:p>
                <a:r>
                  <a:rPr lang="en-US" b="1" dirty="0"/>
                  <a:t>Table 14: </a:t>
                </a:r>
                <a:r>
                  <a:rPr lang="en-US" dirty="0"/>
                  <a:t>Confusion Matrix for KNN for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𝑋</m:t>
                        </m:r>
                      </m:e>
                      <m:sub>
                        <m:r>
                          <a:rPr lang="en-US" i="1" dirty="0">
                            <a:latin typeface="Cambria Math" panose="02040503050406030204" pitchFamily="18" charset="0"/>
                          </a:rPr>
                          <m:t>𝑖𝑛𝑓𝑜</m:t>
                        </m:r>
                      </m:sub>
                    </m:sSub>
                  </m:oMath>
                </a14:m>
                <a:endParaRPr lang="en-US" dirty="0"/>
              </a:p>
            </p:txBody>
          </p:sp>
        </mc:Choice>
        <mc:Fallback xmlns="">
          <p:sp>
            <p:nvSpPr>
              <p:cNvPr id="12" name="TextBox 11">
                <a:extLst>
                  <a:ext uri="{FF2B5EF4-FFF2-40B4-BE49-F238E27FC236}">
                    <a16:creationId xmlns:a16="http://schemas.microsoft.com/office/drawing/2014/main" id="{D0CE0824-5146-8140-B6EA-A01573506AC3}"/>
                  </a:ext>
                </a:extLst>
              </p:cNvPr>
              <p:cNvSpPr txBox="1">
                <a:spLocks noRot="1" noChangeAspect="1" noMove="1" noResize="1" noEditPoints="1" noAdjustHandles="1" noChangeArrowheads="1" noChangeShapeType="1" noTextEdit="1"/>
              </p:cNvSpPr>
              <p:nvPr/>
            </p:nvSpPr>
            <p:spPr>
              <a:xfrm>
                <a:off x="6204574" y="3702602"/>
                <a:ext cx="4392293" cy="391582"/>
              </a:xfrm>
              <a:prstGeom prst="rect">
                <a:avLst/>
              </a:prstGeom>
              <a:blipFill>
                <a:blip r:embed="rId6"/>
                <a:stretch>
                  <a:fillRect l="-1153" t="-6250" b="-18750"/>
                </a:stretch>
              </a:blipFill>
            </p:spPr>
            <p:txBody>
              <a:bodyPr/>
              <a:lstStyle/>
              <a:p>
                <a:r>
                  <a:rPr lang="en-US">
                    <a:noFill/>
                  </a:rPr>
                  <a:t> </a:t>
                </a:r>
              </a:p>
            </p:txBody>
          </p:sp>
        </mc:Fallback>
      </mc:AlternateContent>
    </p:spTree>
    <p:extLst>
      <p:ext uri="{BB962C8B-B14F-4D97-AF65-F5344CB8AC3E}">
        <p14:creationId xmlns:p14="http://schemas.microsoft.com/office/powerpoint/2010/main" val="16958331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8445354-909C-2B46-8C26-0EF93653629E}"/>
              </a:ext>
            </a:extLst>
          </p:cNvPr>
          <p:cNvSpPr txBox="1"/>
          <p:nvPr/>
        </p:nvSpPr>
        <p:spPr>
          <a:xfrm>
            <a:off x="492369" y="391886"/>
            <a:ext cx="2799164" cy="523220"/>
          </a:xfrm>
          <a:prstGeom prst="rect">
            <a:avLst/>
          </a:prstGeom>
          <a:noFill/>
        </p:spPr>
        <p:txBody>
          <a:bodyPr wrap="none" rtlCol="0">
            <a:spAutoFit/>
          </a:bodyPr>
          <a:lstStyle/>
          <a:p>
            <a:r>
              <a:rPr lang="en-US" sz="2800" b="1" dirty="0"/>
              <a:t>Purpose of Thesis</a:t>
            </a:r>
          </a:p>
        </p:txBody>
      </p:sp>
      <p:sp>
        <p:nvSpPr>
          <p:cNvPr id="7" name="Slide Number Placeholder 6">
            <a:extLst>
              <a:ext uri="{FF2B5EF4-FFF2-40B4-BE49-F238E27FC236}">
                <a16:creationId xmlns:a16="http://schemas.microsoft.com/office/drawing/2014/main" id="{1D035551-F17C-C444-AB08-EB5446EB2614}"/>
              </a:ext>
            </a:extLst>
          </p:cNvPr>
          <p:cNvSpPr>
            <a:spLocks noGrp="1"/>
          </p:cNvSpPr>
          <p:nvPr>
            <p:ph type="sldNum" sz="quarter" idx="12"/>
          </p:nvPr>
        </p:nvSpPr>
        <p:spPr/>
        <p:txBody>
          <a:bodyPr/>
          <a:lstStyle/>
          <a:p>
            <a:fld id="{C5184E39-17C3-1B46-A006-9F7568AAA460}" type="slidenum">
              <a:rPr lang="en-US" smtClean="0"/>
              <a:t>4</a:t>
            </a:fld>
            <a:endParaRPr lang="en-US"/>
          </a:p>
        </p:txBody>
      </p:sp>
      <p:sp>
        <p:nvSpPr>
          <p:cNvPr id="5" name="TextBox 4">
            <a:extLst>
              <a:ext uri="{FF2B5EF4-FFF2-40B4-BE49-F238E27FC236}">
                <a16:creationId xmlns:a16="http://schemas.microsoft.com/office/drawing/2014/main" id="{423E3FC6-1AEB-2A4B-82B5-7E6E29327233}"/>
              </a:ext>
            </a:extLst>
          </p:cNvPr>
          <p:cNvSpPr txBox="1"/>
          <p:nvPr/>
        </p:nvSpPr>
        <p:spPr>
          <a:xfrm>
            <a:off x="492368" y="1110803"/>
            <a:ext cx="10968111" cy="1477328"/>
          </a:xfrm>
          <a:prstGeom prst="rect">
            <a:avLst/>
          </a:prstGeom>
          <a:noFill/>
        </p:spPr>
        <p:txBody>
          <a:bodyPr wrap="square" rtlCol="0">
            <a:spAutoFit/>
          </a:bodyPr>
          <a:lstStyle/>
          <a:p>
            <a:pPr marL="285750" indent="-285750">
              <a:buFont typeface="Arial" panose="020B0604020202020204" pitchFamily="34" charset="0"/>
              <a:buChar char="•"/>
            </a:pPr>
            <a:r>
              <a:rPr lang="en-US" dirty="0"/>
              <a:t>The </a:t>
            </a:r>
            <a:r>
              <a:rPr lang="en-US" b="1" dirty="0"/>
              <a:t>scope</a:t>
            </a:r>
            <a:r>
              <a:rPr lang="en-US" dirty="0"/>
              <a:t> of this thesis is two fold:</a:t>
            </a:r>
          </a:p>
          <a:p>
            <a:pPr marL="285750" indent="-285750">
              <a:buFont typeface="Arial" panose="020B0604020202020204" pitchFamily="34" charset="0"/>
              <a:buChar char="•"/>
            </a:pPr>
            <a:endParaRPr lang="en-US" dirty="0"/>
          </a:p>
          <a:p>
            <a:pPr marL="712788" indent="-339725">
              <a:buAutoNum type="arabicPeriod"/>
            </a:pPr>
            <a:r>
              <a:rPr lang="en-US" dirty="0"/>
              <a:t>To show the capability of joint use of deep learning algorithms and machine learning algorithms, and</a:t>
            </a:r>
          </a:p>
          <a:p>
            <a:pPr marL="712788" indent="-339725">
              <a:buAutoNum type="arabicPeriod"/>
            </a:pPr>
            <a:endParaRPr lang="en-US" dirty="0"/>
          </a:p>
          <a:p>
            <a:pPr marL="712788" indent="-339725">
              <a:buAutoNum type="arabicPeriod"/>
            </a:pPr>
            <a:r>
              <a:rPr lang="en-US" dirty="0"/>
              <a:t>To apply this knowledge onto an on-going global public health problem.</a:t>
            </a:r>
          </a:p>
        </p:txBody>
      </p:sp>
      <p:pic>
        <p:nvPicPr>
          <p:cNvPr id="6" name="Picture 5">
            <a:extLst>
              <a:ext uri="{FF2B5EF4-FFF2-40B4-BE49-F238E27FC236}">
                <a16:creationId xmlns:a16="http://schemas.microsoft.com/office/drawing/2014/main" id="{1FE08587-EBEE-FE4E-BF82-42E5B6670C7B}"/>
              </a:ext>
            </a:extLst>
          </p:cNvPr>
          <p:cNvPicPr>
            <a:picLocks noChangeAspect="1"/>
          </p:cNvPicPr>
          <p:nvPr/>
        </p:nvPicPr>
        <p:blipFill>
          <a:blip r:embed="rId2"/>
          <a:stretch>
            <a:fillRect/>
          </a:stretch>
        </p:blipFill>
        <p:spPr>
          <a:xfrm>
            <a:off x="652102" y="4391911"/>
            <a:ext cx="1124471" cy="1135029"/>
          </a:xfrm>
          <a:prstGeom prst="rect">
            <a:avLst/>
          </a:prstGeom>
        </p:spPr>
      </p:pic>
      <p:sp>
        <p:nvSpPr>
          <p:cNvPr id="10" name="TextBox 9">
            <a:extLst>
              <a:ext uri="{FF2B5EF4-FFF2-40B4-BE49-F238E27FC236}">
                <a16:creationId xmlns:a16="http://schemas.microsoft.com/office/drawing/2014/main" id="{C51F4997-9097-1B42-BB32-33A17CC08BB4}"/>
              </a:ext>
            </a:extLst>
          </p:cNvPr>
          <p:cNvSpPr txBox="1"/>
          <p:nvPr/>
        </p:nvSpPr>
        <p:spPr>
          <a:xfrm>
            <a:off x="40684" y="3343102"/>
            <a:ext cx="2570205" cy="923330"/>
          </a:xfrm>
          <a:prstGeom prst="rect">
            <a:avLst/>
          </a:prstGeom>
          <a:noFill/>
        </p:spPr>
        <p:txBody>
          <a:bodyPr wrap="square" rtlCol="0">
            <a:spAutoFit/>
          </a:bodyPr>
          <a:lstStyle/>
          <a:p>
            <a:r>
              <a:rPr lang="en-US" dirty="0"/>
              <a:t>Dataset consists of chest X-Ray image and demographic information</a:t>
            </a:r>
          </a:p>
        </p:txBody>
      </p:sp>
      <p:pic>
        <p:nvPicPr>
          <p:cNvPr id="12" name="Picture 11">
            <a:extLst>
              <a:ext uri="{FF2B5EF4-FFF2-40B4-BE49-F238E27FC236}">
                <a16:creationId xmlns:a16="http://schemas.microsoft.com/office/drawing/2014/main" id="{29072BF1-45F2-FB45-833E-1084E20BB67C}"/>
              </a:ext>
            </a:extLst>
          </p:cNvPr>
          <p:cNvPicPr>
            <a:picLocks noChangeAspect="1"/>
          </p:cNvPicPr>
          <p:nvPr/>
        </p:nvPicPr>
        <p:blipFill>
          <a:blip r:embed="rId3"/>
          <a:stretch>
            <a:fillRect/>
          </a:stretch>
        </p:blipFill>
        <p:spPr>
          <a:xfrm>
            <a:off x="3288537" y="4391911"/>
            <a:ext cx="1650219" cy="1135029"/>
          </a:xfrm>
          <a:prstGeom prst="rect">
            <a:avLst/>
          </a:prstGeom>
        </p:spPr>
      </p:pic>
      <p:sp>
        <p:nvSpPr>
          <p:cNvPr id="14" name="TextBox 13">
            <a:extLst>
              <a:ext uri="{FF2B5EF4-FFF2-40B4-BE49-F238E27FC236}">
                <a16:creationId xmlns:a16="http://schemas.microsoft.com/office/drawing/2014/main" id="{8DD9ECE3-D9F0-5847-AC8B-23CF7A5AE832}"/>
              </a:ext>
            </a:extLst>
          </p:cNvPr>
          <p:cNvSpPr txBox="1"/>
          <p:nvPr/>
        </p:nvSpPr>
        <p:spPr>
          <a:xfrm>
            <a:off x="11092006" y="4406351"/>
            <a:ext cx="788999" cy="276999"/>
          </a:xfrm>
          <a:prstGeom prst="rect">
            <a:avLst/>
          </a:prstGeom>
          <a:noFill/>
        </p:spPr>
        <p:txBody>
          <a:bodyPr wrap="none" rtlCol="0">
            <a:spAutoFit/>
          </a:bodyPr>
          <a:lstStyle/>
          <a:p>
            <a:r>
              <a:rPr lang="en-US" sz="1200" dirty="0"/>
              <a:t>COVID-19</a:t>
            </a:r>
          </a:p>
        </p:txBody>
      </p:sp>
      <p:sp>
        <p:nvSpPr>
          <p:cNvPr id="15" name="TextBox 14">
            <a:extLst>
              <a:ext uri="{FF2B5EF4-FFF2-40B4-BE49-F238E27FC236}">
                <a16:creationId xmlns:a16="http://schemas.microsoft.com/office/drawing/2014/main" id="{6CB0B7DA-8F2B-6349-B970-15718BBC8BA6}"/>
              </a:ext>
            </a:extLst>
          </p:cNvPr>
          <p:cNvSpPr txBox="1"/>
          <p:nvPr/>
        </p:nvSpPr>
        <p:spPr>
          <a:xfrm>
            <a:off x="755242" y="5747197"/>
            <a:ext cx="885179" cy="923330"/>
          </a:xfrm>
          <a:prstGeom prst="rect">
            <a:avLst/>
          </a:prstGeom>
          <a:noFill/>
        </p:spPr>
        <p:txBody>
          <a:bodyPr wrap="square" rtlCol="0">
            <a:spAutoFit/>
          </a:bodyPr>
          <a:lstStyle/>
          <a:p>
            <a:r>
              <a:rPr lang="en-US" dirty="0"/>
              <a:t>Age</a:t>
            </a:r>
          </a:p>
          <a:p>
            <a:endParaRPr lang="en-US" dirty="0"/>
          </a:p>
          <a:p>
            <a:r>
              <a:rPr lang="en-US" dirty="0"/>
              <a:t>Gender</a:t>
            </a:r>
          </a:p>
        </p:txBody>
      </p:sp>
      <p:sp>
        <p:nvSpPr>
          <p:cNvPr id="24" name="Right Arrow 23">
            <a:extLst>
              <a:ext uri="{FF2B5EF4-FFF2-40B4-BE49-F238E27FC236}">
                <a16:creationId xmlns:a16="http://schemas.microsoft.com/office/drawing/2014/main" id="{64CF256D-DF3A-0A4A-8CAD-254903778987}"/>
              </a:ext>
            </a:extLst>
          </p:cNvPr>
          <p:cNvSpPr/>
          <p:nvPr/>
        </p:nvSpPr>
        <p:spPr>
          <a:xfrm rot="20034764">
            <a:off x="4962760" y="4196669"/>
            <a:ext cx="2010360" cy="617862"/>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Deep Feature Extraction</a:t>
            </a:r>
          </a:p>
        </p:txBody>
      </p:sp>
      <p:pic>
        <p:nvPicPr>
          <p:cNvPr id="26" name="Picture 25">
            <a:extLst>
              <a:ext uri="{FF2B5EF4-FFF2-40B4-BE49-F238E27FC236}">
                <a16:creationId xmlns:a16="http://schemas.microsoft.com/office/drawing/2014/main" id="{A8AAC6F8-78F3-F24C-B167-8CC2A78FF76E}"/>
              </a:ext>
            </a:extLst>
          </p:cNvPr>
          <p:cNvPicPr>
            <a:picLocks noChangeAspect="1"/>
          </p:cNvPicPr>
          <p:nvPr/>
        </p:nvPicPr>
        <p:blipFill rotWithShape="1">
          <a:blip r:embed="rId4"/>
          <a:srcRect r="50796"/>
          <a:stretch/>
        </p:blipFill>
        <p:spPr>
          <a:xfrm>
            <a:off x="9837360" y="4480387"/>
            <a:ext cx="997631" cy="1130737"/>
          </a:xfrm>
          <a:prstGeom prst="rect">
            <a:avLst/>
          </a:prstGeom>
        </p:spPr>
      </p:pic>
      <p:cxnSp>
        <p:nvCxnSpPr>
          <p:cNvPr id="29" name="Straight Arrow Connector 28">
            <a:extLst>
              <a:ext uri="{FF2B5EF4-FFF2-40B4-BE49-F238E27FC236}">
                <a16:creationId xmlns:a16="http://schemas.microsoft.com/office/drawing/2014/main" id="{C0843A9E-2347-4543-AB07-F8FEA2A38091}"/>
              </a:ext>
            </a:extLst>
          </p:cNvPr>
          <p:cNvCxnSpPr>
            <a:cxnSpLocks/>
          </p:cNvCxnSpPr>
          <p:nvPr/>
        </p:nvCxnSpPr>
        <p:spPr>
          <a:xfrm>
            <a:off x="1891951" y="4959426"/>
            <a:ext cx="121911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Rounded Rectangle 31">
            <a:extLst>
              <a:ext uri="{FF2B5EF4-FFF2-40B4-BE49-F238E27FC236}">
                <a16:creationId xmlns:a16="http://schemas.microsoft.com/office/drawing/2014/main" id="{7E1C1183-D8A6-4040-B72C-ABE00C53C512}"/>
              </a:ext>
            </a:extLst>
          </p:cNvPr>
          <p:cNvSpPr/>
          <p:nvPr/>
        </p:nvSpPr>
        <p:spPr>
          <a:xfrm>
            <a:off x="7006567" y="3624364"/>
            <a:ext cx="1260000" cy="7200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Deep Feature Matrix</a:t>
            </a:r>
          </a:p>
        </p:txBody>
      </p:sp>
      <p:sp>
        <p:nvSpPr>
          <p:cNvPr id="33" name="Rounded Rectangle 32">
            <a:extLst>
              <a:ext uri="{FF2B5EF4-FFF2-40B4-BE49-F238E27FC236}">
                <a16:creationId xmlns:a16="http://schemas.microsoft.com/office/drawing/2014/main" id="{14BE26E8-C4F8-844A-9FF9-C34AEEA20C24}"/>
              </a:ext>
            </a:extLst>
          </p:cNvPr>
          <p:cNvSpPr/>
          <p:nvPr/>
        </p:nvSpPr>
        <p:spPr>
          <a:xfrm>
            <a:off x="7006567" y="5777899"/>
            <a:ext cx="1260000" cy="7200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Demographic Information Feature Matrix</a:t>
            </a:r>
          </a:p>
        </p:txBody>
      </p:sp>
      <p:sp>
        <p:nvSpPr>
          <p:cNvPr id="34" name="Rounded Rectangle 33">
            <a:extLst>
              <a:ext uri="{FF2B5EF4-FFF2-40B4-BE49-F238E27FC236}">
                <a16:creationId xmlns:a16="http://schemas.microsoft.com/office/drawing/2014/main" id="{91CFEC12-D481-114B-98AA-8FE34BF7E7D3}"/>
              </a:ext>
            </a:extLst>
          </p:cNvPr>
          <p:cNvSpPr/>
          <p:nvPr/>
        </p:nvSpPr>
        <p:spPr>
          <a:xfrm>
            <a:off x="7786331" y="4701131"/>
            <a:ext cx="1260000" cy="7200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Joint </a:t>
            </a:r>
            <a:r>
              <a:rPr lang="en-US" sz="1200">
                <a:solidFill>
                  <a:schemeClr val="tx1"/>
                </a:solidFill>
              </a:rPr>
              <a:t>Feature Matrix</a:t>
            </a:r>
            <a:endParaRPr lang="en-US" sz="1200" dirty="0">
              <a:solidFill>
                <a:schemeClr val="tx1"/>
              </a:solidFill>
            </a:endParaRPr>
          </a:p>
        </p:txBody>
      </p:sp>
      <p:sp>
        <p:nvSpPr>
          <p:cNvPr id="37" name="Left Brace 36">
            <a:extLst>
              <a:ext uri="{FF2B5EF4-FFF2-40B4-BE49-F238E27FC236}">
                <a16:creationId xmlns:a16="http://schemas.microsoft.com/office/drawing/2014/main" id="{05EC8A43-4254-914B-8D68-6555EA151D65}"/>
              </a:ext>
            </a:extLst>
          </p:cNvPr>
          <p:cNvSpPr/>
          <p:nvPr/>
        </p:nvSpPr>
        <p:spPr>
          <a:xfrm>
            <a:off x="10883284" y="4518883"/>
            <a:ext cx="205954" cy="738214"/>
          </a:xfrm>
          <a:prstGeom prst="leftBrace">
            <a:avLst>
              <a:gd name="adj1" fmla="val 76549"/>
              <a:gd name="adj2" fmla="val 50581"/>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8" name="TextBox 37">
            <a:extLst>
              <a:ext uri="{FF2B5EF4-FFF2-40B4-BE49-F238E27FC236}">
                <a16:creationId xmlns:a16="http://schemas.microsoft.com/office/drawing/2014/main" id="{612EFDDB-1D64-A34D-BF66-E1EFF490A293}"/>
              </a:ext>
            </a:extLst>
          </p:cNvPr>
          <p:cNvSpPr txBox="1"/>
          <p:nvPr/>
        </p:nvSpPr>
        <p:spPr>
          <a:xfrm>
            <a:off x="11068936" y="5094460"/>
            <a:ext cx="1077539" cy="276999"/>
          </a:xfrm>
          <a:prstGeom prst="rect">
            <a:avLst/>
          </a:prstGeom>
          <a:noFill/>
        </p:spPr>
        <p:txBody>
          <a:bodyPr wrap="none" rtlCol="0">
            <a:spAutoFit/>
          </a:bodyPr>
          <a:lstStyle/>
          <a:p>
            <a:r>
              <a:rPr lang="en-US" sz="1200" dirty="0"/>
              <a:t>non-COVID-19</a:t>
            </a:r>
          </a:p>
        </p:txBody>
      </p:sp>
      <p:cxnSp>
        <p:nvCxnSpPr>
          <p:cNvPr id="40" name="Straight Arrow Connector 39">
            <a:extLst>
              <a:ext uri="{FF2B5EF4-FFF2-40B4-BE49-F238E27FC236}">
                <a16:creationId xmlns:a16="http://schemas.microsoft.com/office/drawing/2014/main" id="{581E443E-9314-DA43-9819-C4FC45E86E24}"/>
              </a:ext>
            </a:extLst>
          </p:cNvPr>
          <p:cNvCxnSpPr>
            <a:cxnSpLocks/>
          </p:cNvCxnSpPr>
          <p:nvPr/>
        </p:nvCxnSpPr>
        <p:spPr>
          <a:xfrm>
            <a:off x="8349798" y="3961572"/>
            <a:ext cx="1424823" cy="81814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F5337DC0-A83D-D649-AA2D-EE0D941055C4}"/>
              </a:ext>
            </a:extLst>
          </p:cNvPr>
          <p:cNvCxnSpPr>
            <a:cxnSpLocks/>
          </p:cNvCxnSpPr>
          <p:nvPr/>
        </p:nvCxnSpPr>
        <p:spPr>
          <a:xfrm flipV="1">
            <a:off x="8416331" y="5335769"/>
            <a:ext cx="1336116" cy="84628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3B0055C9-8108-A348-81B0-7BF52365A0EF}"/>
              </a:ext>
            </a:extLst>
          </p:cNvPr>
          <p:cNvCxnSpPr>
            <a:cxnSpLocks/>
          </p:cNvCxnSpPr>
          <p:nvPr/>
        </p:nvCxnSpPr>
        <p:spPr>
          <a:xfrm>
            <a:off x="9109070" y="5054355"/>
            <a:ext cx="665551" cy="677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F6E20467-1648-D045-A649-24A6F0F43BE5}"/>
              </a:ext>
            </a:extLst>
          </p:cNvPr>
          <p:cNvCxnSpPr>
            <a:cxnSpLocks/>
          </p:cNvCxnSpPr>
          <p:nvPr/>
        </p:nvCxnSpPr>
        <p:spPr>
          <a:xfrm>
            <a:off x="1839686" y="6137899"/>
            <a:ext cx="502357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3" name="Double Bracket 52">
            <a:extLst>
              <a:ext uri="{FF2B5EF4-FFF2-40B4-BE49-F238E27FC236}">
                <a16:creationId xmlns:a16="http://schemas.microsoft.com/office/drawing/2014/main" id="{47D9E4D3-CC07-4344-B4FF-F0E8EC715DC3}"/>
              </a:ext>
            </a:extLst>
          </p:cNvPr>
          <p:cNvSpPr/>
          <p:nvPr/>
        </p:nvSpPr>
        <p:spPr>
          <a:xfrm>
            <a:off x="702978" y="5777899"/>
            <a:ext cx="986944" cy="847195"/>
          </a:xfrm>
          <a:prstGeom prst="bracketPair">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55" name="Elbow Connector 54">
            <a:extLst>
              <a:ext uri="{FF2B5EF4-FFF2-40B4-BE49-F238E27FC236}">
                <a16:creationId xmlns:a16="http://schemas.microsoft.com/office/drawing/2014/main" id="{ED8FEB44-BC28-1349-BCBC-A33DC35ED3C3}"/>
              </a:ext>
            </a:extLst>
          </p:cNvPr>
          <p:cNvCxnSpPr>
            <a:stCxn id="32" idx="2"/>
            <a:endCxn id="34" idx="1"/>
          </p:cNvCxnSpPr>
          <p:nvPr/>
        </p:nvCxnSpPr>
        <p:spPr>
          <a:xfrm rot="16200000" flipH="1">
            <a:off x="7353066" y="4627865"/>
            <a:ext cx="716767" cy="149764"/>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Elbow Connector 56">
            <a:extLst>
              <a:ext uri="{FF2B5EF4-FFF2-40B4-BE49-F238E27FC236}">
                <a16:creationId xmlns:a16="http://schemas.microsoft.com/office/drawing/2014/main" id="{76677680-A6AD-794B-B8C8-B227BED784F3}"/>
              </a:ext>
            </a:extLst>
          </p:cNvPr>
          <p:cNvCxnSpPr>
            <a:cxnSpLocks/>
            <a:stCxn id="33" idx="0"/>
            <a:endCxn id="34" idx="1"/>
          </p:cNvCxnSpPr>
          <p:nvPr/>
        </p:nvCxnSpPr>
        <p:spPr>
          <a:xfrm rot="5400000" flipH="1" flipV="1">
            <a:off x="7353065" y="5344633"/>
            <a:ext cx="716768" cy="149764"/>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378CAC34-C827-AB42-9071-AC3A3D276776}"/>
              </a:ext>
            </a:extLst>
          </p:cNvPr>
          <p:cNvSpPr txBox="1"/>
          <p:nvPr/>
        </p:nvSpPr>
        <p:spPr>
          <a:xfrm>
            <a:off x="3431277" y="3424500"/>
            <a:ext cx="1355297" cy="646331"/>
          </a:xfrm>
          <a:prstGeom prst="rect">
            <a:avLst/>
          </a:prstGeom>
          <a:noFill/>
        </p:spPr>
        <p:txBody>
          <a:bodyPr wrap="square" rtlCol="0">
            <a:spAutoFit/>
          </a:bodyPr>
          <a:lstStyle/>
          <a:p>
            <a:r>
              <a:rPr lang="en-US" dirty="0"/>
              <a:t>Pre-Trained CNN models</a:t>
            </a:r>
          </a:p>
        </p:txBody>
      </p:sp>
      <p:sp>
        <p:nvSpPr>
          <p:cNvPr id="60" name="TextBox 59">
            <a:extLst>
              <a:ext uri="{FF2B5EF4-FFF2-40B4-BE49-F238E27FC236}">
                <a16:creationId xmlns:a16="http://schemas.microsoft.com/office/drawing/2014/main" id="{1C75AC30-C76F-344E-94CD-1F720DA01335}"/>
              </a:ext>
            </a:extLst>
          </p:cNvPr>
          <p:cNvSpPr txBox="1"/>
          <p:nvPr/>
        </p:nvSpPr>
        <p:spPr>
          <a:xfrm>
            <a:off x="9774621" y="3425331"/>
            <a:ext cx="1782213" cy="646331"/>
          </a:xfrm>
          <a:prstGeom prst="rect">
            <a:avLst/>
          </a:prstGeom>
          <a:noFill/>
        </p:spPr>
        <p:txBody>
          <a:bodyPr wrap="square" rtlCol="0">
            <a:spAutoFit/>
          </a:bodyPr>
          <a:lstStyle/>
          <a:p>
            <a:r>
              <a:rPr lang="en-US" dirty="0"/>
              <a:t>ML classification algorithms</a:t>
            </a:r>
          </a:p>
        </p:txBody>
      </p:sp>
    </p:spTree>
    <p:extLst>
      <p:ext uri="{BB962C8B-B14F-4D97-AF65-F5344CB8AC3E}">
        <p14:creationId xmlns:p14="http://schemas.microsoft.com/office/powerpoint/2010/main" val="317284748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43CD3B9D-C80F-264D-8CD6-19ED1116A184}"/>
                  </a:ext>
                </a:extLst>
              </p:cNvPr>
              <p:cNvSpPr txBox="1"/>
              <p:nvPr/>
            </p:nvSpPr>
            <p:spPr>
              <a:xfrm>
                <a:off x="492369" y="391886"/>
                <a:ext cx="2880917" cy="523220"/>
              </a:xfrm>
              <a:prstGeom prst="rect">
                <a:avLst/>
              </a:prstGeom>
              <a:noFill/>
            </p:spPr>
            <p:txBody>
              <a:bodyPr wrap="none" rtlCol="0">
                <a:spAutoFit/>
              </a:bodyPr>
              <a:lstStyle/>
              <a:p>
                <a:r>
                  <a:rPr lang="en-US" sz="2800" b="1" dirty="0"/>
                  <a:t>ML Results &gt; </a:t>
                </a:r>
                <a14:m>
                  <m:oMath xmlns:m="http://schemas.openxmlformats.org/officeDocument/2006/math">
                    <m:sSub>
                      <m:sSubPr>
                        <m:ctrlPr>
                          <a:rPr lang="en-US" sz="2800" b="1" i="1" dirty="0">
                            <a:latin typeface="Cambria Math" panose="02040503050406030204" pitchFamily="18" charset="0"/>
                          </a:rPr>
                        </m:ctrlPr>
                      </m:sSubPr>
                      <m:e>
                        <m:r>
                          <a:rPr lang="en-US" sz="2800" b="1" i="1" dirty="0">
                            <a:latin typeface="Cambria Math" panose="02040503050406030204" pitchFamily="18" charset="0"/>
                          </a:rPr>
                          <m:t>𝑿</m:t>
                        </m:r>
                      </m:e>
                      <m:sub>
                        <m:r>
                          <a:rPr lang="tr-TR" sz="2800" b="1" i="1" dirty="0" smtClean="0">
                            <a:latin typeface="Cambria Math" panose="02040503050406030204" pitchFamily="18" charset="0"/>
                          </a:rPr>
                          <m:t>𝒄𝒏𝒏</m:t>
                        </m:r>
                      </m:sub>
                    </m:sSub>
                  </m:oMath>
                </a14:m>
                <a:endParaRPr lang="en-US" sz="2800" b="1" dirty="0"/>
              </a:p>
            </p:txBody>
          </p:sp>
        </mc:Choice>
        <mc:Fallback xmlns="">
          <p:sp>
            <p:nvSpPr>
              <p:cNvPr id="3" name="TextBox 2">
                <a:extLst>
                  <a:ext uri="{FF2B5EF4-FFF2-40B4-BE49-F238E27FC236}">
                    <a16:creationId xmlns:a16="http://schemas.microsoft.com/office/drawing/2014/main" id="{43CD3B9D-C80F-264D-8CD6-19ED1116A184}"/>
                  </a:ext>
                </a:extLst>
              </p:cNvPr>
              <p:cNvSpPr txBox="1">
                <a:spLocks noRot="1" noChangeAspect="1" noMove="1" noResize="1" noEditPoints="1" noAdjustHandles="1" noChangeArrowheads="1" noChangeShapeType="1" noTextEdit="1"/>
              </p:cNvSpPr>
              <p:nvPr/>
            </p:nvSpPr>
            <p:spPr>
              <a:xfrm>
                <a:off x="492369" y="391886"/>
                <a:ext cx="2880917" cy="523220"/>
              </a:xfrm>
              <a:prstGeom prst="rect">
                <a:avLst/>
              </a:prstGeom>
              <a:blipFill>
                <a:blip r:embed="rId2"/>
                <a:stretch>
                  <a:fillRect l="-4386" t="-11905" b="-30952"/>
                </a:stretch>
              </a:blipFill>
            </p:spPr>
            <p:txBody>
              <a:bodyPr/>
              <a:lstStyle/>
              <a:p>
                <a:r>
                  <a:rPr lang="en-US">
                    <a:noFill/>
                  </a:rPr>
                  <a:t> </a:t>
                </a:r>
              </a:p>
            </p:txBody>
          </p:sp>
        </mc:Fallback>
      </mc:AlternateContent>
      <p:sp>
        <p:nvSpPr>
          <p:cNvPr id="7" name="Slide Number Placeholder 6">
            <a:extLst>
              <a:ext uri="{FF2B5EF4-FFF2-40B4-BE49-F238E27FC236}">
                <a16:creationId xmlns:a16="http://schemas.microsoft.com/office/drawing/2014/main" id="{A3068C3F-511B-964D-B8C0-C29E8E8DC684}"/>
              </a:ext>
            </a:extLst>
          </p:cNvPr>
          <p:cNvSpPr>
            <a:spLocks noGrp="1"/>
          </p:cNvSpPr>
          <p:nvPr>
            <p:ph type="sldNum" sz="quarter" idx="12"/>
          </p:nvPr>
        </p:nvSpPr>
        <p:spPr/>
        <p:txBody>
          <a:bodyPr/>
          <a:lstStyle/>
          <a:p>
            <a:fld id="{C5184E39-17C3-1B46-A006-9F7568AAA460}" type="slidenum">
              <a:rPr lang="en-US" smtClean="0"/>
              <a:t>49</a:t>
            </a:fld>
            <a:endParaRPr lang="en-US"/>
          </a:p>
        </p:txBody>
      </p:sp>
      <p:pic>
        <p:nvPicPr>
          <p:cNvPr id="4" name="Picture 3">
            <a:extLst>
              <a:ext uri="{FF2B5EF4-FFF2-40B4-BE49-F238E27FC236}">
                <a16:creationId xmlns:a16="http://schemas.microsoft.com/office/drawing/2014/main" id="{5D26EED8-9735-964B-9AEF-53FEDA1F3AD0}"/>
              </a:ext>
            </a:extLst>
          </p:cNvPr>
          <p:cNvPicPr>
            <a:picLocks noChangeAspect="1"/>
          </p:cNvPicPr>
          <p:nvPr/>
        </p:nvPicPr>
        <p:blipFill rotWithShape="1">
          <a:blip r:embed="rId3"/>
          <a:srcRect r="43535"/>
          <a:stretch/>
        </p:blipFill>
        <p:spPr>
          <a:xfrm>
            <a:off x="2711669" y="4319313"/>
            <a:ext cx="6884276" cy="2400374"/>
          </a:xfrm>
          <a:prstGeom prst="rect">
            <a:avLst/>
          </a:prstGeom>
        </p:spPr>
      </p:pic>
      <p:pic>
        <p:nvPicPr>
          <p:cNvPr id="6" name="Picture 5">
            <a:extLst>
              <a:ext uri="{FF2B5EF4-FFF2-40B4-BE49-F238E27FC236}">
                <a16:creationId xmlns:a16="http://schemas.microsoft.com/office/drawing/2014/main" id="{778E5ADB-749C-7444-B079-FC90CA09118A}"/>
              </a:ext>
            </a:extLst>
          </p:cNvPr>
          <p:cNvPicPr>
            <a:picLocks noChangeAspect="1"/>
          </p:cNvPicPr>
          <p:nvPr/>
        </p:nvPicPr>
        <p:blipFill rotWithShape="1">
          <a:blip r:embed="rId4"/>
          <a:srcRect r="44483"/>
          <a:stretch/>
        </p:blipFill>
        <p:spPr>
          <a:xfrm>
            <a:off x="2711669" y="1338500"/>
            <a:ext cx="6768662" cy="2400374"/>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D4418172-A6C1-F247-89FE-DE864382BD34}"/>
                  </a:ext>
                </a:extLst>
              </p:cNvPr>
              <p:cNvSpPr txBox="1"/>
              <p:nvPr/>
            </p:nvSpPr>
            <p:spPr>
              <a:xfrm>
                <a:off x="2757909" y="969168"/>
                <a:ext cx="6791796" cy="369332"/>
              </a:xfrm>
              <a:prstGeom prst="rect">
                <a:avLst/>
              </a:prstGeom>
              <a:noFill/>
            </p:spPr>
            <p:txBody>
              <a:bodyPr wrap="none" rtlCol="0">
                <a:spAutoFit/>
              </a:bodyPr>
              <a:lstStyle/>
              <a:p>
                <a:r>
                  <a:rPr lang="en-US" b="1" dirty="0"/>
                  <a:t>Table 15: </a:t>
                </a:r>
                <a:r>
                  <a:rPr lang="en-US" dirty="0"/>
                  <a:t>Comparison of ML Experiment Results on Train Data for </a:t>
                </a:r>
                <a14:m>
                  <m:oMath xmlns:m="http://schemas.openxmlformats.org/officeDocument/2006/math">
                    <m:sSub>
                      <m:sSubPr>
                        <m:ctrlPr>
                          <a:rPr lang="en-US" i="1" dirty="0">
                            <a:latin typeface="Cambria Math" panose="02040503050406030204" pitchFamily="18" charset="0"/>
                          </a:rPr>
                        </m:ctrlPr>
                      </m:sSubPr>
                      <m:e>
                        <m:r>
                          <a:rPr lang="en-US" b="0" i="1" dirty="0">
                            <a:latin typeface="Cambria Math" panose="02040503050406030204" pitchFamily="18" charset="0"/>
                          </a:rPr>
                          <m:t>𝑋</m:t>
                        </m:r>
                      </m:e>
                      <m:sub>
                        <m:r>
                          <a:rPr lang="tr-TR" b="0" i="1" dirty="0" smtClean="0">
                            <a:latin typeface="Cambria Math" panose="02040503050406030204" pitchFamily="18" charset="0"/>
                          </a:rPr>
                          <m:t>𝑐𝑛𝑛</m:t>
                        </m:r>
                      </m:sub>
                    </m:sSub>
                  </m:oMath>
                </a14:m>
                <a:endParaRPr lang="en-US" dirty="0"/>
              </a:p>
            </p:txBody>
          </p:sp>
        </mc:Choice>
        <mc:Fallback xmlns="">
          <p:sp>
            <p:nvSpPr>
              <p:cNvPr id="8" name="TextBox 7">
                <a:extLst>
                  <a:ext uri="{FF2B5EF4-FFF2-40B4-BE49-F238E27FC236}">
                    <a16:creationId xmlns:a16="http://schemas.microsoft.com/office/drawing/2014/main" id="{D4418172-A6C1-F247-89FE-DE864382BD34}"/>
                  </a:ext>
                </a:extLst>
              </p:cNvPr>
              <p:cNvSpPr txBox="1">
                <a:spLocks noRot="1" noChangeAspect="1" noMove="1" noResize="1" noEditPoints="1" noAdjustHandles="1" noChangeArrowheads="1" noChangeShapeType="1" noTextEdit="1"/>
              </p:cNvSpPr>
              <p:nvPr/>
            </p:nvSpPr>
            <p:spPr>
              <a:xfrm>
                <a:off x="2757909" y="969168"/>
                <a:ext cx="6791796" cy="369332"/>
              </a:xfrm>
              <a:prstGeom prst="rect">
                <a:avLst/>
              </a:prstGeom>
              <a:blipFill>
                <a:blip r:embed="rId5"/>
                <a:stretch>
                  <a:fillRect l="-559" t="-6667"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F4DE6C9-C8EC-7148-AAC4-DF571BC16491}"/>
                  </a:ext>
                </a:extLst>
              </p:cNvPr>
              <p:cNvSpPr txBox="1"/>
              <p:nvPr/>
            </p:nvSpPr>
            <p:spPr>
              <a:xfrm>
                <a:off x="2801607" y="3949981"/>
                <a:ext cx="6704399" cy="369332"/>
              </a:xfrm>
              <a:prstGeom prst="rect">
                <a:avLst/>
              </a:prstGeom>
              <a:noFill/>
            </p:spPr>
            <p:txBody>
              <a:bodyPr wrap="none" rtlCol="0">
                <a:spAutoFit/>
              </a:bodyPr>
              <a:lstStyle/>
              <a:p>
                <a:r>
                  <a:rPr lang="en-US" b="1" dirty="0"/>
                  <a:t>Table 16: </a:t>
                </a:r>
                <a:r>
                  <a:rPr lang="en-US" dirty="0"/>
                  <a:t>Comparison of ML Experiment Results on Test Data for </a:t>
                </a:r>
                <a14:m>
                  <m:oMath xmlns:m="http://schemas.openxmlformats.org/officeDocument/2006/math">
                    <m:sSub>
                      <m:sSubPr>
                        <m:ctrlPr>
                          <a:rPr lang="en-US" i="1" dirty="0">
                            <a:latin typeface="Cambria Math" panose="02040503050406030204" pitchFamily="18" charset="0"/>
                          </a:rPr>
                        </m:ctrlPr>
                      </m:sSubPr>
                      <m:e>
                        <m:r>
                          <a:rPr lang="en-US" b="0" i="1" dirty="0">
                            <a:latin typeface="Cambria Math" panose="02040503050406030204" pitchFamily="18" charset="0"/>
                          </a:rPr>
                          <m:t>𝑋</m:t>
                        </m:r>
                      </m:e>
                      <m:sub>
                        <m:r>
                          <a:rPr lang="tr-TR" b="0" i="1" dirty="0" smtClean="0">
                            <a:latin typeface="Cambria Math" panose="02040503050406030204" pitchFamily="18" charset="0"/>
                          </a:rPr>
                          <m:t>𝑐𝑛𝑛</m:t>
                        </m:r>
                      </m:sub>
                    </m:sSub>
                  </m:oMath>
                </a14:m>
                <a:endParaRPr lang="en-US" dirty="0"/>
              </a:p>
            </p:txBody>
          </p:sp>
        </mc:Choice>
        <mc:Fallback xmlns="">
          <p:sp>
            <p:nvSpPr>
              <p:cNvPr id="9" name="TextBox 8">
                <a:extLst>
                  <a:ext uri="{FF2B5EF4-FFF2-40B4-BE49-F238E27FC236}">
                    <a16:creationId xmlns:a16="http://schemas.microsoft.com/office/drawing/2014/main" id="{EF4DE6C9-C8EC-7148-AAC4-DF571BC16491}"/>
                  </a:ext>
                </a:extLst>
              </p:cNvPr>
              <p:cNvSpPr txBox="1">
                <a:spLocks noRot="1" noChangeAspect="1" noMove="1" noResize="1" noEditPoints="1" noAdjustHandles="1" noChangeArrowheads="1" noChangeShapeType="1" noTextEdit="1"/>
              </p:cNvSpPr>
              <p:nvPr/>
            </p:nvSpPr>
            <p:spPr>
              <a:xfrm>
                <a:off x="2801607" y="3949981"/>
                <a:ext cx="6704399" cy="369332"/>
              </a:xfrm>
              <a:prstGeom prst="rect">
                <a:avLst/>
              </a:prstGeom>
              <a:blipFill>
                <a:blip r:embed="rId6"/>
                <a:stretch>
                  <a:fillRect l="-756" t="-6667" b="-23333"/>
                </a:stretch>
              </a:blipFill>
            </p:spPr>
            <p:txBody>
              <a:bodyPr/>
              <a:lstStyle/>
              <a:p>
                <a:r>
                  <a:rPr lang="en-US">
                    <a:noFill/>
                  </a:rPr>
                  <a:t> </a:t>
                </a:r>
              </a:p>
            </p:txBody>
          </p:sp>
        </mc:Fallback>
      </mc:AlternateContent>
    </p:spTree>
    <p:extLst>
      <p:ext uri="{BB962C8B-B14F-4D97-AF65-F5344CB8AC3E}">
        <p14:creationId xmlns:p14="http://schemas.microsoft.com/office/powerpoint/2010/main" val="64554674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43CD3B9D-C80F-264D-8CD6-19ED1116A184}"/>
                  </a:ext>
                </a:extLst>
              </p:cNvPr>
              <p:cNvSpPr txBox="1"/>
              <p:nvPr/>
            </p:nvSpPr>
            <p:spPr>
              <a:xfrm>
                <a:off x="492369" y="391886"/>
                <a:ext cx="2880917" cy="523220"/>
              </a:xfrm>
              <a:prstGeom prst="rect">
                <a:avLst/>
              </a:prstGeom>
              <a:noFill/>
            </p:spPr>
            <p:txBody>
              <a:bodyPr wrap="none" rtlCol="0">
                <a:spAutoFit/>
              </a:bodyPr>
              <a:lstStyle/>
              <a:p>
                <a:r>
                  <a:rPr lang="en-US" sz="2800" b="1" dirty="0"/>
                  <a:t>ML Results &gt; </a:t>
                </a:r>
                <a14:m>
                  <m:oMath xmlns:m="http://schemas.openxmlformats.org/officeDocument/2006/math">
                    <m:sSub>
                      <m:sSubPr>
                        <m:ctrlPr>
                          <a:rPr lang="en-US" sz="2800" b="1" i="1" dirty="0">
                            <a:latin typeface="Cambria Math" panose="02040503050406030204" pitchFamily="18" charset="0"/>
                          </a:rPr>
                        </m:ctrlPr>
                      </m:sSubPr>
                      <m:e>
                        <m:r>
                          <a:rPr lang="en-US" sz="2800" b="1" i="1" dirty="0">
                            <a:latin typeface="Cambria Math" panose="02040503050406030204" pitchFamily="18" charset="0"/>
                          </a:rPr>
                          <m:t>𝑿</m:t>
                        </m:r>
                      </m:e>
                      <m:sub>
                        <m:r>
                          <a:rPr lang="tr-TR" sz="2800" b="1" i="1" dirty="0">
                            <a:latin typeface="Cambria Math" panose="02040503050406030204" pitchFamily="18" charset="0"/>
                          </a:rPr>
                          <m:t>𝒄𝒏𝒏</m:t>
                        </m:r>
                      </m:sub>
                    </m:sSub>
                  </m:oMath>
                </a14:m>
                <a:endParaRPr lang="en-US" sz="2800" b="1" dirty="0"/>
              </a:p>
            </p:txBody>
          </p:sp>
        </mc:Choice>
        <mc:Fallback xmlns="">
          <p:sp>
            <p:nvSpPr>
              <p:cNvPr id="3" name="TextBox 2">
                <a:extLst>
                  <a:ext uri="{FF2B5EF4-FFF2-40B4-BE49-F238E27FC236}">
                    <a16:creationId xmlns:a16="http://schemas.microsoft.com/office/drawing/2014/main" id="{43CD3B9D-C80F-264D-8CD6-19ED1116A184}"/>
                  </a:ext>
                </a:extLst>
              </p:cNvPr>
              <p:cNvSpPr txBox="1">
                <a:spLocks noRot="1" noChangeAspect="1" noMove="1" noResize="1" noEditPoints="1" noAdjustHandles="1" noChangeArrowheads="1" noChangeShapeType="1" noTextEdit="1"/>
              </p:cNvSpPr>
              <p:nvPr/>
            </p:nvSpPr>
            <p:spPr>
              <a:xfrm>
                <a:off x="492369" y="391886"/>
                <a:ext cx="2880917" cy="523220"/>
              </a:xfrm>
              <a:prstGeom prst="rect">
                <a:avLst/>
              </a:prstGeom>
              <a:blipFill>
                <a:blip r:embed="rId2"/>
                <a:stretch>
                  <a:fillRect l="-4386" t="-11905" b="-30952"/>
                </a:stretch>
              </a:blipFill>
            </p:spPr>
            <p:txBody>
              <a:bodyPr/>
              <a:lstStyle/>
              <a:p>
                <a:r>
                  <a:rPr lang="en-US">
                    <a:noFill/>
                  </a:rPr>
                  <a:t> </a:t>
                </a:r>
              </a:p>
            </p:txBody>
          </p:sp>
        </mc:Fallback>
      </mc:AlternateContent>
      <p:sp>
        <p:nvSpPr>
          <p:cNvPr id="7" name="Slide Number Placeholder 6">
            <a:extLst>
              <a:ext uri="{FF2B5EF4-FFF2-40B4-BE49-F238E27FC236}">
                <a16:creationId xmlns:a16="http://schemas.microsoft.com/office/drawing/2014/main" id="{A3068C3F-511B-964D-B8C0-C29E8E8DC684}"/>
              </a:ext>
            </a:extLst>
          </p:cNvPr>
          <p:cNvSpPr>
            <a:spLocks noGrp="1"/>
          </p:cNvSpPr>
          <p:nvPr>
            <p:ph type="sldNum" sz="quarter" idx="12"/>
          </p:nvPr>
        </p:nvSpPr>
        <p:spPr/>
        <p:txBody>
          <a:bodyPr/>
          <a:lstStyle/>
          <a:p>
            <a:fld id="{C5184E39-17C3-1B46-A006-9F7568AAA460}" type="slidenum">
              <a:rPr lang="en-US" smtClean="0"/>
              <a:t>50</a:t>
            </a:fld>
            <a:endParaRPr lang="en-US"/>
          </a:p>
        </p:txBody>
      </p:sp>
      <p:graphicFrame>
        <p:nvGraphicFramePr>
          <p:cNvPr id="4" name="Table 4">
            <a:extLst>
              <a:ext uri="{FF2B5EF4-FFF2-40B4-BE49-F238E27FC236}">
                <a16:creationId xmlns:a16="http://schemas.microsoft.com/office/drawing/2014/main" id="{5A2E0816-7015-534C-9645-B0E0BDBC846D}"/>
              </a:ext>
            </a:extLst>
          </p:cNvPr>
          <p:cNvGraphicFramePr>
            <a:graphicFrameLocks noGrp="1"/>
          </p:cNvGraphicFramePr>
          <p:nvPr>
            <p:extLst>
              <p:ext uri="{D42A27DB-BD31-4B8C-83A1-F6EECF244321}">
                <p14:modId xmlns:p14="http://schemas.microsoft.com/office/powerpoint/2010/main" val="656199625"/>
              </p:ext>
            </p:extLst>
          </p:nvPr>
        </p:nvGraphicFramePr>
        <p:xfrm>
          <a:off x="331075" y="1296873"/>
          <a:ext cx="4435366" cy="1925320"/>
        </p:xfrm>
        <a:graphic>
          <a:graphicData uri="http://schemas.openxmlformats.org/drawingml/2006/table">
            <a:tbl>
              <a:tblPr firstRow="1" bandRow="1">
                <a:tableStyleId>{5C22544A-7EE6-4342-B048-85BDC9FD1C3A}</a:tableStyleId>
              </a:tblPr>
              <a:tblGrid>
                <a:gridCol w="1278408">
                  <a:extLst>
                    <a:ext uri="{9D8B030D-6E8A-4147-A177-3AD203B41FA5}">
                      <a16:colId xmlns:a16="http://schemas.microsoft.com/office/drawing/2014/main" val="1007265543"/>
                    </a:ext>
                  </a:extLst>
                </a:gridCol>
                <a:gridCol w="739578">
                  <a:extLst>
                    <a:ext uri="{9D8B030D-6E8A-4147-A177-3AD203B41FA5}">
                      <a16:colId xmlns:a16="http://schemas.microsoft.com/office/drawing/2014/main" val="3602063895"/>
                    </a:ext>
                  </a:extLst>
                </a:gridCol>
                <a:gridCol w="767256">
                  <a:extLst>
                    <a:ext uri="{9D8B030D-6E8A-4147-A177-3AD203B41FA5}">
                      <a16:colId xmlns:a16="http://schemas.microsoft.com/office/drawing/2014/main" val="382586116"/>
                    </a:ext>
                  </a:extLst>
                </a:gridCol>
                <a:gridCol w="767255">
                  <a:extLst>
                    <a:ext uri="{9D8B030D-6E8A-4147-A177-3AD203B41FA5}">
                      <a16:colId xmlns:a16="http://schemas.microsoft.com/office/drawing/2014/main" val="3763775034"/>
                    </a:ext>
                  </a:extLst>
                </a:gridCol>
                <a:gridCol w="882869">
                  <a:extLst>
                    <a:ext uri="{9D8B030D-6E8A-4147-A177-3AD203B41FA5}">
                      <a16:colId xmlns:a16="http://schemas.microsoft.com/office/drawing/2014/main" val="526841229"/>
                    </a:ext>
                  </a:extLst>
                </a:gridCol>
              </a:tblGrid>
              <a:tr h="370840">
                <a:tc rowSpan="2">
                  <a:txBody>
                    <a:bodyPr/>
                    <a:lstStyle/>
                    <a:p>
                      <a:pPr algn="ctr"/>
                      <a:r>
                        <a:rPr lang="en-US" sz="1400" dirty="0"/>
                        <a:t>Hyper-Parameter</a:t>
                      </a:r>
                    </a:p>
                  </a:txBody>
                  <a:tcPr anchor="ctr"/>
                </a:tc>
                <a:tc gridSpan="2">
                  <a:txBody>
                    <a:bodyPr/>
                    <a:lstStyle/>
                    <a:p>
                      <a:pPr algn="ctr"/>
                      <a:r>
                        <a:rPr lang="en-US" sz="1400" dirty="0"/>
                        <a:t>Train Data</a:t>
                      </a:r>
                    </a:p>
                  </a:txBody>
                  <a:tcPr>
                    <a:lnR w="38100" cap="flat" cmpd="sng" algn="ctr">
                      <a:solidFill>
                        <a:schemeClr val="bg1"/>
                      </a:solidFill>
                      <a:prstDash val="solid"/>
                      <a:round/>
                      <a:headEnd type="none" w="med" len="med"/>
                      <a:tailEnd type="none" w="med" len="med"/>
                    </a:lnR>
                  </a:tcPr>
                </a:tc>
                <a:tc hMerge="1">
                  <a:txBody>
                    <a:bodyPr/>
                    <a:lstStyle/>
                    <a:p>
                      <a:endParaRPr lang="en-US" sz="1400" dirty="0"/>
                    </a:p>
                  </a:txBody>
                  <a:tcPr/>
                </a:tc>
                <a:tc gridSpan="2">
                  <a:txBody>
                    <a:bodyPr/>
                    <a:lstStyle/>
                    <a:p>
                      <a:pPr algn="ctr"/>
                      <a:r>
                        <a:rPr lang="en-US" sz="1400" dirty="0"/>
                        <a:t>Test Data</a:t>
                      </a:r>
                    </a:p>
                  </a:txBody>
                  <a:tcPr>
                    <a:lnL w="38100" cap="flat" cmpd="sng" algn="ctr">
                      <a:solidFill>
                        <a:schemeClr val="bg1"/>
                      </a:solidFill>
                      <a:prstDash val="solid"/>
                      <a:round/>
                      <a:headEnd type="none" w="med" len="med"/>
                      <a:tailEnd type="none" w="med" len="med"/>
                    </a:lnL>
                  </a:tcPr>
                </a:tc>
                <a:tc hMerge="1">
                  <a:txBody>
                    <a:bodyPr/>
                    <a:lstStyle/>
                    <a:p>
                      <a:endParaRPr lang="en-US" sz="1400" dirty="0"/>
                    </a:p>
                  </a:txBody>
                  <a:tcPr/>
                </a:tc>
                <a:extLst>
                  <a:ext uri="{0D108BD9-81ED-4DB2-BD59-A6C34878D82A}">
                    <a16:rowId xmlns:a16="http://schemas.microsoft.com/office/drawing/2014/main" val="2315933031"/>
                  </a:ext>
                </a:extLst>
              </a:tr>
              <a:tr h="370840">
                <a:tc vMerge="1">
                  <a:txBody>
                    <a:bodyPr/>
                    <a:lstStyle/>
                    <a:p>
                      <a:r>
                        <a:rPr lang="en-US" sz="1400" dirty="0"/>
                        <a:t>Hyper-Parameter</a:t>
                      </a:r>
                    </a:p>
                  </a:txBody>
                  <a:tcPr/>
                </a:tc>
                <a:tc>
                  <a:txBody>
                    <a:bodyPr/>
                    <a:lstStyle/>
                    <a:p>
                      <a:r>
                        <a:rPr lang="en-US" sz="1400" b="1" dirty="0"/>
                        <a:t>Lasso Penalty</a:t>
                      </a:r>
                    </a:p>
                  </a:txBody>
                  <a:tcPr/>
                </a:tc>
                <a:tc>
                  <a:txBody>
                    <a:bodyPr/>
                    <a:lstStyle/>
                    <a:p>
                      <a:r>
                        <a:rPr lang="en-US" sz="1400" b="1" dirty="0"/>
                        <a:t>Ridge Penalty</a:t>
                      </a:r>
                    </a:p>
                  </a:txBody>
                  <a:tcPr>
                    <a:lnR w="38100" cap="flat" cmpd="sng" algn="ctr">
                      <a:solidFill>
                        <a:schemeClr val="bg1"/>
                      </a:solidFill>
                      <a:prstDash val="solid"/>
                      <a:round/>
                      <a:headEnd type="none" w="med" len="med"/>
                      <a:tailEnd type="none" w="med" len="med"/>
                    </a:lnR>
                  </a:tcPr>
                </a:tc>
                <a:tc>
                  <a:txBody>
                    <a:bodyPr/>
                    <a:lstStyle/>
                    <a:p>
                      <a:r>
                        <a:rPr lang="en-US" sz="1400" b="1" dirty="0"/>
                        <a:t>Lasso Penalty</a:t>
                      </a:r>
                    </a:p>
                  </a:txBody>
                  <a:tcPr>
                    <a:lnL w="38100" cap="flat" cmpd="sng" algn="ctr">
                      <a:solidFill>
                        <a:schemeClr val="bg1"/>
                      </a:solidFill>
                      <a:prstDash val="solid"/>
                      <a:round/>
                      <a:headEnd type="none" w="med" len="med"/>
                      <a:tailEnd type="none" w="med" len="med"/>
                    </a:lnL>
                  </a:tcPr>
                </a:tc>
                <a:tc>
                  <a:txBody>
                    <a:bodyPr/>
                    <a:lstStyle/>
                    <a:p>
                      <a:r>
                        <a:rPr lang="en-US" sz="1400" b="1" dirty="0"/>
                        <a:t>Ridge Penalty</a:t>
                      </a:r>
                    </a:p>
                  </a:txBody>
                  <a:tcPr/>
                </a:tc>
                <a:extLst>
                  <a:ext uri="{0D108BD9-81ED-4DB2-BD59-A6C34878D82A}">
                    <a16:rowId xmlns:a16="http://schemas.microsoft.com/office/drawing/2014/main" val="903596503"/>
                  </a:ext>
                </a:extLst>
              </a:tr>
              <a:tr h="370840">
                <a:tc>
                  <a:txBody>
                    <a:bodyPr/>
                    <a:lstStyle/>
                    <a:p>
                      <a:r>
                        <a:rPr lang="en-US" sz="1400" dirty="0"/>
                        <a:t>Kernel Function</a:t>
                      </a:r>
                    </a:p>
                  </a:txBody>
                  <a:tcPr anchor="ct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tr-TR" sz="1400" b="0" dirty="0" err="1"/>
                        <a:t>linear</a:t>
                      </a:r>
                      <a:endParaRPr lang="en-US" sz="1400" dirty="0"/>
                    </a:p>
                  </a:txBody>
                  <a:tcPr anchor="ct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sz="1400" b="0" i="0" kern="1200" dirty="0">
                          <a:solidFill>
                            <a:schemeClr val="dk1"/>
                          </a:solidFill>
                          <a:effectLst/>
                          <a:latin typeface="+mn-lt"/>
                          <a:ea typeface="+mn-ea"/>
                          <a:cs typeface="+mn-cs"/>
                        </a:rPr>
                        <a:t>linear</a:t>
                      </a:r>
                      <a:endParaRPr lang="tr-TR" sz="1400" b="0" dirty="0"/>
                    </a:p>
                  </a:txBody>
                  <a:tcPr anchor="ctr">
                    <a:lnR w="38100" cap="flat" cmpd="sng" algn="ctr">
                      <a:solidFill>
                        <a:schemeClr val="bg1"/>
                      </a:solidFill>
                      <a:prstDash val="solid"/>
                      <a:round/>
                      <a:headEnd type="none" w="med" len="med"/>
                      <a:tailEnd type="none" w="med" len="med"/>
                    </a:lnR>
                  </a:tcP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tr-TR" sz="1400" b="0" dirty="0" err="1"/>
                        <a:t>linear</a:t>
                      </a:r>
                      <a:endParaRPr lang="en-US" sz="1400" dirty="0"/>
                    </a:p>
                  </a:txBody>
                  <a:tcPr anchor="ctr">
                    <a:lnL w="38100" cap="flat" cmpd="sng" algn="ctr">
                      <a:solidFill>
                        <a:schemeClr val="bg1"/>
                      </a:solidFill>
                      <a:prstDash val="solid"/>
                      <a:round/>
                      <a:headEnd type="none" w="med" len="med"/>
                      <a:tailEnd type="none" w="med" len="med"/>
                    </a:lnL>
                  </a:tcP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sz="1400" b="0" i="0" kern="1200" dirty="0">
                          <a:solidFill>
                            <a:schemeClr val="dk1"/>
                          </a:solidFill>
                          <a:effectLst/>
                          <a:latin typeface="+mn-lt"/>
                          <a:ea typeface="+mn-ea"/>
                          <a:cs typeface="+mn-cs"/>
                        </a:rPr>
                        <a:t>linear</a:t>
                      </a:r>
                      <a:endParaRPr lang="tr-TR" sz="1400" b="0" dirty="0"/>
                    </a:p>
                  </a:txBody>
                  <a:tcPr anchor="ctr"/>
                </a:tc>
                <a:extLst>
                  <a:ext uri="{0D108BD9-81ED-4DB2-BD59-A6C34878D82A}">
                    <a16:rowId xmlns:a16="http://schemas.microsoft.com/office/drawing/2014/main" val="2338048115"/>
                  </a:ext>
                </a:extLst>
              </a:tr>
              <a:tr h="370840">
                <a:tc>
                  <a:txBody>
                    <a:bodyPr/>
                    <a:lstStyle/>
                    <a:p>
                      <a:r>
                        <a:rPr lang="en-US" sz="1400" dirty="0"/>
                        <a:t>Regularization</a:t>
                      </a:r>
                    </a:p>
                    <a:p>
                      <a:r>
                        <a:rPr lang="en-US" sz="1400" dirty="0"/>
                        <a:t>Parameter</a:t>
                      </a:r>
                    </a:p>
                  </a:txBody>
                  <a:tcPr anchor="ctr"/>
                </a:tc>
                <a:tc>
                  <a:txBody>
                    <a:bodyPr/>
                    <a:lstStyle/>
                    <a:p>
                      <a:pPr algn="ctr"/>
                      <a:r>
                        <a:rPr lang="en-US" sz="1400" dirty="0"/>
                        <a:t>5e-3</a:t>
                      </a:r>
                    </a:p>
                  </a:txBody>
                  <a:tcPr anchor="ctr"/>
                </a:tc>
                <a:tc>
                  <a:txBody>
                    <a:bodyPr/>
                    <a:lstStyle/>
                    <a:p>
                      <a:pPr algn="ctr"/>
                      <a:r>
                        <a:rPr lang="en-US" sz="1400" dirty="0"/>
                        <a:t>5e-5</a:t>
                      </a:r>
                    </a:p>
                  </a:txBody>
                  <a:tcPr anchor="ctr">
                    <a:lnR w="38100" cap="flat" cmpd="sng" algn="ctr">
                      <a:solidFill>
                        <a:schemeClr val="bg1"/>
                      </a:solidFill>
                      <a:prstDash val="solid"/>
                      <a:round/>
                      <a:headEnd type="none" w="med" len="med"/>
                      <a:tailEnd type="none" w="med" len="med"/>
                    </a:lnR>
                  </a:tcPr>
                </a:tc>
                <a:tc>
                  <a:txBody>
                    <a:bodyPr/>
                    <a:lstStyle/>
                    <a:p>
                      <a:pPr algn="ctr"/>
                      <a:r>
                        <a:rPr lang="en-US" sz="1400" dirty="0"/>
                        <a:t>5e-2</a:t>
                      </a:r>
                    </a:p>
                  </a:txBody>
                  <a:tcPr anchor="ctr">
                    <a:lnL w="38100" cap="flat" cmpd="sng" algn="ctr">
                      <a:solidFill>
                        <a:schemeClr val="bg1"/>
                      </a:solidFill>
                      <a:prstDash val="solid"/>
                      <a:round/>
                      <a:headEnd type="none" w="med" len="med"/>
                      <a:tailEnd type="none" w="med" len="med"/>
                    </a:lnL>
                  </a:tcPr>
                </a:tc>
                <a:tc>
                  <a:txBody>
                    <a:bodyPr/>
                    <a:lstStyle/>
                    <a:p>
                      <a:pPr algn="ctr"/>
                      <a:r>
                        <a:rPr lang="en-US" sz="1400" dirty="0"/>
                        <a:t>5e-5</a:t>
                      </a:r>
                    </a:p>
                  </a:txBody>
                  <a:tcPr anchor="ctr"/>
                </a:tc>
                <a:extLst>
                  <a:ext uri="{0D108BD9-81ED-4DB2-BD59-A6C34878D82A}">
                    <a16:rowId xmlns:a16="http://schemas.microsoft.com/office/drawing/2014/main" val="1252353253"/>
                  </a:ext>
                </a:extLst>
              </a:tr>
            </a:tbl>
          </a:graphicData>
        </a:graphic>
      </p:graphicFrame>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2AF38B7-4CE2-BA41-9938-42D7DF456902}"/>
                  </a:ext>
                </a:extLst>
              </p:cNvPr>
              <p:cNvSpPr txBox="1"/>
              <p:nvPr/>
            </p:nvSpPr>
            <p:spPr>
              <a:xfrm>
                <a:off x="0" y="915106"/>
                <a:ext cx="5589543" cy="369332"/>
              </a:xfrm>
              <a:prstGeom prst="rect">
                <a:avLst/>
              </a:prstGeom>
              <a:noFill/>
            </p:spPr>
            <p:txBody>
              <a:bodyPr wrap="none" rtlCol="0">
                <a:spAutoFit/>
              </a:bodyPr>
              <a:lstStyle/>
              <a:p>
                <a:r>
                  <a:rPr lang="en-US" b="1" dirty="0"/>
                  <a:t>Table 17: </a:t>
                </a:r>
                <a:r>
                  <a:rPr lang="en-US" dirty="0"/>
                  <a:t>SVM hyper-parameter options for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𝑋</m:t>
                        </m:r>
                      </m:e>
                      <m:sub>
                        <m:r>
                          <a:rPr lang="tr-TR" i="1" dirty="0">
                            <a:latin typeface="Cambria Math" panose="02040503050406030204" pitchFamily="18" charset="0"/>
                          </a:rPr>
                          <m:t>𝑐𝑛𝑛</m:t>
                        </m:r>
                        <m:r>
                          <a:rPr lang="tr-TR" i="1" dirty="0">
                            <a:latin typeface="Cambria Math" panose="02040503050406030204" pitchFamily="18" charset="0"/>
                          </a:rPr>
                          <m:t>_</m:t>
                        </m:r>
                        <m:r>
                          <a:rPr lang="tr-TR" i="1" dirty="0">
                            <a:latin typeface="Cambria Math" panose="02040503050406030204" pitchFamily="18" charset="0"/>
                          </a:rPr>
                          <m:t>𝑅𝑒𝑠𝑁𝑒𝑡</m:t>
                        </m:r>
                        <m:r>
                          <a:rPr lang="tr-TR" i="1" dirty="0">
                            <a:latin typeface="Cambria Math" panose="02040503050406030204" pitchFamily="18" charset="0"/>
                          </a:rPr>
                          <m:t>50</m:t>
                        </m:r>
                      </m:sub>
                    </m:sSub>
                  </m:oMath>
                </a14:m>
                <a:endParaRPr lang="en-US" dirty="0"/>
              </a:p>
            </p:txBody>
          </p:sp>
        </mc:Choice>
        <mc:Fallback xmlns="">
          <p:sp>
            <p:nvSpPr>
              <p:cNvPr id="6" name="TextBox 5">
                <a:extLst>
                  <a:ext uri="{FF2B5EF4-FFF2-40B4-BE49-F238E27FC236}">
                    <a16:creationId xmlns:a16="http://schemas.microsoft.com/office/drawing/2014/main" id="{02AF38B7-4CE2-BA41-9938-42D7DF456902}"/>
                  </a:ext>
                </a:extLst>
              </p:cNvPr>
              <p:cNvSpPr txBox="1">
                <a:spLocks noRot="1" noChangeAspect="1" noMove="1" noResize="1" noEditPoints="1" noAdjustHandles="1" noChangeArrowheads="1" noChangeShapeType="1" noTextEdit="1"/>
              </p:cNvSpPr>
              <p:nvPr/>
            </p:nvSpPr>
            <p:spPr>
              <a:xfrm>
                <a:off x="0" y="915106"/>
                <a:ext cx="5589543" cy="369332"/>
              </a:xfrm>
              <a:prstGeom prst="rect">
                <a:avLst/>
              </a:prstGeom>
              <a:blipFill>
                <a:blip r:embed="rId3"/>
                <a:stretch>
                  <a:fillRect l="-907"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991B444-CE77-CC4D-AFE8-07D225AB7B9C}"/>
                  </a:ext>
                </a:extLst>
              </p:cNvPr>
              <p:cNvSpPr txBox="1"/>
              <p:nvPr/>
            </p:nvSpPr>
            <p:spPr>
              <a:xfrm>
                <a:off x="6172329" y="925365"/>
                <a:ext cx="5379550" cy="369332"/>
              </a:xfrm>
              <a:prstGeom prst="rect">
                <a:avLst/>
              </a:prstGeom>
              <a:noFill/>
            </p:spPr>
            <p:txBody>
              <a:bodyPr wrap="none" rtlCol="0">
                <a:spAutoFit/>
              </a:bodyPr>
              <a:lstStyle/>
              <a:p>
                <a:r>
                  <a:rPr lang="en-US" b="1" dirty="0"/>
                  <a:t>Table 18: </a:t>
                </a:r>
                <a:r>
                  <a:rPr lang="en-US" dirty="0"/>
                  <a:t>LR hyper-parameter options for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𝑋</m:t>
                        </m:r>
                      </m:e>
                      <m:sub>
                        <m:r>
                          <a:rPr lang="tr-TR" i="1" dirty="0">
                            <a:latin typeface="Cambria Math" panose="02040503050406030204" pitchFamily="18" charset="0"/>
                          </a:rPr>
                          <m:t>𝑐𝑛𝑛</m:t>
                        </m:r>
                        <m:r>
                          <a:rPr lang="tr-TR" i="1" dirty="0">
                            <a:latin typeface="Cambria Math" panose="02040503050406030204" pitchFamily="18" charset="0"/>
                          </a:rPr>
                          <m:t>_</m:t>
                        </m:r>
                        <m:r>
                          <a:rPr lang="tr-TR" i="1" dirty="0">
                            <a:latin typeface="Cambria Math" panose="02040503050406030204" pitchFamily="18" charset="0"/>
                          </a:rPr>
                          <m:t>𝑅𝑒𝑠𝑁𝑒𝑡</m:t>
                        </m:r>
                        <m:r>
                          <a:rPr lang="tr-TR" i="1" dirty="0">
                            <a:latin typeface="Cambria Math" panose="02040503050406030204" pitchFamily="18" charset="0"/>
                          </a:rPr>
                          <m:t>50</m:t>
                        </m:r>
                      </m:sub>
                    </m:sSub>
                  </m:oMath>
                </a14:m>
                <a:endParaRPr lang="en-US" dirty="0"/>
              </a:p>
            </p:txBody>
          </p:sp>
        </mc:Choice>
        <mc:Fallback xmlns="">
          <p:sp>
            <p:nvSpPr>
              <p:cNvPr id="8" name="TextBox 7">
                <a:extLst>
                  <a:ext uri="{FF2B5EF4-FFF2-40B4-BE49-F238E27FC236}">
                    <a16:creationId xmlns:a16="http://schemas.microsoft.com/office/drawing/2014/main" id="{1991B444-CE77-CC4D-AFE8-07D225AB7B9C}"/>
                  </a:ext>
                </a:extLst>
              </p:cNvPr>
              <p:cNvSpPr txBox="1">
                <a:spLocks noRot="1" noChangeAspect="1" noMove="1" noResize="1" noEditPoints="1" noAdjustHandles="1" noChangeArrowheads="1" noChangeShapeType="1" noTextEdit="1"/>
              </p:cNvSpPr>
              <p:nvPr/>
            </p:nvSpPr>
            <p:spPr>
              <a:xfrm>
                <a:off x="6172329" y="925365"/>
                <a:ext cx="5379550" cy="369332"/>
              </a:xfrm>
              <a:prstGeom prst="rect">
                <a:avLst/>
              </a:prstGeom>
              <a:blipFill>
                <a:blip r:embed="rId4"/>
                <a:stretch>
                  <a:fillRect l="-1179" t="-6667"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ADE2B707-1D15-774E-8A09-CC1BE9D05F2D}"/>
                  </a:ext>
                </a:extLst>
              </p:cNvPr>
              <p:cNvSpPr txBox="1"/>
              <p:nvPr/>
            </p:nvSpPr>
            <p:spPr>
              <a:xfrm>
                <a:off x="6276413" y="3571330"/>
                <a:ext cx="5526834" cy="369332"/>
              </a:xfrm>
              <a:prstGeom prst="rect">
                <a:avLst/>
              </a:prstGeom>
              <a:noFill/>
            </p:spPr>
            <p:txBody>
              <a:bodyPr wrap="none" rtlCol="0">
                <a:spAutoFit/>
              </a:bodyPr>
              <a:lstStyle/>
              <a:p>
                <a:r>
                  <a:rPr lang="en-US" b="1" dirty="0"/>
                  <a:t>Table 20: </a:t>
                </a:r>
                <a:r>
                  <a:rPr lang="en-US" dirty="0"/>
                  <a:t>LDA hyper-parameter options for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𝑋</m:t>
                        </m:r>
                      </m:e>
                      <m:sub>
                        <m:r>
                          <a:rPr lang="tr-TR" i="1" dirty="0">
                            <a:latin typeface="Cambria Math" panose="02040503050406030204" pitchFamily="18" charset="0"/>
                          </a:rPr>
                          <m:t>𝑐𝑛𝑛</m:t>
                        </m:r>
                        <m:r>
                          <a:rPr lang="tr-TR" i="1" dirty="0">
                            <a:latin typeface="Cambria Math" panose="02040503050406030204" pitchFamily="18" charset="0"/>
                          </a:rPr>
                          <m:t>_</m:t>
                        </m:r>
                        <m:r>
                          <a:rPr lang="tr-TR" i="1" dirty="0">
                            <a:latin typeface="Cambria Math" panose="02040503050406030204" pitchFamily="18" charset="0"/>
                          </a:rPr>
                          <m:t>𝑅𝑒𝑠𝑁𝑒𝑡</m:t>
                        </m:r>
                        <m:r>
                          <a:rPr lang="tr-TR" i="1" dirty="0">
                            <a:latin typeface="Cambria Math" panose="02040503050406030204" pitchFamily="18" charset="0"/>
                          </a:rPr>
                          <m:t>50</m:t>
                        </m:r>
                      </m:sub>
                    </m:sSub>
                  </m:oMath>
                </a14:m>
                <a:endParaRPr lang="en-US" dirty="0"/>
              </a:p>
            </p:txBody>
          </p:sp>
        </mc:Choice>
        <mc:Fallback xmlns="">
          <p:sp>
            <p:nvSpPr>
              <p:cNvPr id="10" name="TextBox 9">
                <a:extLst>
                  <a:ext uri="{FF2B5EF4-FFF2-40B4-BE49-F238E27FC236}">
                    <a16:creationId xmlns:a16="http://schemas.microsoft.com/office/drawing/2014/main" id="{ADE2B707-1D15-774E-8A09-CC1BE9D05F2D}"/>
                  </a:ext>
                </a:extLst>
              </p:cNvPr>
              <p:cNvSpPr txBox="1">
                <a:spLocks noRot="1" noChangeAspect="1" noMove="1" noResize="1" noEditPoints="1" noAdjustHandles="1" noChangeArrowheads="1" noChangeShapeType="1" noTextEdit="1"/>
              </p:cNvSpPr>
              <p:nvPr/>
            </p:nvSpPr>
            <p:spPr>
              <a:xfrm>
                <a:off x="6276413" y="3571330"/>
                <a:ext cx="5526834" cy="369332"/>
              </a:xfrm>
              <a:prstGeom prst="rect">
                <a:avLst/>
              </a:prstGeom>
              <a:blipFill>
                <a:blip r:embed="rId5"/>
                <a:stretch>
                  <a:fillRect l="-917" t="-10000" b="-26667"/>
                </a:stretch>
              </a:blipFill>
            </p:spPr>
            <p:txBody>
              <a:bodyPr/>
              <a:lstStyle/>
              <a:p>
                <a:r>
                  <a:rPr lang="en-US">
                    <a:noFill/>
                  </a:rPr>
                  <a:t> </a:t>
                </a:r>
              </a:p>
            </p:txBody>
          </p:sp>
        </mc:Fallback>
      </mc:AlternateContent>
      <p:graphicFrame>
        <p:nvGraphicFramePr>
          <p:cNvPr id="13" name="Table 4">
            <a:extLst>
              <a:ext uri="{FF2B5EF4-FFF2-40B4-BE49-F238E27FC236}">
                <a16:creationId xmlns:a16="http://schemas.microsoft.com/office/drawing/2014/main" id="{998D89B8-5468-A948-8B8E-E1EA986EF1AD}"/>
              </a:ext>
            </a:extLst>
          </p:cNvPr>
          <p:cNvGraphicFramePr>
            <a:graphicFrameLocks noGrp="1"/>
          </p:cNvGraphicFramePr>
          <p:nvPr>
            <p:extLst>
              <p:ext uri="{D42A27DB-BD31-4B8C-83A1-F6EECF244321}">
                <p14:modId xmlns:p14="http://schemas.microsoft.com/office/powerpoint/2010/main" val="2921637944"/>
              </p:ext>
            </p:extLst>
          </p:nvPr>
        </p:nvGraphicFramePr>
        <p:xfrm>
          <a:off x="5612603" y="1301100"/>
          <a:ext cx="6499001" cy="1925320"/>
        </p:xfrm>
        <a:graphic>
          <a:graphicData uri="http://schemas.openxmlformats.org/drawingml/2006/table">
            <a:tbl>
              <a:tblPr firstRow="1" bandRow="1">
                <a:tableStyleId>{5C22544A-7EE6-4342-B048-85BDC9FD1C3A}</a:tableStyleId>
              </a:tblPr>
              <a:tblGrid>
                <a:gridCol w="1282263">
                  <a:extLst>
                    <a:ext uri="{9D8B030D-6E8A-4147-A177-3AD203B41FA5}">
                      <a16:colId xmlns:a16="http://schemas.microsoft.com/office/drawing/2014/main" val="1007265543"/>
                    </a:ext>
                  </a:extLst>
                </a:gridCol>
                <a:gridCol w="1019503">
                  <a:extLst>
                    <a:ext uri="{9D8B030D-6E8A-4147-A177-3AD203B41FA5}">
                      <a16:colId xmlns:a16="http://schemas.microsoft.com/office/drawing/2014/main" val="3602063895"/>
                    </a:ext>
                  </a:extLst>
                </a:gridCol>
                <a:gridCol w="823414">
                  <a:extLst>
                    <a:ext uri="{9D8B030D-6E8A-4147-A177-3AD203B41FA5}">
                      <a16:colId xmlns:a16="http://schemas.microsoft.com/office/drawing/2014/main" val="2682799946"/>
                    </a:ext>
                  </a:extLst>
                </a:gridCol>
                <a:gridCol w="798786">
                  <a:extLst>
                    <a:ext uri="{9D8B030D-6E8A-4147-A177-3AD203B41FA5}">
                      <a16:colId xmlns:a16="http://schemas.microsoft.com/office/drawing/2014/main" val="382586116"/>
                    </a:ext>
                  </a:extLst>
                </a:gridCol>
                <a:gridCol w="956442">
                  <a:extLst>
                    <a:ext uri="{9D8B030D-6E8A-4147-A177-3AD203B41FA5}">
                      <a16:colId xmlns:a16="http://schemas.microsoft.com/office/drawing/2014/main" val="3763775034"/>
                    </a:ext>
                  </a:extLst>
                </a:gridCol>
                <a:gridCol w="798786">
                  <a:extLst>
                    <a:ext uri="{9D8B030D-6E8A-4147-A177-3AD203B41FA5}">
                      <a16:colId xmlns:a16="http://schemas.microsoft.com/office/drawing/2014/main" val="2380557449"/>
                    </a:ext>
                  </a:extLst>
                </a:gridCol>
                <a:gridCol w="819807">
                  <a:extLst>
                    <a:ext uri="{9D8B030D-6E8A-4147-A177-3AD203B41FA5}">
                      <a16:colId xmlns:a16="http://schemas.microsoft.com/office/drawing/2014/main" val="526841229"/>
                    </a:ext>
                  </a:extLst>
                </a:gridCol>
              </a:tblGrid>
              <a:tr h="370840">
                <a:tc rowSpan="2">
                  <a:txBody>
                    <a:bodyPr/>
                    <a:lstStyle/>
                    <a:p>
                      <a:pPr algn="ctr"/>
                      <a:r>
                        <a:rPr lang="en-US" sz="1400" dirty="0"/>
                        <a:t>Hyper-Parameter</a:t>
                      </a:r>
                    </a:p>
                  </a:txBody>
                  <a:tcPr anchor="ctr"/>
                </a:tc>
                <a:tc gridSpan="3">
                  <a:txBody>
                    <a:bodyPr/>
                    <a:lstStyle/>
                    <a:p>
                      <a:pPr algn="ctr"/>
                      <a:r>
                        <a:rPr lang="en-US" sz="1400" dirty="0"/>
                        <a:t>Train Data</a:t>
                      </a:r>
                    </a:p>
                  </a:txBody>
                  <a:tcPr>
                    <a:lnR w="38100" cap="flat" cmpd="sng" algn="ctr">
                      <a:solidFill>
                        <a:schemeClr val="bg1"/>
                      </a:solidFill>
                      <a:prstDash val="solid"/>
                      <a:round/>
                      <a:headEnd type="none" w="med" len="med"/>
                      <a:tailEnd type="none" w="med" len="med"/>
                    </a:lnR>
                  </a:tcPr>
                </a:tc>
                <a:tc hMerge="1">
                  <a:txBody>
                    <a:bodyPr/>
                    <a:lstStyle/>
                    <a:p>
                      <a:endParaRPr lang="en-US"/>
                    </a:p>
                  </a:txBody>
                  <a:tcPr/>
                </a:tc>
                <a:tc hMerge="1">
                  <a:txBody>
                    <a:bodyPr/>
                    <a:lstStyle/>
                    <a:p>
                      <a:endParaRPr lang="en-US" sz="1400" dirty="0"/>
                    </a:p>
                  </a:txBody>
                  <a:tcPr/>
                </a:tc>
                <a:tc gridSpan="3">
                  <a:txBody>
                    <a:bodyPr/>
                    <a:lstStyle/>
                    <a:p>
                      <a:pPr algn="ctr"/>
                      <a:r>
                        <a:rPr lang="en-US" sz="1400" dirty="0"/>
                        <a:t>Test Data</a:t>
                      </a:r>
                    </a:p>
                  </a:txBody>
                  <a:tcPr>
                    <a:lnL w="38100" cap="flat" cmpd="sng" algn="ctr">
                      <a:solidFill>
                        <a:schemeClr val="bg1"/>
                      </a:solidFill>
                      <a:prstDash val="solid"/>
                      <a:round/>
                      <a:headEnd type="none" w="med" len="med"/>
                      <a:tailEnd type="none" w="med" len="med"/>
                    </a:lnL>
                  </a:tcPr>
                </a:tc>
                <a:tc hMerge="1">
                  <a:txBody>
                    <a:bodyPr/>
                    <a:lstStyle/>
                    <a:p>
                      <a:endParaRPr lang="en-US"/>
                    </a:p>
                  </a:txBody>
                  <a:tcPr/>
                </a:tc>
                <a:tc hMerge="1">
                  <a:txBody>
                    <a:bodyPr/>
                    <a:lstStyle/>
                    <a:p>
                      <a:endParaRPr lang="en-US" sz="1400" dirty="0"/>
                    </a:p>
                  </a:txBody>
                  <a:tcPr/>
                </a:tc>
                <a:extLst>
                  <a:ext uri="{0D108BD9-81ED-4DB2-BD59-A6C34878D82A}">
                    <a16:rowId xmlns:a16="http://schemas.microsoft.com/office/drawing/2014/main" val="2315933031"/>
                  </a:ext>
                </a:extLst>
              </a:tr>
              <a:tr h="370840">
                <a:tc vMerge="1">
                  <a:txBody>
                    <a:bodyPr/>
                    <a:lstStyle/>
                    <a:p>
                      <a:r>
                        <a:rPr lang="en-US" sz="1400" dirty="0"/>
                        <a:t>Hyper-Parameter</a:t>
                      </a:r>
                    </a:p>
                  </a:txBody>
                  <a:tcPr/>
                </a:tc>
                <a:tc>
                  <a:txBody>
                    <a:bodyPr/>
                    <a:lstStyle/>
                    <a:p>
                      <a:r>
                        <a:rPr lang="en-US" sz="1400" b="1" dirty="0"/>
                        <a:t>No </a:t>
                      </a:r>
                    </a:p>
                    <a:p>
                      <a:r>
                        <a:rPr lang="en-US" sz="1400" b="1" dirty="0"/>
                        <a:t>Penalty</a:t>
                      </a:r>
                    </a:p>
                  </a:txBody>
                  <a:tcPr/>
                </a:tc>
                <a:tc>
                  <a:txBody>
                    <a:bodyPr/>
                    <a:lstStyle/>
                    <a:p>
                      <a:r>
                        <a:rPr lang="en-US" sz="1400" b="1" dirty="0"/>
                        <a:t>Lasso Penalty</a:t>
                      </a:r>
                    </a:p>
                  </a:txBody>
                  <a:tcPr/>
                </a:tc>
                <a:tc>
                  <a:txBody>
                    <a:bodyPr/>
                    <a:lstStyle/>
                    <a:p>
                      <a:r>
                        <a:rPr lang="en-US" sz="1400" b="1" dirty="0"/>
                        <a:t>Ridge Penalty</a:t>
                      </a:r>
                    </a:p>
                  </a:txBody>
                  <a:tcPr>
                    <a:lnR w="38100" cap="flat" cmpd="sng" algn="ctr">
                      <a:solidFill>
                        <a:schemeClr val="bg1"/>
                      </a:solidFill>
                      <a:prstDash val="solid"/>
                      <a:round/>
                      <a:headEnd type="none" w="med" len="med"/>
                      <a:tailEnd type="none" w="med" len="med"/>
                    </a:lnR>
                  </a:tcPr>
                </a:tc>
                <a:tc>
                  <a:txBody>
                    <a:bodyPr/>
                    <a:lstStyle/>
                    <a:p>
                      <a:r>
                        <a:rPr lang="en-US" sz="1400" b="1" dirty="0"/>
                        <a:t>No Penalty</a:t>
                      </a:r>
                    </a:p>
                  </a:txBody>
                  <a:tcPr>
                    <a:lnL w="38100" cap="flat" cmpd="sng" algn="ctr">
                      <a:solidFill>
                        <a:schemeClr val="bg1"/>
                      </a:solidFill>
                      <a:prstDash val="solid"/>
                      <a:round/>
                      <a:headEnd type="none" w="med" len="med"/>
                      <a:tailEnd type="none" w="med" len="med"/>
                    </a:lnL>
                  </a:tcPr>
                </a:tc>
                <a:tc>
                  <a:txBody>
                    <a:bodyPr/>
                    <a:lstStyle/>
                    <a:p>
                      <a:r>
                        <a:rPr lang="en-US" sz="1400" b="1" dirty="0"/>
                        <a:t>Lasso Penalty</a:t>
                      </a:r>
                    </a:p>
                  </a:txBody>
                  <a:tcPr/>
                </a:tc>
                <a:tc>
                  <a:txBody>
                    <a:bodyPr/>
                    <a:lstStyle/>
                    <a:p>
                      <a:r>
                        <a:rPr lang="en-US" sz="1400" b="1" dirty="0"/>
                        <a:t>Ridge Penalty</a:t>
                      </a:r>
                    </a:p>
                  </a:txBody>
                  <a:tcPr/>
                </a:tc>
                <a:extLst>
                  <a:ext uri="{0D108BD9-81ED-4DB2-BD59-A6C34878D82A}">
                    <a16:rowId xmlns:a16="http://schemas.microsoft.com/office/drawing/2014/main" val="903596503"/>
                  </a:ext>
                </a:extLst>
              </a:tr>
              <a:tr h="370840">
                <a:tc>
                  <a:txBody>
                    <a:bodyPr/>
                    <a:lstStyle/>
                    <a:p>
                      <a:r>
                        <a:rPr lang="en-US" sz="1400" dirty="0"/>
                        <a:t>Solver Function</a:t>
                      </a:r>
                    </a:p>
                  </a:txBody>
                  <a:tcPr anchor="ctr"/>
                </a:tc>
                <a:tc>
                  <a:txBody>
                    <a:bodyPr/>
                    <a:lstStyle/>
                    <a:p>
                      <a:pPr algn="ctr"/>
                      <a:r>
                        <a:rPr lang="tr-TR" sz="1400" b="0" dirty="0" err="1"/>
                        <a:t>newton-cg</a:t>
                      </a:r>
                      <a:endParaRPr lang="tr-TR" sz="1400" b="0" dirty="0"/>
                    </a:p>
                  </a:txBody>
                  <a:tcPr anchor="ct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sz="1400" dirty="0" err="1"/>
                        <a:t>liblinear</a:t>
                      </a:r>
                      <a:endParaRPr lang="en-US" sz="1400" dirty="0"/>
                    </a:p>
                  </a:txBody>
                  <a:tcPr anchor="ct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tr-TR" sz="1400" b="0" dirty="0" err="1"/>
                        <a:t>liblinear</a:t>
                      </a:r>
                      <a:endParaRPr lang="tr-TR" sz="1400" b="0" dirty="0"/>
                    </a:p>
                  </a:txBody>
                  <a:tcPr anchor="ctr">
                    <a:lnR w="38100" cap="flat" cmpd="sng" algn="ctr">
                      <a:solidFill>
                        <a:schemeClr val="bg1"/>
                      </a:solidFill>
                      <a:prstDash val="solid"/>
                      <a:round/>
                      <a:headEnd type="none" w="med" len="med"/>
                      <a:tailEnd type="none" w="med" len="med"/>
                    </a:lnR>
                  </a:tcPr>
                </a:tc>
                <a:tc>
                  <a:txBody>
                    <a:bodyPr/>
                    <a:lstStyle/>
                    <a:p>
                      <a:pPr algn="ctr"/>
                      <a:r>
                        <a:rPr lang="tr-TR" sz="1400" b="0" dirty="0" err="1"/>
                        <a:t>newton-cg</a:t>
                      </a:r>
                      <a:endParaRPr lang="tr-TR" sz="1400" b="0" dirty="0"/>
                    </a:p>
                  </a:txBody>
                  <a:tcPr anchor="ctr">
                    <a:lnL w="38100" cap="flat" cmpd="sng" algn="ctr">
                      <a:solidFill>
                        <a:schemeClr val="bg1"/>
                      </a:solidFill>
                      <a:prstDash val="solid"/>
                      <a:round/>
                      <a:headEnd type="none" w="med" len="med"/>
                      <a:tailEnd type="none" w="med" len="med"/>
                    </a:lnL>
                  </a:tcP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sz="1400" dirty="0" err="1"/>
                        <a:t>liblinear</a:t>
                      </a:r>
                      <a:endParaRPr lang="en-US" sz="1400" dirty="0"/>
                    </a:p>
                  </a:txBody>
                  <a:tcPr anchor="ct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sz="1400" b="0" i="0" kern="1200" dirty="0">
                          <a:solidFill>
                            <a:schemeClr val="dk1"/>
                          </a:solidFill>
                          <a:effectLst/>
                          <a:latin typeface="+mn-lt"/>
                          <a:ea typeface="+mn-ea"/>
                          <a:cs typeface="+mn-cs"/>
                        </a:rPr>
                        <a:t>linear</a:t>
                      </a:r>
                      <a:endParaRPr lang="tr-TR" sz="1400" b="0" dirty="0"/>
                    </a:p>
                  </a:txBody>
                  <a:tcPr anchor="ctr"/>
                </a:tc>
                <a:extLst>
                  <a:ext uri="{0D108BD9-81ED-4DB2-BD59-A6C34878D82A}">
                    <a16:rowId xmlns:a16="http://schemas.microsoft.com/office/drawing/2014/main" val="2338048115"/>
                  </a:ext>
                </a:extLst>
              </a:tr>
              <a:tr h="370840">
                <a:tc>
                  <a:txBody>
                    <a:bodyPr/>
                    <a:lstStyle/>
                    <a:p>
                      <a:r>
                        <a:rPr lang="en-US" sz="1400" dirty="0"/>
                        <a:t>Regularization</a:t>
                      </a:r>
                    </a:p>
                    <a:p>
                      <a:r>
                        <a:rPr lang="en-US" sz="1400" dirty="0"/>
                        <a:t>Parameter</a:t>
                      </a:r>
                    </a:p>
                  </a:txBody>
                  <a:tcPr anchor="ctr"/>
                </a:tc>
                <a:tc>
                  <a:txBody>
                    <a:bodyPr/>
                    <a:lstStyle/>
                    <a:p>
                      <a:pPr algn="ctr"/>
                      <a:r>
                        <a:rPr lang="en-US" sz="1400" dirty="0"/>
                        <a:t>-</a:t>
                      </a:r>
                    </a:p>
                  </a:txBody>
                  <a:tcPr anchor="ctr"/>
                </a:tc>
                <a:tc>
                  <a:txBody>
                    <a:bodyPr/>
                    <a:lstStyle/>
                    <a:p>
                      <a:pPr algn="ctr"/>
                      <a:r>
                        <a:rPr lang="en-US" sz="1400" dirty="0"/>
                        <a:t>2e-2</a:t>
                      </a:r>
                    </a:p>
                  </a:txBody>
                  <a:tcPr anchor="ctr"/>
                </a:tc>
                <a:tc>
                  <a:txBody>
                    <a:bodyPr/>
                    <a:lstStyle/>
                    <a:p>
                      <a:pPr algn="ctr"/>
                      <a:r>
                        <a:rPr lang="en-US" sz="1400" dirty="0"/>
                        <a:t>5e-5</a:t>
                      </a:r>
                    </a:p>
                  </a:txBody>
                  <a:tcPr anchor="ctr">
                    <a:lnR w="38100" cap="flat" cmpd="sng" algn="ctr">
                      <a:solidFill>
                        <a:schemeClr val="bg1"/>
                      </a:solidFill>
                      <a:prstDash val="solid"/>
                      <a:round/>
                      <a:headEnd type="none" w="med" len="med"/>
                      <a:tailEnd type="none" w="med" len="med"/>
                    </a:lnR>
                  </a:tcPr>
                </a:tc>
                <a:tc>
                  <a:txBody>
                    <a:bodyPr/>
                    <a:lstStyle/>
                    <a:p>
                      <a:pPr algn="ctr"/>
                      <a:r>
                        <a:rPr lang="en-US" sz="1400" dirty="0"/>
                        <a:t>-</a:t>
                      </a:r>
                    </a:p>
                  </a:txBody>
                  <a:tcPr anchor="ctr">
                    <a:lnL w="38100" cap="flat" cmpd="sng" algn="ctr">
                      <a:solidFill>
                        <a:schemeClr val="bg1"/>
                      </a:solidFill>
                      <a:prstDash val="solid"/>
                      <a:round/>
                      <a:headEnd type="none" w="med" len="med"/>
                      <a:tailEnd type="none" w="med" len="med"/>
                    </a:lnL>
                  </a:tcPr>
                </a:tc>
                <a:tc>
                  <a:txBody>
                    <a:bodyPr/>
                    <a:lstStyle/>
                    <a:p>
                      <a:pPr algn="ctr"/>
                      <a:r>
                        <a:rPr lang="en-US" sz="1400" dirty="0"/>
                        <a:t>1.0</a:t>
                      </a:r>
                    </a:p>
                  </a:txBody>
                  <a:tcPr anchor="ctr"/>
                </a:tc>
                <a:tc>
                  <a:txBody>
                    <a:bodyPr/>
                    <a:lstStyle/>
                    <a:p>
                      <a:pPr algn="ctr"/>
                      <a:r>
                        <a:rPr lang="en-US" sz="1400" dirty="0"/>
                        <a:t>5e-5</a:t>
                      </a:r>
                    </a:p>
                  </a:txBody>
                  <a:tcPr anchor="ctr"/>
                </a:tc>
                <a:extLst>
                  <a:ext uri="{0D108BD9-81ED-4DB2-BD59-A6C34878D82A}">
                    <a16:rowId xmlns:a16="http://schemas.microsoft.com/office/drawing/2014/main" val="1252353253"/>
                  </a:ext>
                </a:extLst>
              </a:tr>
            </a:tbl>
          </a:graphicData>
        </a:graphic>
      </p:graphicFrame>
      <p:graphicFrame>
        <p:nvGraphicFramePr>
          <p:cNvPr id="14" name="Table 4">
            <a:extLst>
              <a:ext uri="{FF2B5EF4-FFF2-40B4-BE49-F238E27FC236}">
                <a16:creationId xmlns:a16="http://schemas.microsoft.com/office/drawing/2014/main" id="{2DEDD8C4-91FC-D14C-A99B-DCE5A1CCB04D}"/>
              </a:ext>
            </a:extLst>
          </p:cNvPr>
          <p:cNvGraphicFramePr>
            <a:graphicFrameLocks noGrp="1"/>
          </p:cNvGraphicFramePr>
          <p:nvPr>
            <p:extLst>
              <p:ext uri="{D42A27DB-BD31-4B8C-83A1-F6EECF244321}">
                <p14:modId xmlns:p14="http://schemas.microsoft.com/office/powerpoint/2010/main" val="2674479140"/>
              </p:ext>
            </p:extLst>
          </p:nvPr>
        </p:nvGraphicFramePr>
        <p:xfrm>
          <a:off x="6371937" y="3940662"/>
          <a:ext cx="5335786" cy="2509520"/>
        </p:xfrm>
        <a:graphic>
          <a:graphicData uri="http://schemas.openxmlformats.org/drawingml/2006/table">
            <a:tbl>
              <a:tblPr firstRow="1" bandRow="1">
                <a:tableStyleId>{5C22544A-7EE6-4342-B048-85BDC9FD1C3A}</a:tableStyleId>
              </a:tblPr>
              <a:tblGrid>
                <a:gridCol w="2178828">
                  <a:extLst>
                    <a:ext uri="{9D8B030D-6E8A-4147-A177-3AD203B41FA5}">
                      <a16:colId xmlns:a16="http://schemas.microsoft.com/office/drawing/2014/main" val="1007265543"/>
                    </a:ext>
                  </a:extLst>
                </a:gridCol>
                <a:gridCol w="739578">
                  <a:extLst>
                    <a:ext uri="{9D8B030D-6E8A-4147-A177-3AD203B41FA5}">
                      <a16:colId xmlns:a16="http://schemas.microsoft.com/office/drawing/2014/main" val="3602063895"/>
                    </a:ext>
                  </a:extLst>
                </a:gridCol>
                <a:gridCol w="767256">
                  <a:extLst>
                    <a:ext uri="{9D8B030D-6E8A-4147-A177-3AD203B41FA5}">
                      <a16:colId xmlns:a16="http://schemas.microsoft.com/office/drawing/2014/main" val="382586116"/>
                    </a:ext>
                  </a:extLst>
                </a:gridCol>
                <a:gridCol w="767255">
                  <a:extLst>
                    <a:ext uri="{9D8B030D-6E8A-4147-A177-3AD203B41FA5}">
                      <a16:colId xmlns:a16="http://schemas.microsoft.com/office/drawing/2014/main" val="3763775034"/>
                    </a:ext>
                  </a:extLst>
                </a:gridCol>
                <a:gridCol w="882869">
                  <a:extLst>
                    <a:ext uri="{9D8B030D-6E8A-4147-A177-3AD203B41FA5}">
                      <a16:colId xmlns:a16="http://schemas.microsoft.com/office/drawing/2014/main" val="526841229"/>
                    </a:ext>
                  </a:extLst>
                </a:gridCol>
              </a:tblGrid>
              <a:tr h="370840">
                <a:tc rowSpan="2">
                  <a:txBody>
                    <a:bodyPr/>
                    <a:lstStyle/>
                    <a:p>
                      <a:pPr algn="ctr"/>
                      <a:r>
                        <a:rPr lang="en-US" sz="1400" dirty="0"/>
                        <a:t>Hyper-Parameter</a:t>
                      </a:r>
                    </a:p>
                  </a:txBody>
                  <a:tcPr anchor="ctr"/>
                </a:tc>
                <a:tc gridSpan="2">
                  <a:txBody>
                    <a:bodyPr/>
                    <a:lstStyle/>
                    <a:p>
                      <a:pPr algn="ctr"/>
                      <a:r>
                        <a:rPr lang="en-US" sz="1400" dirty="0"/>
                        <a:t>Train Data</a:t>
                      </a:r>
                    </a:p>
                  </a:txBody>
                  <a:tcPr>
                    <a:lnR w="38100" cap="flat" cmpd="sng" algn="ctr">
                      <a:solidFill>
                        <a:schemeClr val="bg1"/>
                      </a:solidFill>
                      <a:prstDash val="solid"/>
                      <a:round/>
                      <a:headEnd type="none" w="med" len="med"/>
                      <a:tailEnd type="none" w="med" len="med"/>
                    </a:lnR>
                  </a:tcPr>
                </a:tc>
                <a:tc hMerge="1">
                  <a:txBody>
                    <a:bodyPr/>
                    <a:lstStyle/>
                    <a:p>
                      <a:endParaRPr lang="en-US" sz="1400" dirty="0"/>
                    </a:p>
                  </a:txBody>
                  <a:tcPr/>
                </a:tc>
                <a:tc gridSpan="2">
                  <a:txBody>
                    <a:bodyPr/>
                    <a:lstStyle/>
                    <a:p>
                      <a:pPr algn="ctr"/>
                      <a:r>
                        <a:rPr lang="en-US" sz="1400" dirty="0"/>
                        <a:t>Test Data</a:t>
                      </a:r>
                    </a:p>
                  </a:txBody>
                  <a:tcPr>
                    <a:lnL w="38100" cap="flat" cmpd="sng" algn="ctr">
                      <a:solidFill>
                        <a:schemeClr val="bg1"/>
                      </a:solidFill>
                      <a:prstDash val="solid"/>
                      <a:round/>
                      <a:headEnd type="none" w="med" len="med"/>
                      <a:tailEnd type="none" w="med" len="med"/>
                    </a:lnL>
                  </a:tcPr>
                </a:tc>
                <a:tc hMerge="1">
                  <a:txBody>
                    <a:bodyPr/>
                    <a:lstStyle/>
                    <a:p>
                      <a:endParaRPr lang="en-US" sz="1400" dirty="0"/>
                    </a:p>
                  </a:txBody>
                  <a:tcPr/>
                </a:tc>
                <a:extLst>
                  <a:ext uri="{0D108BD9-81ED-4DB2-BD59-A6C34878D82A}">
                    <a16:rowId xmlns:a16="http://schemas.microsoft.com/office/drawing/2014/main" val="2315933031"/>
                  </a:ext>
                </a:extLst>
              </a:tr>
              <a:tr h="370840">
                <a:tc vMerge="1">
                  <a:txBody>
                    <a:bodyPr/>
                    <a:lstStyle/>
                    <a:p>
                      <a:r>
                        <a:rPr lang="en-US" sz="1400" dirty="0"/>
                        <a:t>Hyper-Parameter</a:t>
                      </a:r>
                    </a:p>
                  </a:txBody>
                  <a:tcPr/>
                </a:tc>
                <a:tc>
                  <a:txBody>
                    <a:bodyPr/>
                    <a:lstStyle/>
                    <a:p>
                      <a:r>
                        <a:rPr lang="en-US" sz="1400" b="1" dirty="0"/>
                        <a:t>No Penalty</a:t>
                      </a:r>
                    </a:p>
                  </a:txBody>
                  <a:tcPr/>
                </a:tc>
                <a:tc>
                  <a:txBody>
                    <a:bodyPr/>
                    <a:lstStyle/>
                    <a:p>
                      <a:r>
                        <a:rPr lang="en-US" sz="1400" b="1" dirty="0"/>
                        <a:t>Lasso Penalty</a:t>
                      </a:r>
                    </a:p>
                  </a:txBody>
                  <a:tcPr>
                    <a:lnR w="38100" cap="flat" cmpd="sng" algn="ctr">
                      <a:solidFill>
                        <a:schemeClr val="bg1"/>
                      </a:solidFill>
                      <a:prstDash val="solid"/>
                      <a:round/>
                      <a:headEnd type="none" w="med" len="med"/>
                      <a:tailEnd type="none" w="med" len="med"/>
                    </a:lnR>
                  </a:tcPr>
                </a:tc>
                <a:tc>
                  <a:txBody>
                    <a:bodyPr/>
                    <a:lstStyle/>
                    <a:p>
                      <a:r>
                        <a:rPr lang="en-US" sz="1400" b="1" dirty="0"/>
                        <a:t>No Penalty</a:t>
                      </a:r>
                    </a:p>
                  </a:txBody>
                  <a:tcPr>
                    <a:lnL w="38100" cap="flat" cmpd="sng" algn="ctr">
                      <a:solidFill>
                        <a:schemeClr val="bg1"/>
                      </a:solidFill>
                      <a:prstDash val="solid"/>
                      <a:round/>
                      <a:headEnd type="none" w="med" len="med"/>
                      <a:tailEnd type="none" w="med" len="med"/>
                    </a:lnL>
                  </a:tcPr>
                </a:tc>
                <a:tc>
                  <a:txBody>
                    <a:bodyPr/>
                    <a:lstStyle/>
                    <a:p>
                      <a:r>
                        <a:rPr lang="en-US" sz="1400" b="1" dirty="0"/>
                        <a:t>Lasso Penalty</a:t>
                      </a:r>
                    </a:p>
                  </a:txBody>
                  <a:tcPr/>
                </a:tc>
                <a:extLst>
                  <a:ext uri="{0D108BD9-81ED-4DB2-BD59-A6C34878D82A}">
                    <a16:rowId xmlns:a16="http://schemas.microsoft.com/office/drawing/2014/main" val="903596503"/>
                  </a:ext>
                </a:extLst>
              </a:tr>
              <a:tr h="370840">
                <a:tc>
                  <a:txBody>
                    <a:bodyPr/>
                    <a:lstStyle/>
                    <a:p>
                      <a:r>
                        <a:rPr lang="en-US" sz="1400" dirty="0"/>
                        <a:t>Kernel Function</a:t>
                      </a:r>
                    </a:p>
                  </a:txBody>
                  <a:tcPr anchor="ct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tr-TR" sz="1400" b="0" dirty="0" err="1"/>
                        <a:t>svd</a:t>
                      </a:r>
                      <a:endParaRPr lang="en-US" sz="1400" dirty="0"/>
                    </a:p>
                  </a:txBody>
                  <a:tcPr anchor="ct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sz="1400" b="0" i="0" kern="1200" dirty="0">
                          <a:solidFill>
                            <a:schemeClr val="dk1"/>
                          </a:solidFill>
                          <a:effectLst/>
                          <a:latin typeface="+mn-lt"/>
                          <a:ea typeface="+mn-ea"/>
                          <a:cs typeface="+mn-cs"/>
                        </a:rPr>
                        <a:t>-</a:t>
                      </a:r>
                      <a:endParaRPr lang="tr-TR" sz="1400" b="0" dirty="0"/>
                    </a:p>
                  </a:txBody>
                  <a:tcPr anchor="ctr">
                    <a:lnR w="38100" cap="flat" cmpd="sng" algn="ctr">
                      <a:solidFill>
                        <a:schemeClr val="bg1"/>
                      </a:solidFill>
                      <a:prstDash val="solid"/>
                      <a:round/>
                      <a:headEnd type="none" w="med" len="med"/>
                      <a:tailEnd type="none" w="med" len="med"/>
                    </a:lnR>
                  </a:tcP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tr-TR" sz="1400" b="0" dirty="0" err="1"/>
                        <a:t>svd</a:t>
                      </a:r>
                      <a:endParaRPr lang="en-US" sz="1400" dirty="0"/>
                    </a:p>
                  </a:txBody>
                  <a:tcPr anchor="ctr">
                    <a:lnL w="38100" cap="flat" cmpd="sng" algn="ctr">
                      <a:solidFill>
                        <a:schemeClr val="bg1"/>
                      </a:solidFill>
                      <a:prstDash val="solid"/>
                      <a:round/>
                      <a:headEnd type="none" w="med" len="med"/>
                      <a:tailEnd type="none" w="med" len="med"/>
                    </a:lnL>
                  </a:tcP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sz="1400" b="0" i="0" kern="1200" dirty="0">
                          <a:solidFill>
                            <a:schemeClr val="dk1"/>
                          </a:solidFill>
                          <a:effectLst/>
                          <a:latin typeface="+mn-lt"/>
                          <a:ea typeface="+mn-ea"/>
                          <a:cs typeface="+mn-cs"/>
                        </a:rPr>
                        <a:t>-</a:t>
                      </a:r>
                      <a:endParaRPr lang="tr-TR" sz="1400" b="0" dirty="0"/>
                    </a:p>
                  </a:txBody>
                  <a:tcPr anchor="ctr"/>
                </a:tc>
                <a:extLst>
                  <a:ext uri="{0D108BD9-81ED-4DB2-BD59-A6C34878D82A}">
                    <a16:rowId xmlns:a16="http://schemas.microsoft.com/office/drawing/2014/main" val="2338048115"/>
                  </a:ext>
                </a:extLst>
              </a:tr>
              <a:tr h="370840">
                <a:tc>
                  <a:txBody>
                    <a:bodyPr/>
                    <a:lstStyle/>
                    <a:p>
                      <a:r>
                        <a:rPr lang="en-US" sz="1400" dirty="0"/>
                        <a:t>Computing the Weighted Within-Class Covariance </a:t>
                      </a:r>
                    </a:p>
                    <a:p>
                      <a:r>
                        <a:rPr lang="en-US" sz="1400" i="1" dirty="0"/>
                        <a:t>(for </a:t>
                      </a:r>
                      <a:r>
                        <a:rPr lang="en-US" sz="1400" i="1" dirty="0" err="1"/>
                        <a:t>svd</a:t>
                      </a:r>
                      <a:r>
                        <a:rPr lang="en-US" sz="1400" i="1" dirty="0"/>
                        <a:t> solver)</a:t>
                      </a:r>
                    </a:p>
                  </a:txBody>
                  <a:tcPr anchor="ctr"/>
                </a:tc>
                <a:tc>
                  <a:txBody>
                    <a:bodyPr/>
                    <a:lstStyle/>
                    <a:p>
                      <a:pPr algn="ctr"/>
                      <a:r>
                        <a:rPr lang="en-US" sz="1400" dirty="0"/>
                        <a:t>Yes</a:t>
                      </a:r>
                    </a:p>
                  </a:txBody>
                  <a:tcPr anchor="ctr"/>
                </a:tc>
                <a:tc>
                  <a:txBody>
                    <a:bodyPr/>
                    <a:lstStyle/>
                    <a:p>
                      <a:pPr algn="ctr"/>
                      <a:r>
                        <a:rPr lang="en-US" sz="1400" dirty="0"/>
                        <a:t>-</a:t>
                      </a:r>
                    </a:p>
                  </a:txBody>
                  <a:tcPr anchor="ctr">
                    <a:lnR w="38100" cap="flat" cmpd="sng" algn="ctr">
                      <a:solidFill>
                        <a:schemeClr val="bg1"/>
                      </a:solidFill>
                      <a:prstDash val="solid"/>
                      <a:round/>
                      <a:headEnd type="none" w="med" len="med"/>
                      <a:tailEnd type="none" w="med" len="med"/>
                    </a:lnR>
                  </a:tcPr>
                </a:tc>
                <a:tc>
                  <a:txBody>
                    <a:bodyPr/>
                    <a:lstStyle/>
                    <a:p>
                      <a:pPr algn="ctr"/>
                      <a:r>
                        <a:rPr lang="en-US" sz="1400" dirty="0"/>
                        <a:t>Yes</a:t>
                      </a:r>
                    </a:p>
                  </a:txBody>
                  <a:tcPr anchor="ctr">
                    <a:lnL w="38100" cap="flat" cmpd="sng" algn="ctr">
                      <a:solidFill>
                        <a:schemeClr val="bg1"/>
                      </a:solidFill>
                      <a:prstDash val="solid"/>
                      <a:round/>
                      <a:headEnd type="none" w="med" len="med"/>
                      <a:tailEnd type="none" w="med" len="med"/>
                    </a:lnL>
                  </a:tcPr>
                </a:tc>
                <a:tc>
                  <a:txBody>
                    <a:bodyPr/>
                    <a:lstStyle/>
                    <a:p>
                      <a:pPr algn="ctr"/>
                      <a:r>
                        <a:rPr lang="en-US" sz="1400" dirty="0"/>
                        <a:t>-</a:t>
                      </a:r>
                    </a:p>
                  </a:txBody>
                  <a:tcPr anchor="ctr"/>
                </a:tc>
                <a:extLst>
                  <a:ext uri="{0D108BD9-81ED-4DB2-BD59-A6C34878D82A}">
                    <a16:rowId xmlns:a16="http://schemas.microsoft.com/office/drawing/2014/main" val="1252353253"/>
                  </a:ext>
                </a:extLst>
              </a:tr>
              <a:tr h="0">
                <a:tc>
                  <a:txBody>
                    <a:bodyPr/>
                    <a:lstStyle/>
                    <a:p>
                      <a:r>
                        <a:rPr lang="en-US" sz="1400" dirty="0"/>
                        <a:t>Regularization</a:t>
                      </a:r>
                    </a:p>
                    <a:p>
                      <a:r>
                        <a:rPr lang="en-US" sz="1400" dirty="0"/>
                        <a:t>Parameter</a:t>
                      </a:r>
                    </a:p>
                  </a:txBody>
                  <a:tcPr anchor="ctr"/>
                </a:tc>
                <a:tc>
                  <a:txBody>
                    <a:bodyPr/>
                    <a:lstStyle/>
                    <a:p>
                      <a:pPr algn="ctr"/>
                      <a:r>
                        <a:rPr lang="en-US" sz="1400" dirty="0"/>
                        <a:t>-</a:t>
                      </a:r>
                    </a:p>
                  </a:txBody>
                  <a:tcPr anchor="ctr"/>
                </a:tc>
                <a:tc>
                  <a:txBody>
                    <a:bodyPr/>
                    <a:lstStyle/>
                    <a:p>
                      <a:pPr algn="ctr"/>
                      <a:r>
                        <a:rPr lang="en-US" sz="1400" dirty="0"/>
                        <a:t>5e-5</a:t>
                      </a:r>
                    </a:p>
                  </a:txBody>
                  <a:tcPr anchor="ctr">
                    <a:lnR w="38100" cap="flat" cmpd="sng" algn="ctr">
                      <a:solidFill>
                        <a:schemeClr val="bg1"/>
                      </a:solidFill>
                      <a:prstDash val="solid"/>
                      <a:round/>
                      <a:headEnd type="none" w="med" len="med"/>
                      <a:tailEnd type="none" w="med" len="med"/>
                    </a:lnR>
                  </a:tcPr>
                </a:tc>
                <a:tc>
                  <a:txBody>
                    <a:bodyPr/>
                    <a:lstStyle/>
                    <a:p>
                      <a:pPr algn="ctr"/>
                      <a:endParaRPr lang="en-US" sz="1400" dirty="0"/>
                    </a:p>
                  </a:txBody>
                  <a:tcPr anchor="ctr">
                    <a:lnL w="38100" cap="flat" cmpd="sng" algn="ctr">
                      <a:solidFill>
                        <a:schemeClr val="bg1"/>
                      </a:solidFill>
                      <a:prstDash val="solid"/>
                      <a:round/>
                      <a:headEnd type="none" w="med" len="med"/>
                      <a:tailEnd type="none" w="med" len="med"/>
                    </a:lnL>
                  </a:tcPr>
                </a:tc>
                <a:tc>
                  <a:txBody>
                    <a:bodyPr/>
                    <a:lstStyle/>
                    <a:p>
                      <a:pPr algn="ctr"/>
                      <a:r>
                        <a:rPr lang="en-US" sz="1400" dirty="0"/>
                        <a:t>5e-3</a:t>
                      </a:r>
                    </a:p>
                  </a:txBody>
                  <a:tcPr anchor="ctr"/>
                </a:tc>
                <a:extLst>
                  <a:ext uri="{0D108BD9-81ED-4DB2-BD59-A6C34878D82A}">
                    <a16:rowId xmlns:a16="http://schemas.microsoft.com/office/drawing/2014/main" val="1142536162"/>
                  </a:ext>
                </a:extLst>
              </a:tr>
            </a:tbl>
          </a:graphicData>
        </a:graphic>
      </p:graphicFrame>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8F7A86B9-5D35-854A-B4DA-98FE3DC45FC9}"/>
                  </a:ext>
                </a:extLst>
              </p:cNvPr>
              <p:cNvSpPr/>
              <p:nvPr/>
            </p:nvSpPr>
            <p:spPr>
              <a:xfrm>
                <a:off x="11211" y="3577679"/>
                <a:ext cx="5575116" cy="369332"/>
              </a:xfrm>
              <a:prstGeom prst="rect">
                <a:avLst/>
              </a:prstGeom>
            </p:spPr>
            <p:txBody>
              <a:bodyPr wrap="none">
                <a:spAutoFit/>
              </a:bodyPr>
              <a:lstStyle/>
              <a:p>
                <a:r>
                  <a:rPr lang="en-US" b="1" dirty="0"/>
                  <a:t>Table 19: </a:t>
                </a:r>
                <a:r>
                  <a:rPr lang="en-US" dirty="0"/>
                  <a:t>KNN hyper-parameter options for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𝑋</m:t>
                        </m:r>
                      </m:e>
                      <m:sub>
                        <m:r>
                          <a:rPr lang="tr-TR" i="1" dirty="0">
                            <a:latin typeface="Cambria Math" panose="02040503050406030204" pitchFamily="18" charset="0"/>
                          </a:rPr>
                          <m:t>𝑐𝑛𝑛</m:t>
                        </m:r>
                        <m:r>
                          <a:rPr lang="tr-TR" i="1" dirty="0">
                            <a:latin typeface="Cambria Math" panose="02040503050406030204" pitchFamily="18" charset="0"/>
                          </a:rPr>
                          <m:t>_</m:t>
                        </m:r>
                        <m:r>
                          <a:rPr lang="tr-TR" i="1" dirty="0">
                            <a:latin typeface="Cambria Math" panose="02040503050406030204" pitchFamily="18" charset="0"/>
                          </a:rPr>
                          <m:t>𝑅𝑒𝑠𝑁𝑒𝑡</m:t>
                        </m:r>
                        <m:r>
                          <a:rPr lang="tr-TR" i="1" dirty="0">
                            <a:latin typeface="Cambria Math" panose="02040503050406030204" pitchFamily="18" charset="0"/>
                          </a:rPr>
                          <m:t>50</m:t>
                        </m:r>
                      </m:sub>
                    </m:sSub>
                  </m:oMath>
                </a14:m>
                <a:endParaRPr lang="en-US" dirty="0"/>
              </a:p>
            </p:txBody>
          </p:sp>
        </mc:Choice>
        <mc:Fallback xmlns="">
          <p:sp>
            <p:nvSpPr>
              <p:cNvPr id="2" name="Rectangle 1">
                <a:extLst>
                  <a:ext uri="{FF2B5EF4-FFF2-40B4-BE49-F238E27FC236}">
                    <a16:creationId xmlns:a16="http://schemas.microsoft.com/office/drawing/2014/main" id="{8F7A86B9-5D35-854A-B4DA-98FE3DC45FC9}"/>
                  </a:ext>
                </a:extLst>
              </p:cNvPr>
              <p:cNvSpPr>
                <a:spLocks noRot="1" noChangeAspect="1" noMove="1" noResize="1" noEditPoints="1" noAdjustHandles="1" noChangeArrowheads="1" noChangeShapeType="1" noTextEdit="1"/>
              </p:cNvSpPr>
              <p:nvPr/>
            </p:nvSpPr>
            <p:spPr>
              <a:xfrm>
                <a:off x="11211" y="3577679"/>
                <a:ext cx="5575116" cy="369332"/>
              </a:xfrm>
              <a:prstGeom prst="rect">
                <a:avLst/>
              </a:prstGeom>
              <a:blipFill>
                <a:blip r:embed="rId6"/>
                <a:stretch>
                  <a:fillRect l="-909" t="-6667" b="-26667"/>
                </a:stretch>
              </a:blipFill>
            </p:spPr>
            <p:txBody>
              <a:bodyPr/>
              <a:lstStyle/>
              <a:p>
                <a:r>
                  <a:rPr lang="en-US">
                    <a:noFill/>
                  </a:rPr>
                  <a:t> </a:t>
                </a:r>
              </a:p>
            </p:txBody>
          </p:sp>
        </mc:Fallback>
      </mc:AlternateContent>
      <p:graphicFrame>
        <p:nvGraphicFramePr>
          <p:cNvPr id="15" name="Table 4">
            <a:extLst>
              <a:ext uri="{FF2B5EF4-FFF2-40B4-BE49-F238E27FC236}">
                <a16:creationId xmlns:a16="http://schemas.microsoft.com/office/drawing/2014/main" id="{732D985E-5202-CD48-843D-C216AD8879BA}"/>
              </a:ext>
            </a:extLst>
          </p:cNvPr>
          <p:cNvGraphicFramePr>
            <a:graphicFrameLocks noGrp="1"/>
          </p:cNvGraphicFramePr>
          <p:nvPr>
            <p:extLst>
              <p:ext uri="{D42A27DB-BD31-4B8C-83A1-F6EECF244321}">
                <p14:modId xmlns:p14="http://schemas.microsoft.com/office/powerpoint/2010/main" val="3609756178"/>
              </p:ext>
            </p:extLst>
          </p:nvPr>
        </p:nvGraphicFramePr>
        <p:xfrm>
          <a:off x="662151" y="4030426"/>
          <a:ext cx="3773214" cy="2372360"/>
        </p:xfrm>
        <a:graphic>
          <a:graphicData uri="http://schemas.openxmlformats.org/drawingml/2006/table">
            <a:tbl>
              <a:tblPr firstRow="1" bandRow="1">
                <a:tableStyleId>{5C22544A-7EE6-4342-B048-85BDC9FD1C3A}</a:tableStyleId>
              </a:tblPr>
              <a:tblGrid>
                <a:gridCol w="1891862">
                  <a:extLst>
                    <a:ext uri="{9D8B030D-6E8A-4147-A177-3AD203B41FA5}">
                      <a16:colId xmlns:a16="http://schemas.microsoft.com/office/drawing/2014/main" val="1007265543"/>
                    </a:ext>
                  </a:extLst>
                </a:gridCol>
                <a:gridCol w="966952">
                  <a:extLst>
                    <a:ext uri="{9D8B030D-6E8A-4147-A177-3AD203B41FA5}">
                      <a16:colId xmlns:a16="http://schemas.microsoft.com/office/drawing/2014/main" val="3602063895"/>
                    </a:ext>
                  </a:extLst>
                </a:gridCol>
                <a:gridCol w="914400">
                  <a:extLst>
                    <a:ext uri="{9D8B030D-6E8A-4147-A177-3AD203B41FA5}">
                      <a16:colId xmlns:a16="http://schemas.microsoft.com/office/drawing/2014/main" val="3763775034"/>
                    </a:ext>
                  </a:extLst>
                </a:gridCol>
              </a:tblGrid>
              <a:tr h="370840">
                <a:tc rowSpan="2">
                  <a:txBody>
                    <a:bodyPr/>
                    <a:lstStyle/>
                    <a:p>
                      <a:pPr algn="ctr"/>
                      <a:r>
                        <a:rPr lang="en-US" sz="1400" dirty="0"/>
                        <a:t>Hyper-Parameter</a:t>
                      </a:r>
                    </a:p>
                  </a:txBody>
                  <a:tcPr anchor="ctr"/>
                </a:tc>
                <a:tc>
                  <a:txBody>
                    <a:bodyPr/>
                    <a:lstStyle/>
                    <a:p>
                      <a:pPr algn="ctr"/>
                      <a:r>
                        <a:rPr lang="en-US" sz="1400" dirty="0"/>
                        <a:t>Train Data</a:t>
                      </a:r>
                    </a:p>
                  </a:txBody>
                  <a:tcPr>
                    <a:lnR w="38100" cap="flat" cmpd="sng" algn="ctr">
                      <a:solidFill>
                        <a:schemeClr val="bg1"/>
                      </a:solidFill>
                      <a:prstDash val="solid"/>
                      <a:round/>
                      <a:headEnd type="none" w="med" len="med"/>
                      <a:tailEnd type="none" w="med" len="med"/>
                    </a:lnR>
                  </a:tcPr>
                </a:tc>
                <a:tc>
                  <a:txBody>
                    <a:bodyPr/>
                    <a:lstStyle/>
                    <a:p>
                      <a:pPr algn="ctr"/>
                      <a:r>
                        <a:rPr lang="en-US" sz="1400" dirty="0"/>
                        <a:t>Test Data</a:t>
                      </a:r>
                    </a:p>
                  </a:txBody>
                  <a:tcPr>
                    <a:lnL w="38100" cap="flat" cmpd="sng" algn="ctr">
                      <a:solidFill>
                        <a:schemeClr val="bg1"/>
                      </a:solidFill>
                      <a:prstDash val="solid"/>
                      <a:round/>
                      <a:headEnd type="none" w="med" len="med"/>
                      <a:tailEnd type="none" w="med" len="med"/>
                    </a:lnL>
                  </a:tcPr>
                </a:tc>
                <a:extLst>
                  <a:ext uri="{0D108BD9-81ED-4DB2-BD59-A6C34878D82A}">
                    <a16:rowId xmlns:a16="http://schemas.microsoft.com/office/drawing/2014/main" val="2315933031"/>
                  </a:ext>
                </a:extLst>
              </a:tr>
              <a:tr h="370840">
                <a:tc vMerge="1">
                  <a:txBody>
                    <a:bodyPr/>
                    <a:lstStyle/>
                    <a:p>
                      <a:r>
                        <a:rPr lang="en-US" sz="1400" dirty="0"/>
                        <a:t>Hyper-Parameter</a:t>
                      </a:r>
                    </a:p>
                  </a:txBody>
                  <a:tcPr/>
                </a:tc>
                <a:tc>
                  <a:txBody>
                    <a:bodyPr/>
                    <a:lstStyle/>
                    <a:p>
                      <a:r>
                        <a:rPr lang="en-US" sz="1400" b="1" dirty="0"/>
                        <a:t>No Penalty</a:t>
                      </a:r>
                    </a:p>
                  </a:txBody>
                  <a:tcPr>
                    <a:lnR w="38100" cap="flat" cmpd="sng" algn="ctr">
                      <a:solidFill>
                        <a:schemeClr val="bg1"/>
                      </a:solidFill>
                      <a:prstDash val="solid"/>
                      <a:round/>
                      <a:headEnd type="none" w="med" len="med"/>
                      <a:tailEnd type="none" w="med" len="med"/>
                    </a:lnR>
                  </a:tcPr>
                </a:tc>
                <a:tc>
                  <a:txBody>
                    <a:bodyPr/>
                    <a:lstStyle/>
                    <a:p>
                      <a:r>
                        <a:rPr lang="en-US" sz="1400" b="1" dirty="0"/>
                        <a:t>No Penalty</a:t>
                      </a:r>
                    </a:p>
                  </a:txBody>
                  <a:tcPr>
                    <a:lnL w="38100" cap="flat" cmpd="sng" algn="ctr">
                      <a:solidFill>
                        <a:schemeClr val="bg1"/>
                      </a:solidFill>
                      <a:prstDash val="solid"/>
                      <a:round/>
                      <a:headEnd type="none" w="med" len="med"/>
                      <a:tailEnd type="none" w="med" len="med"/>
                    </a:lnL>
                  </a:tcPr>
                </a:tc>
                <a:extLst>
                  <a:ext uri="{0D108BD9-81ED-4DB2-BD59-A6C34878D82A}">
                    <a16:rowId xmlns:a16="http://schemas.microsoft.com/office/drawing/2014/main" val="903596503"/>
                  </a:ext>
                </a:extLst>
              </a:tr>
              <a:tr h="370840">
                <a:tc>
                  <a:txBody>
                    <a:bodyPr/>
                    <a:lstStyle/>
                    <a:p>
                      <a:pPr algn="ctr"/>
                      <a:r>
                        <a:rPr lang="en-US" sz="1400" b="0" i="0" kern="1200" dirty="0">
                          <a:solidFill>
                            <a:schemeClr val="dk1"/>
                          </a:solidFill>
                          <a:effectLst/>
                          <a:latin typeface="+mn-lt"/>
                          <a:ea typeface="+mn-ea"/>
                          <a:cs typeface="+mn-cs"/>
                        </a:rPr>
                        <a:t>Number of Neighbors</a:t>
                      </a:r>
                      <a:endParaRPr lang="en-US" sz="1400" dirty="0"/>
                    </a:p>
                  </a:txBody>
                  <a:tcPr anchor="ct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tr-TR" sz="1400" b="0" dirty="0"/>
                        <a:t>3</a:t>
                      </a:r>
                      <a:endParaRPr lang="en-US" sz="1400" dirty="0"/>
                    </a:p>
                  </a:txBody>
                  <a:tcPr anchor="ctr">
                    <a:lnR w="38100" cap="flat" cmpd="sng" algn="ctr">
                      <a:solidFill>
                        <a:schemeClr val="bg1"/>
                      </a:solidFill>
                      <a:prstDash val="solid"/>
                      <a:round/>
                      <a:headEnd type="none" w="med" len="med"/>
                      <a:tailEnd type="none" w="med" len="med"/>
                    </a:lnR>
                  </a:tcP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tr-TR" sz="1400" b="0" dirty="0"/>
                        <a:t>3</a:t>
                      </a:r>
                      <a:endParaRPr lang="en-US" sz="1400" dirty="0"/>
                    </a:p>
                  </a:txBody>
                  <a:tcPr anchor="ctr">
                    <a:lnL w="38100" cap="flat" cmpd="sng" algn="ctr">
                      <a:solidFill>
                        <a:schemeClr val="bg1"/>
                      </a:solidFill>
                      <a:prstDash val="solid"/>
                      <a:round/>
                      <a:headEnd type="none" w="med" len="med"/>
                      <a:tailEnd type="none" w="med" len="med"/>
                    </a:lnL>
                  </a:tcPr>
                </a:tc>
                <a:extLst>
                  <a:ext uri="{0D108BD9-81ED-4DB2-BD59-A6C34878D82A}">
                    <a16:rowId xmlns:a16="http://schemas.microsoft.com/office/drawing/2014/main" val="2338048115"/>
                  </a:ext>
                </a:extLst>
              </a:tr>
              <a:tr h="370840">
                <a:tc>
                  <a:txBody>
                    <a:bodyPr/>
                    <a:lstStyle/>
                    <a:p>
                      <a:pPr algn="ctr"/>
                      <a:r>
                        <a:rPr lang="en-US" sz="1400" dirty="0"/>
                        <a:t>T</a:t>
                      </a:r>
                      <a:r>
                        <a:rPr lang="en-US" sz="1400" b="0" i="0" kern="1200" dirty="0">
                          <a:solidFill>
                            <a:schemeClr val="dk1"/>
                          </a:solidFill>
                          <a:effectLst/>
                          <a:latin typeface="+mn-lt"/>
                          <a:ea typeface="+mn-ea"/>
                          <a:cs typeface="+mn-cs"/>
                        </a:rPr>
                        <a:t>ype of Majority Voting</a:t>
                      </a:r>
                      <a:endParaRPr lang="en-US" sz="1400" dirty="0"/>
                    </a:p>
                  </a:txBody>
                  <a:tcPr anchor="ctr"/>
                </a:tc>
                <a:tc>
                  <a:txBody>
                    <a:bodyPr/>
                    <a:lstStyle/>
                    <a:p>
                      <a:pPr algn="ctr"/>
                      <a:r>
                        <a:rPr lang="en-US" sz="1400" dirty="0"/>
                        <a:t>uniform</a:t>
                      </a:r>
                    </a:p>
                  </a:txBody>
                  <a:tcPr anchor="ctr">
                    <a:lnR w="38100" cap="flat" cmpd="sng" algn="ctr">
                      <a:solidFill>
                        <a:schemeClr val="bg1"/>
                      </a:solidFill>
                      <a:prstDash val="solid"/>
                      <a:round/>
                      <a:headEnd type="none" w="med" len="med"/>
                      <a:tailEnd type="none" w="med" len="med"/>
                    </a:lnR>
                  </a:tcPr>
                </a:tc>
                <a:tc>
                  <a:txBody>
                    <a:bodyPr/>
                    <a:lstStyle/>
                    <a:p>
                      <a:pPr algn="ctr"/>
                      <a:r>
                        <a:rPr lang="en-US" sz="1400" dirty="0"/>
                        <a:t>uniform</a:t>
                      </a:r>
                    </a:p>
                  </a:txBody>
                  <a:tcPr anchor="ctr">
                    <a:lnL w="38100" cap="flat" cmpd="sng" algn="ctr">
                      <a:solidFill>
                        <a:schemeClr val="bg1"/>
                      </a:solidFill>
                      <a:prstDash val="solid"/>
                      <a:round/>
                      <a:headEnd type="none" w="med" len="med"/>
                      <a:tailEnd type="none" w="med" len="med"/>
                    </a:lnL>
                  </a:tcPr>
                </a:tc>
                <a:extLst>
                  <a:ext uri="{0D108BD9-81ED-4DB2-BD59-A6C34878D82A}">
                    <a16:rowId xmlns:a16="http://schemas.microsoft.com/office/drawing/2014/main" val="1252353253"/>
                  </a:ext>
                </a:extLst>
              </a:tr>
              <a:tr h="370840">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sz="1400" b="0" i="0" kern="1200" dirty="0">
                          <a:solidFill>
                            <a:schemeClr val="dk1"/>
                          </a:solidFill>
                          <a:effectLst/>
                          <a:latin typeface="+mn-lt"/>
                          <a:ea typeface="+mn-ea"/>
                          <a:cs typeface="+mn-cs"/>
                        </a:rPr>
                        <a:t>Neighborhood Finder</a:t>
                      </a:r>
                      <a:endParaRPr lang="en-US" sz="1400" dirty="0"/>
                    </a:p>
                  </a:txBody>
                  <a:tcPr anchor="ctr"/>
                </a:tc>
                <a:tc>
                  <a:txBody>
                    <a:bodyPr/>
                    <a:lstStyle/>
                    <a:p>
                      <a:pPr algn="ctr"/>
                      <a:r>
                        <a:rPr lang="en-US" sz="1400" dirty="0"/>
                        <a:t>ball tree</a:t>
                      </a:r>
                    </a:p>
                  </a:txBody>
                  <a:tcPr anchor="ctr">
                    <a:lnR w="38100" cap="flat" cmpd="sng" algn="ctr">
                      <a:solidFill>
                        <a:schemeClr val="bg1"/>
                      </a:solidFill>
                      <a:prstDash val="solid"/>
                      <a:round/>
                      <a:headEnd type="none" w="med" len="med"/>
                      <a:tailEnd type="none" w="med" len="med"/>
                    </a:lnR>
                  </a:tcPr>
                </a:tc>
                <a:tc>
                  <a:txBody>
                    <a:bodyPr/>
                    <a:lstStyle/>
                    <a:p>
                      <a:pPr algn="ctr"/>
                      <a:r>
                        <a:rPr lang="en-US" sz="1400" dirty="0"/>
                        <a:t>ball tree</a:t>
                      </a:r>
                    </a:p>
                  </a:txBody>
                  <a:tcPr anchor="ctr">
                    <a:lnL w="38100" cap="flat" cmpd="sng" algn="ctr">
                      <a:solidFill>
                        <a:schemeClr val="bg1"/>
                      </a:solidFill>
                      <a:prstDash val="solid"/>
                      <a:round/>
                      <a:headEnd type="none" w="med" len="med"/>
                      <a:tailEnd type="none" w="med" len="med"/>
                    </a:lnL>
                  </a:tcPr>
                </a:tc>
                <a:extLst>
                  <a:ext uri="{0D108BD9-81ED-4DB2-BD59-A6C34878D82A}">
                    <a16:rowId xmlns:a16="http://schemas.microsoft.com/office/drawing/2014/main" val="2017377378"/>
                  </a:ext>
                </a:extLst>
              </a:tr>
              <a:tr h="370840">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sz="1400" b="0" i="0" kern="1200" dirty="0">
                          <a:solidFill>
                            <a:schemeClr val="dk1"/>
                          </a:solidFill>
                          <a:effectLst/>
                          <a:latin typeface="+mn-lt"/>
                          <a:ea typeface="+mn-ea"/>
                          <a:cs typeface="+mn-cs"/>
                        </a:rPr>
                        <a:t>Metric Function</a:t>
                      </a:r>
                      <a:endParaRPr lang="en-US" sz="1400" dirty="0"/>
                    </a:p>
                  </a:txBody>
                  <a:tcPr anchor="ctr"/>
                </a:tc>
                <a:tc>
                  <a:txBody>
                    <a:bodyPr/>
                    <a:lstStyle/>
                    <a:p>
                      <a:pPr algn="ctr"/>
                      <a:r>
                        <a:rPr lang="en-US" sz="1400" dirty="0" err="1"/>
                        <a:t>euclidean</a:t>
                      </a:r>
                      <a:endParaRPr lang="en-US" sz="1400" dirty="0"/>
                    </a:p>
                  </a:txBody>
                  <a:tcPr anchor="ctr">
                    <a:lnR w="38100" cap="flat" cmpd="sng" algn="ctr">
                      <a:solidFill>
                        <a:schemeClr val="bg1"/>
                      </a:solidFill>
                      <a:prstDash val="solid"/>
                      <a:round/>
                      <a:headEnd type="none" w="med" len="med"/>
                      <a:tailEnd type="none" w="med" len="med"/>
                    </a:lnR>
                  </a:tcPr>
                </a:tc>
                <a:tc>
                  <a:txBody>
                    <a:bodyPr/>
                    <a:lstStyle/>
                    <a:p>
                      <a:pPr algn="ctr"/>
                      <a:r>
                        <a:rPr lang="en-US" sz="1400" dirty="0" err="1"/>
                        <a:t>euclidean</a:t>
                      </a:r>
                      <a:endParaRPr lang="en-US" sz="1400" dirty="0"/>
                    </a:p>
                  </a:txBody>
                  <a:tcPr anchor="ctr">
                    <a:lnL w="38100" cap="flat" cmpd="sng" algn="ctr">
                      <a:solidFill>
                        <a:schemeClr val="bg1"/>
                      </a:solidFill>
                      <a:prstDash val="solid"/>
                      <a:round/>
                      <a:headEnd type="none" w="med" len="med"/>
                      <a:tailEnd type="none" w="med" len="med"/>
                    </a:lnL>
                  </a:tcPr>
                </a:tc>
                <a:extLst>
                  <a:ext uri="{0D108BD9-81ED-4DB2-BD59-A6C34878D82A}">
                    <a16:rowId xmlns:a16="http://schemas.microsoft.com/office/drawing/2014/main" val="3378892692"/>
                  </a:ext>
                </a:extLst>
              </a:tr>
            </a:tbl>
          </a:graphicData>
        </a:graphic>
      </p:graphicFrame>
      <p:sp>
        <p:nvSpPr>
          <p:cNvPr id="16" name="Frame 15">
            <a:extLst>
              <a:ext uri="{FF2B5EF4-FFF2-40B4-BE49-F238E27FC236}">
                <a16:creationId xmlns:a16="http://schemas.microsoft.com/office/drawing/2014/main" id="{A9106572-EBD8-2341-8842-A9F3B56B8638}"/>
              </a:ext>
            </a:extLst>
          </p:cNvPr>
          <p:cNvSpPr/>
          <p:nvPr/>
        </p:nvSpPr>
        <p:spPr>
          <a:xfrm>
            <a:off x="1681652" y="2816772"/>
            <a:ext cx="567559" cy="304800"/>
          </a:xfrm>
          <a:prstGeom prst="fram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Frame 16">
            <a:extLst>
              <a:ext uri="{FF2B5EF4-FFF2-40B4-BE49-F238E27FC236}">
                <a16:creationId xmlns:a16="http://schemas.microsoft.com/office/drawing/2014/main" id="{5C7CA299-387F-2640-8DD0-35D9102C7B55}"/>
              </a:ext>
            </a:extLst>
          </p:cNvPr>
          <p:cNvSpPr/>
          <p:nvPr/>
        </p:nvSpPr>
        <p:spPr>
          <a:xfrm>
            <a:off x="3224046" y="2822026"/>
            <a:ext cx="567559" cy="304800"/>
          </a:xfrm>
          <a:prstGeom prst="fram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Frame 17">
            <a:extLst>
              <a:ext uri="{FF2B5EF4-FFF2-40B4-BE49-F238E27FC236}">
                <a16:creationId xmlns:a16="http://schemas.microsoft.com/office/drawing/2014/main" id="{3A9C54FA-FC66-CD43-90C0-08BC06FA9F25}"/>
              </a:ext>
            </a:extLst>
          </p:cNvPr>
          <p:cNvSpPr/>
          <p:nvPr/>
        </p:nvSpPr>
        <p:spPr>
          <a:xfrm>
            <a:off x="8014134" y="2822026"/>
            <a:ext cx="567559" cy="304800"/>
          </a:xfrm>
          <a:prstGeom prst="fram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Frame 18">
            <a:extLst>
              <a:ext uri="{FF2B5EF4-FFF2-40B4-BE49-F238E27FC236}">
                <a16:creationId xmlns:a16="http://schemas.microsoft.com/office/drawing/2014/main" id="{40D8F404-4372-B642-8996-1CAEE1038E41}"/>
              </a:ext>
            </a:extLst>
          </p:cNvPr>
          <p:cNvSpPr/>
          <p:nvPr/>
        </p:nvSpPr>
        <p:spPr>
          <a:xfrm>
            <a:off x="10625876" y="2811516"/>
            <a:ext cx="567559" cy="304800"/>
          </a:xfrm>
          <a:prstGeom prst="fram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0" name="Frame 19">
            <a:extLst>
              <a:ext uri="{FF2B5EF4-FFF2-40B4-BE49-F238E27FC236}">
                <a16:creationId xmlns:a16="http://schemas.microsoft.com/office/drawing/2014/main" id="{802E824E-8B86-D248-B3DD-14611A1E64C8}"/>
              </a:ext>
            </a:extLst>
          </p:cNvPr>
          <p:cNvSpPr/>
          <p:nvPr/>
        </p:nvSpPr>
        <p:spPr>
          <a:xfrm>
            <a:off x="9403189" y="6037148"/>
            <a:ext cx="567559" cy="304800"/>
          </a:xfrm>
          <a:prstGeom prst="fram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 name="Frame 20">
            <a:extLst>
              <a:ext uri="{FF2B5EF4-FFF2-40B4-BE49-F238E27FC236}">
                <a16:creationId xmlns:a16="http://schemas.microsoft.com/office/drawing/2014/main" id="{45329831-AFEB-134C-9E1F-1DD7D109C1CB}"/>
              </a:ext>
            </a:extLst>
          </p:cNvPr>
          <p:cNvSpPr/>
          <p:nvPr/>
        </p:nvSpPr>
        <p:spPr>
          <a:xfrm>
            <a:off x="11012617" y="6033775"/>
            <a:ext cx="567559" cy="304800"/>
          </a:xfrm>
          <a:prstGeom prst="fram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81703604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43CD3B9D-C80F-264D-8CD6-19ED1116A184}"/>
                  </a:ext>
                </a:extLst>
              </p:cNvPr>
              <p:cNvSpPr txBox="1"/>
              <p:nvPr/>
            </p:nvSpPr>
            <p:spPr>
              <a:xfrm>
                <a:off x="492369" y="391886"/>
                <a:ext cx="2880917" cy="523220"/>
              </a:xfrm>
              <a:prstGeom prst="rect">
                <a:avLst/>
              </a:prstGeom>
              <a:noFill/>
            </p:spPr>
            <p:txBody>
              <a:bodyPr wrap="none" rtlCol="0">
                <a:spAutoFit/>
              </a:bodyPr>
              <a:lstStyle/>
              <a:p>
                <a:r>
                  <a:rPr lang="en-US" sz="2800" b="1" dirty="0"/>
                  <a:t>ML Results &gt; </a:t>
                </a:r>
                <a14:m>
                  <m:oMath xmlns:m="http://schemas.openxmlformats.org/officeDocument/2006/math">
                    <m:sSub>
                      <m:sSubPr>
                        <m:ctrlPr>
                          <a:rPr lang="en-US" sz="2800" b="1" i="1" dirty="0">
                            <a:latin typeface="Cambria Math" panose="02040503050406030204" pitchFamily="18" charset="0"/>
                          </a:rPr>
                        </m:ctrlPr>
                      </m:sSubPr>
                      <m:e>
                        <m:r>
                          <a:rPr lang="en-US" sz="2800" b="1" i="1" dirty="0">
                            <a:latin typeface="Cambria Math" panose="02040503050406030204" pitchFamily="18" charset="0"/>
                          </a:rPr>
                          <m:t>𝑿</m:t>
                        </m:r>
                      </m:e>
                      <m:sub>
                        <m:r>
                          <a:rPr lang="tr-TR" sz="2800" b="1" i="1" dirty="0">
                            <a:latin typeface="Cambria Math" panose="02040503050406030204" pitchFamily="18" charset="0"/>
                          </a:rPr>
                          <m:t>𝒄𝒏𝒏</m:t>
                        </m:r>
                      </m:sub>
                    </m:sSub>
                  </m:oMath>
                </a14:m>
                <a:endParaRPr lang="en-US" sz="2800" b="1" dirty="0"/>
              </a:p>
            </p:txBody>
          </p:sp>
        </mc:Choice>
        <mc:Fallback xmlns="">
          <p:sp>
            <p:nvSpPr>
              <p:cNvPr id="3" name="TextBox 2">
                <a:extLst>
                  <a:ext uri="{FF2B5EF4-FFF2-40B4-BE49-F238E27FC236}">
                    <a16:creationId xmlns:a16="http://schemas.microsoft.com/office/drawing/2014/main" id="{43CD3B9D-C80F-264D-8CD6-19ED1116A184}"/>
                  </a:ext>
                </a:extLst>
              </p:cNvPr>
              <p:cNvSpPr txBox="1">
                <a:spLocks noRot="1" noChangeAspect="1" noMove="1" noResize="1" noEditPoints="1" noAdjustHandles="1" noChangeArrowheads="1" noChangeShapeType="1" noTextEdit="1"/>
              </p:cNvSpPr>
              <p:nvPr/>
            </p:nvSpPr>
            <p:spPr>
              <a:xfrm>
                <a:off x="492369" y="391886"/>
                <a:ext cx="2880917" cy="523220"/>
              </a:xfrm>
              <a:prstGeom prst="rect">
                <a:avLst/>
              </a:prstGeom>
              <a:blipFill>
                <a:blip r:embed="rId2"/>
                <a:stretch>
                  <a:fillRect l="-4386" t="-11905" b="-30952"/>
                </a:stretch>
              </a:blipFill>
            </p:spPr>
            <p:txBody>
              <a:bodyPr/>
              <a:lstStyle/>
              <a:p>
                <a:r>
                  <a:rPr lang="en-US">
                    <a:noFill/>
                  </a:rPr>
                  <a:t> </a:t>
                </a:r>
              </a:p>
            </p:txBody>
          </p:sp>
        </mc:Fallback>
      </mc:AlternateContent>
      <p:sp>
        <p:nvSpPr>
          <p:cNvPr id="7" name="Slide Number Placeholder 6">
            <a:extLst>
              <a:ext uri="{FF2B5EF4-FFF2-40B4-BE49-F238E27FC236}">
                <a16:creationId xmlns:a16="http://schemas.microsoft.com/office/drawing/2014/main" id="{A3068C3F-511B-964D-B8C0-C29E8E8DC684}"/>
              </a:ext>
            </a:extLst>
          </p:cNvPr>
          <p:cNvSpPr>
            <a:spLocks noGrp="1"/>
          </p:cNvSpPr>
          <p:nvPr>
            <p:ph type="sldNum" sz="quarter" idx="12"/>
          </p:nvPr>
        </p:nvSpPr>
        <p:spPr/>
        <p:txBody>
          <a:bodyPr/>
          <a:lstStyle/>
          <a:p>
            <a:fld id="{C5184E39-17C3-1B46-A006-9F7568AAA460}" type="slidenum">
              <a:rPr lang="en-US" smtClean="0"/>
              <a:t>51</a:t>
            </a:fld>
            <a:endParaRPr lang="en-US"/>
          </a:p>
        </p:txBody>
      </p:sp>
      <p:graphicFrame>
        <p:nvGraphicFramePr>
          <p:cNvPr id="2" name="Table 8">
            <a:extLst>
              <a:ext uri="{FF2B5EF4-FFF2-40B4-BE49-F238E27FC236}">
                <a16:creationId xmlns:a16="http://schemas.microsoft.com/office/drawing/2014/main" id="{08D10973-563E-2C49-80CB-42578E9BD752}"/>
              </a:ext>
            </a:extLst>
          </p:cNvPr>
          <p:cNvGraphicFramePr>
            <a:graphicFrameLocks noGrp="1"/>
          </p:cNvGraphicFramePr>
          <p:nvPr>
            <p:extLst>
              <p:ext uri="{D42A27DB-BD31-4B8C-83A1-F6EECF244321}">
                <p14:modId xmlns:p14="http://schemas.microsoft.com/office/powerpoint/2010/main" val="3187441066"/>
              </p:ext>
            </p:extLst>
          </p:nvPr>
        </p:nvGraphicFramePr>
        <p:xfrm>
          <a:off x="21091" y="1959886"/>
          <a:ext cx="12125384" cy="3855720"/>
        </p:xfrm>
        <a:graphic>
          <a:graphicData uri="http://schemas.openxmlformats.org/drawingml/2006/table">
            <a:tbl>
              <a:tblPr firstRow="1" bandRow="1">
                <a:tableStyleId>{5C22544A-7EE6-4342-B048-85BDC9FD1C3A}</a:tableStyleId>
              </a:tblPr>
              <a:tblGrid>
                <a:gridCol w="701992">
                  <a:extLst>
                    <a:ext uri="{9D8B030D-6E8A-4147-A177-3AD203B41FA5}">
                      <a16:colId xmlns:a16="http://schemas.microsoft.com/office/drawing/2014/main" val="465234869"/>
                    </a:ext>
                  </a:extLst>
                </a:gridCol>
                <a:gridCol w="1048512">
                  <a:extLst>
                    <a:ext uri="{9D8B030D-6E8A-4147-A177-3AD203B41FA5}">
                      <a16:colId xmlns:a16="http://schemas.microsoft.com/office/drawing/2014/main" val="3255481745"/>
                    </a:ext>
                  </a:extLst>
                </a:gridCol>
                <a:gridCol w="845524">
                  <a:extLst>
                    <a:ext uri="{9D8B030D-6E8A-4147-A177-3AD203B41FA5}">
                      <a16:colId xmlns:a16="http://schemas.microsoft.com/office/drawing/2014/main" val="624992810"/>
                    </a:ext>
                  </a:extLst>
                </a:gridCol>
                <a:gridCol w="987742">
                  <a:extLst>
                    <a:ext uri="{9D8B030D-6E8A-4147-A177-3AD203B41FA5}">
                      <a16:colId xmlns:a16="http://schemas.microsoft.com/office/drawing/2014/main" val="540941600"/>
                    </a:ext>
                  </a:extLst>
                </a:gridCol>
                <a:gridCol w="975042">
                  <a:extLst>
                    <a:ext uri="{9D8B030D-6E8A-4147-A177-3AD203B41FA5}">
                      <a16:colId xmlns:a16="http://schemas.microsoft.com/office/drawing/2014/main" val="4023492512"/>
                    </a:ext>
                  </a:extLst>
                </a:gridCol>
                <a:gridCol w="893699">
                  <a:extLst>
                    <a:ext uri="{9D8B030D-6E8A-4147-A177-3AD203B41FA5}">
                      <a16:colId xmlns:a16="http://schemas.microsoft.com/office/drawing/2014/main" val="543707861"/>
                    </a:ext>
                  </a:extLst>
                </a:gridCol>
                <a:gridCol w="719455">
                  <a:extLst>
                    <a:ext uri="{9D8B030D-6E8A-4147-A177-3AD203B41FA5}">
                      <a16:colId xmlns:a16="http://schemas.microsoft.com/office/drawing/2014/main" val="1436311028"/>
                    </a:ext>
                  </a:extLst>
                </a:gridCol>
                <a:gridCol w="719455">
                  <a:extLst>
                    <a:ext uri="{9D8B030D-6E8A-4147-A177-3AD203B41FA5}">
                      <a16:colId xmlns:a16="http://schemas.microsoft.com/office/drawing/2014/main" val="2954506820"/>
                    </a:ext>
                  </a:extLst>
                </a:gridCol>
                <a:gridCol w="938570">
                  <a:extLst>
                    <a:ext uri="{9D8B030D-6E8A-4147-A177-3AD203B41FA5}">
                      <a16:colId xmlns:a16="http://schemas.microsoft.com/office/drawing/2014/main" val="551324266"/>
                    </a:ext>
                  </a:extLst>
                </a:gridCol>
                <a:gridCol w="987742">
                  <a:extLst>
                    <a:ext uri="{9D8B030D-6E8A-4147-A177-3AD203B41FA5}">
                      <a16:colId xmlns:a16="http://schemas.microsoft.com/office/drawing/2014/main" val="2977066511"/>
                    </a:ext>
                  </a:extLst>
                </a:gridCol>
                <a:gridCol w="975042">
                  <a:extLst>
                    <a:ext uri="{9D8B030D-6E8A-4147-A177-3AD203B41FA5}">
                      <a16:colId xmlns:a16="http://schemas.microsoft.com/office/drawing/2014/main" val="750752295"/>
                    </a:ext>
                  </a:extLst>
                </a:gridCol>
                <a:gridCol w="893699">
                  <a:extLst>
                    <a:ext uri="{9D8B030D-6E8A-4147-A177-3AD203B41FA5}">
                      <a16:colId xmlns:a16="http://schemas.microsoft.com/office/drawing/2014/main" val="1033883972"/>
                    </a:ext>
                  </a:extLst>
                </a:gridCol>
                <a:gridCol w="719455">
                  <a:extLst>
                    <a:ext uri="{9D8B030D-6E8A-4147-A177-3AD203B41FA5}">
                      <a16:colId xmlns:a16="http://schemas.microsoft.com/office/drawing/2014/main" val="131079572"/>
                    </a:ext>
                  </a:extLst>
                </a:gridCol>
                <a:gridCol w="719455">
                  <a:extLst>
                    <a:ext uri="{9D8B030D-6E8A-4147-A177-3AD203B41FA5}">
                      <a16:colId xmlns:a16="http://schemas.microsoft.com/office/drawing/2014/main" val="1149734158"/>
                    </a:ext>
                  </a:extLst>
                </a:gridCol>
              </a:tblGrid>
              <a:tr h="370840">
                <a:tc rowSpan="2">
                  <a:txBody>
                    <a:bodyPr/>
                    <a:lstStyle/>
                    <a:p>
                      <a:pPr algn="ctr"/>
                      <a:r>
                        <a:rPr lang="en-US" sz="1400" dirty="0"/>
                        <a:t>Model</a:t>
                      </a:r>
                    </a:p>
                  </a:txBody>
                  <a:tcPr anchor="ctr"/>
                </a:tc>
                <a:tc rowSpan="2">
                  <a:txBody>
                    <a:bodyPr/>
                    <a:lstStyle/>
                    <a:p>
                      <a:pPr algn="ctr"/>
                      <a:r>
                        <a:rPr lang="en-US" sz="1400" dirty="0" err="1"/>
                        <a:t>Regularizer</a:t>
                      </a:r>
                      <a:endParaRPr lang="en-US" sz="1400" dirty="0"/>
                    </a:p>
                  </a:txBody>
                  <a:tcPr anchor="ctr"/>
                </a:tc>
                <a:tc gridSpan="6">
                  <a:txBody>
                    <a:bodyPr/>
                    <a:lstStyle/>
                    <a:p>
                      <a:pPr algn="ctr"/>
                      <a:r>
                        <a:rPr lang="en-US" sz="1400" dirty="0"/>
                        <a:t>Train Data</a:t>
                      </a:r>
                    </a:p>
                  </a:txBody>
                  <a:tcPr>
                    <a:lnR w="38100" cap="flat" cmpd="sng" algn="ctr">
                      <a:solidFill>
                        <a:schemeClr val="bg1"/>
                      </a:solidFill>
                      <a:prstDash val="solid"/>
                      <a:round/>
                      <a:headEnd type="none" w="med" len="med"/>
                      <a:tailEnd type="none" w="med" len="med"/>
                    </a:lnR>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gridSpan="6">
                  <a:txBody>
                    <a:bodyPr/>
                    <a:lstStyle/>
                    <a:p>
                      <a:pPr algn="ctr"/>
                      <a:r>
                        <a:rPr lang="en-US" sz="1400" dirty="0"/>
                        <a:t>Test Data</a:t>
                      </a:r>
                    </a:p>
                  </a:txBody>
                  <a:tcPr>
                    <a:lnL w="38100" cap="flat" cmpd="sng" algn="ctr">
                      <a:solidFill>
                        <a:schemeClr val="bg1"/>
                      </a:solidFill>
                      <a:prstDash val="solid"/>
                      <a:round/>
                      <a:headEnd type="none" w="med" len="med"/>
                      <a:tailEnd type="none" w="med" len="med"/>
                    </a:lnL>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3321616566"/>
                  </a:ext>
                </a:extLst>
              </a:tr>
              <a:tr h="370840">
                <a:tc vMerge="1">
                  <a:txBody>
                    <a:bodyPr/>
                    <a:lstStyle/>
                    <a:p>
                      <a:endParaRPr lang="en-US" dirty="0"/>
                    </a:p>
                  </a:txBody>
                  <a:tcPr/>
                </a:tc>
                <a:tc vMerge="1">
                  <a:txBody>
                    <a:bodyPr/>
                    <a:lstStyle/>
                    <a:p>
                      <a:endParaRPr lang="en-US" dirty="0"/>
                    </a:p>
                  </a:txBody>
                  <a:tcPr/>
                </a:tc>
                <a:tc>
                  <a:txBody>
                    <a:bodyPr/>
                    <a:lstStyle/>
                    <a:p>
                      <a:pPr algn="ctr"/>
                      <a:r>
                        <a:rPr lang="en-US" sz="1400" b="1" dirty="0"/>
                        <a:t>Accuracy (%)</a:t>
                      </a:r>
                    </a:p>
                  </a:txBody>
                  <a:tcPr/>
                </a:tc>
                <a:tc>
                  <a:txBody>
                    <a:bodyPr/>
                    <a:lstStyle/>
                    <a:p>
                      <a:pPr algn="ctr"/>
                      <a:r>
                        <a:rPr lang="en-US" sz="1400" b="1" dirty="0"/>
                        <a:t>Sensitivity</a:t>
                      </a:r>
                    </a:p>
                  </a:txBody>
                  <a:tcPr/>
                </a:tc>
                <a:tc>
                  <a:txBody>
                    <a:bodyPr/>
                    <a:lstStyle/>
                    <a:p>
                      <a:pPr algn="ctr"/>
                      <a:r>
                        <a:rPr lang="en-US" sz="1400" b="1" dirty="0"/>
                        <a:t>Specificity</a:t>
                      </a:r>
                    </a:p>
                  </a:txBody>
                  <a:tcPr/>
                </a:tc>
                <a:tc>
                  <a:txBody>
                    <a:bodyPr/>
                    <a:lstStyle/>
                    <a:p>
                      <a:pPr algn="ctr"/>
                      <a:r>
                        <a:rPr lang="en-US" sz="1400" b="1" dirty="0"/>
                        <a:t>Precision</a:t>
                      </a:r>
                    </a:p>
                  </a:txBody>
                  <a:tcPr/>
                </a:tc>
                <a:tc>
                  <a:txBody>
                    <a:bodyPr/>
                    <a:lstStyle/>
                    <a:p>
                      <a:pPr algn="ctr"/>
                      <a:r>
                        <a:rPr lang="en-US" sz="1400" b="1" dirty="0"/>
                        <a:t>F1 </a:t>
                      </a:r>
                    </a:p>
                    <a:p>
                      <a:pPr algn="ctr"/>
                      <a:r>
                        <a:rPr lang="en-US" sz="1400" b="1" dirty="0"/>
                        <a:t>Score</a:t>
                      </a:r>
                    </a:p>
                  </a:txBody>
                  <a:tcPr/>
                </a:tc>
                <a:tc>
                  <a:txBody>
                    <a:bodyPr/>
                    <a:lstStyle/>
                    <a:p>
                      <a:pPr algn="ctr"/>
                      <a:r>
                        <a:rPr lang="en-US" sz="1400" b="1" dirty="0"/>
                        <a:t>AUC Score</a:t>
                      </a:r>
                    </a:p>
                  </a:txBody>
                  <a:tcPr>
                    <a:lnR w="38100" cap="flat" cmpd="sng" algn="ctr">
                      <a:solidFill>
                        <a:schemeClr val="bg1"/>
                      </a:solidFill>
                      <a:prstDash val="solid"/>
                      <a:round/>
                      <a:headEnd type="none" w="med" len="med"/>
                      <a:tailEnd type="none" w="med" len="med"/>
                    </a:lnR>
                  </a:tcPr>
                </a:tc>
                <a:tc>
                  <a:txBody>
                    <a:bodyPr/>
                    <a:lstStyle/>
                    <a:p>
                      <a:pPr algn="ctr"/>
                      <a:r>
                        <a:rPr lang="en-US" sz="1400" b="1" dirty="0"/>
                        <a:t>Accuracy (%)</a:t>
                      </a:r>
                    </a:p>
                  </a:txBody>
                  <a:tcPr>
                    <a:lnL w="38100" cap="flat" cmpd="sng" algn="ctr">
                      <a:solidFill>
                        <a:schemeClr val="bg1"/>
                      </a:solidFill>
                      <a:prstDash val="solid"/>
                      <a:round/>
                      <a:headEnd type="none" w="med" len="med"/>
                      <a:tailEnd type="none" w="med" len="med"/>
                    </a:lnL>
                  </a:tcPr>
                </a:tc>
                <a:tc>
                  <a:txBody>
                    <a:bodyPr/>
                    <a:lstStyle/>
                    <a:p>
                      <a:pPr algn="ctr"/>
                      <a:r>
                        <a:rPr lang="en-US" sz="1400" b="1" dirty="0"/>
                        <a:t>Sensitivity</a:t>
                      </a:r>
                    </a:p>
                  </a:txBody>
                  <a:tcPr/>
                </a:tc>
                <a:tc>
                  <a:txBody>
                    <a:bodyPr/>
                    <a:lstStyle/>
                    <a:p>
                      <a:pPr algn="ctr"/>
                      <a:r>
                        <a:rPr lang="en-US" sz="1400" b="1" dirty="0"/>
                        <a:t>Specificity</a:t>
                      </a:r>
                    </a:p>
                  </a:txBody>
                  <a:tcPr/>
                </a:tc>
                <a:tc>
                  <a:txBody>
                    <a:bodyPr/>
                    <a:lstStyle/>
                    <a:p>
                      <a:pPr algn="ctr"/>
                      <a:r>
                        <a:rPr lang="en-US" sz="1400" b="1" dirty="0"/>
                        <a:t>Precision</a:t>
                      </a:r>
                    </a:p>
                  </a:txBody>
                  <a:tcPr/>
                </a:tc>
                <a:tc>
                  <a:txBody>
                    <a:bodyPr/>
                    <a:lstStyle/>
                    <a:p>
                      <a:pPr algn="ctr"/>
                      <a:r>
                        <a:rPr lang="en-US" sz="1400" b="1" dirty="0"/>
                        <a:t>F1 Score</a:t>
                      </a:r>
                    </a:p>
                  </a:txBody>
                  <a:tcPr/>
                </a:tc>
                <a:tc>
                  <a:txBody>
                    <a:bodyPr/>
                    <a:lstStyle/>
                    <a:p>
                      <a:pPr algn="ctr"/>
                      <a:r>
                        <a:rPr lang="en-US" sz="1400" b="1" dirty="0"/>
                        <a:t>AUC Score</a:t>
                      </a:r>
                    </a:p>
                  </a:txBody>
                  <a:tcPr/>
                </a:tc>
                <a:extLst>
                  <a:ext uri="{0D108BD9-81ED-4DB2-BD59-A6C34878D82A}">
                    <a16:rowId xmlns:a16="http://schemas.microsoft.com/office/drawing/2014/main" val="1218502160"/>
                  </a:ext>
                </a:extLst>
              </a:tr>
              <a:tr h="370840">
                <a:tc rowSpan="2">
                  <a:txBody>
                    <a:bodyPr/>
                    <a:lstStyle/>
                    <a:p>
                      <a:pPr algn="ctr"/>
                      <a:r>
                        <a:rPr lang="en-US" sz="1400" b="1" dirty="0"/>
                        <a:t>SVM</a:t>
                      </a:r>
                    </a:p>
                  </a:txBody>
                  <a:tcPr anchor="ctr">
                    <a:solidFill>
                      <a:schemeClr val="accent1">
                        <a:lumMod val="20000"/>
                        <a:lumOff val="80000"/>
                      </a:schemeClr>
                    </a:solidFill>
                  </a:tcPr>
                </a:tc>
                <a:tc>
                  <a:txBody>
                    <a:bodyPr/>
                    <a:lstStyle/>
                    <a:p>
                      <a:pPr algn="ctr"/>
                      <a:r>
                        <a:rPr lang="en-US" sz="1400" dirty="0"/>
                        <a:t>Lasso</a:t>
                      </a:r>
                    </a:p>
                  </a:txBody>
                  <a:tcPr/>
                </a:tc>
                <a:tc>
                  <a:txBody>
                    <a:bodyPr/>
                    <a:lstStyle/>
                    <a:p>
                      <a:pPr algn="ctr"/>
                      <a:r>
                        <a:rPr lang="en-US" sz="1400" dirty="0"/>
                        <a:t>86.27</a:t>
                      </a:r>
                    </a:p>
                  </a:txBody>
                  <a:tcPr/>
                </a:tc>
                <a:tc>
                  <a:txBody>
                    <a:bodyPr/>
                    <a:lstStyle/>
                    <a:p>
                      <a:pPr algn="ctr"/>
                      <a:r>
                        <a:rPr lang="en-TR" sz="1400" b="0" i="0" kern="1200" dirty="0">
                          <a:solidFill>
                            <a:schemeClr val="dk1"/>
                          </a:solidFill>
                          <a:effectLst/>
                          <a:latin typeface="+mn-lt"/>
                          <a:ea typeface="+mn-ea"/>
                          <a:cs typeface="+mn-cs"/>
                        </a:rPr>
                        <a:t>0.8627</a:t>
                      </a:r>
                      <a:endParaRPr lang="en-US" sz="1400" dirty="0"/>
                    </a:p>
                  </a:txBody>
                  <a:tcPr/>
                </a:tc>
                <a:tc>
                  <a:txBody>
                    <a:bodyPr/>
                    <a:lstStyle/>
                    <a:p>
                      <a:pPr algn="ctr"/>
                      <a:r>
                        <a:rPr lang="en-TR" sz="1400" b="0" i="0" kern="1200" dirty="0">
                          <a:solidFill>
                            <a:schemeClr val="dk1"/>
                          </a:solidFill>
                          <a:effectLst/>
                          <a:latin typeface="+mn-lt"/>
                          <a:ea typeface="+mn-ea"/>
                          <a:cs typeface="+mn-cs"/>
                        </a:rPr>
                        <a:t>0.8665</a:t>
                      </a:r>
                      <a:endParaRPr lang="en-US" sz="1400" dirty="0"/>
                    </a:p>
                  </a:txBody>
                  <a:tcPr/>
                </a:tc>
                <a:tc>
                  <a:txBody>
                    <a:bodyPr/>
                    <a:lstStyle/>
                    <a:p>
                      <a:pPr algn="ctr"/>
                      <a:r>
                        <a:rPr lang="en-TR" sz="1400" b="0" i="0" kern="1200" dirty="0">
                          <a:solidFill>
                            <a:schemeClr val="dk1"/>
                          </a:solidFill>
                          <a:effectLst/>
                          <a:latin typeface="+mn-lt"/>
                          <a:ea typeface="+mn-ea"/>
                          <a:cs typeface="+mn-cs"/>
                        </a:rPr>
                        <a:t>0.8777</a:t>
                      </a:r>
                      <a:endParaRPr lang="en-US" sz="1400" dirty="0"/>
                    </a:p>
                  </a:txBody>
                  <a:tcPr/>
                </a:tc>
                <a:tc>
                  <a:txBody>
                    <a:bodyPr/>
                    <a:lstStyle/>
                    <a:p>
                      <a:pPr algn="ctr"/>
                      <a:r>
                        <a:rPr lang="en-TR" sz="1400" b="0" i="0" kern="1200" dirty="0">
                          <a:solidFill>
                            <a:schemeClr val="dk1"/>
                          </a:solidFill>
                          <a:effectLst/>
                          <a:latin typeface="+mn-lt"/>
                          <a:ea typeface="+mn-ea"/>
                          <a:cs typeface="+mn-cs"/>
                        </a:rPr>
                        <a:t>0.8617</a:t>
                      </a:r>
                      <a:endParaRPr lang="en-US" sz="1400" dirty="0"/>
                    </a:p>
                  </a:txBody>
                  <a:tcPr/>
                </a:tc>
                <a:tc>
                  <a:txBody>
                    <a:bodyPr/>
                    <a:lstStyle/>
                    <a:p>
                      <a:pPr algn="ctr"/>
                      <a:r>
                        <a:rPr lang="en-TR" sz="1400" b="0" i="0" kern="1200" dirty="0">
                          <a:solidFill>
                            <a:schemeClr val="dk1"/>
                          </a:solidFill>
                          <a:effectLst/>
                          <a:latin typeface="+mn-lt"/>
                          <a:ea typeface="+mn-ea"/>
                          <a:cs typeface="+mn-cs"/>
                        </a:rPr>
                        <a:t>0.8646</a:t>
                      </a:r>
                      <a:endParaRPr lang="en-US" sz="1400" dirty="0"/>
                    </a:p>
                  </a:txBody>
                  <a:tcPr>
                    <a:lnR w="38100" cap="flat" cmpd="sng" algn="ctr">
                      <a:solidFill>
                        <a:schemeClr val="bg1"/>
                      </a:solidFill>
                      <a:prstDash val="solid"/>
                      <a:round/>
                      <a:headEnd type="none" w="med" len="med"/>
                      <a:tailEnd type="none" w="med" len="med"/>
                    </a:lnR>
                  </a:tcPr>
                </a:tc>
                <a:tc>
                  <a:txBody>
                    <a:bodyPr/>
                    <a:lstStyle/>
                    <a:p>
                      <a:pPr algn="ctr"/>
                      <a:r>
                        <a:rPr lang="en-US" sz="1400" dirty="0"/>
                        <a:t>92.16</a:t>
                      </a:r>
                    </a:p>
                  </a:txBody>
                  <a:tcPr>
                    <a:lnL w="38100" cap="flat" cmpd="sng" algn="ctr">
                      <a:solidFill>
                        <a:schemeClr val="bg1"/>
                      </a:solidFill>
                      <a:prstDash val="solid"/>
                      <a:round/>
                      <a:headEnd type="none" w="med" len="med"/>
                      <a:tailEnd type="none" w="med" len="med"/>
                    </a:lnL>
                  </a:tcPr>
                </a:tc>
                <a:tc>
                  <a:txBody>
                    <a:bodyPr/>
                    <a:lstStyle/>
                    <a:p>
                      <a:pPr algn="ctr"/>
                      <a:r>
                        <a:rPr lang="en-US" sz="1400" dirty="0"/>
                        <a:t>0.9216</a:t>
                      </a:r>
                    </a:p>
                  </a:txBody>
                  <a:tcPr/>
                </a:tc>
                <a:tc>
                  <a:txBody>
                    <a:bodyPr/>
                    <a:lstStyle/>
                    <a:p>
                      <a:pPr algn="ctr"/>
                      <a:r>
                        <a:rPr lang="en-US" sz="1400" dirty="0"/>
                        <a:t>0.9230</a:t>
                      </a:r>
                    </a:p>
                  </a:txBody>
                  <a:tcPr/>
                </a:tc>
                <a:tc>
                  <a:txBody>
                    <a:bodyPr/>
                    <a:lstStyle/>
                    <a:p>
                      <a:pPr algn="ctr"/>
                      <a:r>
                        <a:rPr lang="en-US" sz="1400" dirty="0"/>
                        <a:t>0.9243</a:t>
                      </a:r>
                    </a:p>
                  </a:txBody>
                  <a:tcPr/>
                </a:tc>
                <a:tc>
                  <a:txBody>
                    <a:bodyPr/>
                    <a:lstStyle/>
                    <a:p>
                      <a:pPr algn="ctr"/>
                      <a:r>
                        <a:rPr lang="en-US" sz="1400" dirty="0"/>
                        <a:t>0.9215</a:t>
                      </a:r>
                    </a:p>
                  </a:txBody>
                  <a:tcPr/>
                </a:tc>
                <a:tc>
                  <a:txBody>
                    <a:bodyPr/>
                    <a:lstStyle/>
                    <a:p>
                      <a:pPr algn="ctr"/>
                      <a:r>
                        <a:rPr lang="en-US" sz="1400" dirty="0"/>
                        <a:t>0.9223</a:t>
                      </a:r>
                    </a:p>
                  </a:txBody>
                  <a:tcPr/>
                </a:tc>
                <a:extLst>
                  <a:ext uri="{0D108BD9-81ED-4DB2-BD59-A6C34878D82A}">
                    <a16:rowId xmlns:a16="http://schemas.microsoft.com/office/drawing/2014/main" val="3421233027"/>
                  </a:ext>
                </a:extLst>
              </a:tr>
              <a:tr h="370840">
                <a:tc vMerge="1">
                  <a:txBody>
                    <a:bodyPr/>
                    <a:lstStyle/>
                    <a:p>
                      <a:pPr algn="ctr"/>
                      <a:endParaRPr lang="en-US" dirty="0"/>
                    </a:p>
                  </a:txBody>
                  <a:tcPr/>
                </a:tc>
                <a:tc>
                  <a:txBody>
                    <a:bodyPr/>
                    <a:lstStyle/>
                    <a:p>
                      <a:pPr algn="ctr"/>
                      <a:r>
                        <a:rPr lang="en-US" sz="1400" dirty="0"/>
                        <a:t>Ridge</a:t>
                      </a:r>
                    </a:p>
                  </a:txBody>
                  <a:tcPr/>
                </a:tc>
                <a:tc>
                  <a:txBody>
                    <a:bodyPr/>
                    <a:lstStyle/>
                    <a:p>
                      <a:pPr algn="ctr"/>
                      <a:r>
                        <a:rPr lang="en-US" sz="1400" dirty="0"/>
                        <a:t>92.16</a:t>
                      </a:r>
                    </a:p>
                  </a:txBody>
                  <a:tcPr/>
                </a:tc>
                <a:tc>
                  <a:txBody>
                    <a:bodyPr/>
                    <a:lstStyle/>
                    <a:p>
                      <a:pPr algn="ctr"/>
                      <a:r>
                        <a:rPr lang="en-US" sz="1400" dirty="0"/>
                        <a:t>0.9216</a:t>
                      </a:r>
                    </a:p>
                  </a:txBody>
                  <a:tcPr/>
                </a:tc>
                <a:tc>
                  <a:txBody>
                    <a:bodyPr/>
                    <a:lstStyle/>
                    <a:p>
                      <a:pPr algn="ctr"/>
                      <a:r>
                        <a:rPr lang="en-US" sz="1400" dirty="0"/>
                        <a:t>0.9230</a:t>
                      </a:r>
                    </a:p>
                  </a:txBody>
                  <a:tcPr/>
                </a:tc>
                <a:tc>
                  <a:txBody>
                    <a:bodyPr/>
                    <a:lstStyle/>
                    <a:p>
                      <a:pPr algn="ctr"/>
                      <a:r>
                        <a:rPr lang="en-US" sz="1400" dirty="0"/>
                        <a:t>0.9243</a:t>
                      </a:r>
                    </a:p>
                  </a:txBody>
                  <a:tcPr/>
                </a:tc>
                <a:tc>
                  <a:txBody>
                    <a:bodyPr/>
                    <a:lstStyle/>
                    <a:p>
                      <a:pPr algn="ctr"/>
                      <a:r>
                        <a:rPr lang="en-US" sz="1400" dirty="0"/>
                        <a:t>0.9215</a:t>
                      </a:r>
                    </a:p>
                  </a:txBody>
                  <a:tcPr/>
                </a:tc>
                <a:tc>
                  <a:txBody>
                    <a:bodyPr/>
                    <a:lstStyle/>
                    <a:p>
                      <a:pPr algn="ctr"/>
                      <a:r>
                        <a:rPr lang="en-US" sz="1400" dirty="0"/>
                        <a:t>0.9223</a:t>
                      </a:r>
                    </a:p>
                  </a:txBody>
                  <a:tcPr>
                    <a:lnR w="38100" cap="flat" cmpd="sng" algn="ctr">
                      <a:solidFill>
                        <a:schemeClr val="bg1"/>
                      </a:solidFill>
                      <a:prstDash val="solid"/>
                      <a:round/>
                      <a:headEnd type="none" w="med" len="med"/>
                      <a:tailEnd type="none" w="med" len="med"/>
                    </a:lnR>
                  </a:tcPr>
                </a:tc>
                <a:tc>
                  <a:txBody>
                    <a:bodyPr/>
                    <a:lstStyle/>
                    <a:p>
                      <a:pPr algn="ctr"/>
                      <a:r>
                        <a:rPr lang="en-US" sz="1400" dirty="0"/>
                        <a:t>92.16</a:t>
                      </a:r>
                    </a:p>
                  </a:txBody>
                  <a:tcPr>
                    <a:lnL w="38100" cap="flat" cmpd="sng" algn="ctr">
                      <a:solidFill>
                        <a:schemeClr val="bg1"/>
                      </a:solidFill>
                      <a:prstDash val="solid"/>
                      <a:round/>
                      <a:headEnd type="none" w="med" len="med"/>
                      <a:tailEnd type="none" w="med" len="med"/>
                    </a:lnL>
                  </a:tcPr>
                </a:tc>
                <a:tc>
                  <a:txBody>
                    <a:bodyPr/>
                    <a:lstStyle/>
                    <a:p>
                      <a:pPr algn="ctr"/>
                      <a:r>
                        <a:rPr lang="en-US" sz="1400" dirty="0"/>
                        <a:t>0.9216</a:t>
                      </a:r>
                    </a:p>
                  </a:txBody>
                  <a:tcPr/>
                </a:tc>
                <a:tc>
                  <a:txBody>
                    <a:bodyPr/>
                    <a:lstStyle/>
                    <a:p>
                      <a:pPr algn="ctr"/>
                      <a:r>
                        <a:rPr lang="en-US" sz="1400" dirty="0"/>
                        <a:t>0.9230</a:t>
                      </a:r>
                    </a:p>
                  </a:txBody>
                  <a:tcPr/>
                </a:tc>
                <a:tc>
                  <a:txBody>
                    <a:bodyPr/>
                    <a:lstStyle/>
                    <a:p>
                      <a:pPr algn="ctr"/>
                      <a:r>
                        <a:rPr lang="en-US" sz="1400" dirty="0"/>
                        <a:t>0.9243</a:t>
                      </a:r>
                    </a:p>
                  </a:txBody>
                  <a:tcPr/>
                </a:tc>
                <a:tc>
                  <a:txBody>
                    <a:bodyPr/>
                    <a:lstStyle/>
                    <a:p>
                      <a:pPr algn="ctr"/>
                      <a:r>
                        <a:rPr lang="en-US" sz="1400" dirty="0"/>
                        <a:t>0.9215</a:t>
                      </a:r>
                    </a:p>
                  </a:txBody>
                  <a:tcPr/>
                </a:tc>
                <a:tc>
                  <a:txBody>
                    <a:bodyPr/>
                    <a:lstStyle/>
                    <a:p>
                      <a:pPr algn="ctr"/>
                      <a:r>
                        <a:rPr lang="en-US" sz="1400" dirty="0"/>
                        <a:t>0.9223</a:t>
                      </a:r>
                    </a:p>
                  </a:txBody>
                  <a:tcPr/>
                </a:tc>
                <a:extLst>
                  <a:ext uri="{0D108BD9-81ED-4DB2-BD59-A6C34878D82A}">
                    <a16:rowId xmlns:a16="http://schemas.microsoft.com/office/drawing/2014/main" val="4264976478"/>
                  </a:ext>
                </a:extLst>
              </a:tr>
              <a:tr h="370840">
                <a:tc rowSpan="3">
                  <a:txBody>
                    <a:bodyPr/>
                    <a:lstStyle/>
                    <a:p>
                      <a:pPr algn="ctr"/>
                      <a:r>
                        <a:rPr lang="en-US" sz="1400" b="1" dirty="0"/>
                        <a:t>LR</a:t>
                      </a:r>
                    </a:p>
                  </a:txBody>
                  <a:tcPr anchor="ctr">
                    <a:solidFill>
                      <a:schemeClr val="accent1">
                        <a:lumMod val="20000"/>
                        <a:lumOff val="80000"/>
                      </a:schemeClr>
                    </a:solidFill>
                  </a:tcPr>
                </a:tc>
                <a:tc>
                  <a:txBody>
                    <a:bodyPr/>
                    <a:lstStyle/>
                    <a:p>
                      <a:pPr algn="ctr"/>
                      <a:r>
                        <a:rPr lang="en-US" sz="1400" dirty="0"/>
                        <a:t>-</a:t>
                      </a:r>
                    </a:p>
                  </a:txBody>
                  <a:tcPr/>
                </a:tc>
                <a:tc>
                  <a:txBody>
                    <a:bodyPr/>
                    <a:lstStyle/>
                    <a:p>
                      <a:pPr algn="ctr"/>
                      <a:r>
                        <a:rPr lang="en-US" sz="1400" dirty="0"/>
                        <a:t>92.16</a:t>
                      </a:r>
                    </a:p>
                  </a:txBody>
                  <a:tcPr/>
                </a:tc>
                <a:tc>
                  <a:txBody>
                    <a:bodyPr/>
                    <a:lstStyle/>
                    <a:p>
                      <a:pPr algn="ctr"/>
                      <a:r>
                        <a:rPr lang="en-US" sz="1400" dirty="0"/>
                        <a:t>0.9216</a:t>
                      </a:r>
                    </a:p>
                  </a:txBody>
                  <a:tcPr/>
                </a:tc>
                <a:tc>
                  <a:txBody>
                    <a:bodyPr/>
                    <a:lstStyle/>
                    <a:p>
                      <a:pPr algn="ctr"/>
                      <a:r>
                        <a:rPr lang="en-US" sz="1400" dirty="0"/>
                        <a:t>0.9230</a:t>
                      </a:r>
                    </a:p>
                  </a:txBody>
                  <a:tcPr/>
                </a:tc>
                <a:tc>
                  <a:txBody>
                    <a:bodyPr/>
                    <a:lstStyle/>
                    <a:p>
                      <a:pPr algn="ctr"/>
                      <a:r>
                        <a:rPr lang="en-US" sz="1400" dirty="0"/>
                        <a:t>0.9243</a:t>
                      </a:r>
                    </a:p>
                  </a:txBody>
                  <a:tcPr/>
                </a:tc>
                <a:tc>
                  <a:txBody>
                    <a:bodyPr/>
                    <a:lstStyle/>
                    <a:p>
                      <a:pPr algn="ctr"/>
                      <a:r>
                        <a:rPr lang="en-US" sz="1400" dirty="0"/>
                        <a:t>0.9215</a:t>
                      </a:r>
                    </a:p>
                  </a:txBody>
                  <a:tcPr/>
                </a:tc>
                <a:tc>
                  <a:txBody>
                    <a:bodyPr/>
                    <a:lstStyle/>
                    <a:p>
                      <a:pPr algn="ctr"/>
                      <a:r>
                        <a:rPr lang="en-US" sz="1400" dirty="0"/>
                        <a:t>0.9223</a:t>
                      </a:r>
                    </a:p>
                  </a:txBody>
                  <a:tcPr>
                    <a:lnR w="38100" cap="flat" cmpd="sng" algn="ctr">
                      <a:solidFill>
                        <a:schemeClr val="bg1"/>
                      </a:solidFill>
                      <a:prstDash val="solid"/>
                      <a:round/>
                      <a:headEnd type="none" w="med" len="med"/>
                      <a:tailEnd type="none" w="med" len="med"/>
                    </a:lnR>
                  </a:tcPr>
                </a:tc>
                <a:tc>
                  <a:txBody>
                    <a:bodyPr/>
                    <a:lstStyle/>
                    <a:p>
                      <a:pPr algn="ctr"/>
                      <a:r>
                        <a:rPr lang="en-US" sz="1400" dirty="0"/>
                        <a:t>92.16</a:t>
                      </a:r>
                    </a:p>
                  </a:txBody>
                  <a:tcPr>
                    <a:lnL w="38100" cap="flat" cmpd="sng" algn="ctr">
                      <a:solidFill>
                        <a:schemeClr val="bg1"/>
                      </a:solidFill>
                      <a:prstDash val="solid"/>
                      <a:round/>
                      <a:headEnd type="none" w="med" len="med"/>
                      <a:tailEnd type="none" w="med" len="med"/>
                    </a:lnL>
                  </a:tcPr>
                </a:tc>
                <a:tc>
                  <a:txBody>
                    <a:bodyPr/>
                    <a:lstStyle/>
                    <a:p>
                      <a:pPr algn="ctr"/>
                      <a:r>
                        <a:rPr lang="en-US" sz="1400" dirty="0"/>
                        <a:t>0.9216</a:t>
                      </a:r>
                    </a:p>
                  </a:txBody>
                  <a:tcPr/>
                </a:tc>
                <a:tc>
                  <a:txBody>
                    <a:bodyPr/>
                    <a:lstStyle/>
                    <a:p>
                      <a:pPr algn="ctr"/>
                      <a:r>
                        <a:rPr lang="en-US" sz="1400" dirty="0"/>
                        <a:t>0.9230</a:t>
                      </a:r>
                    </a:p>
                  </a:txBody>
                  <a:tcPr/>
                </a:tc>
                <a:tc>
                  <a:txBody>
                    <a:bodyPr/>
                    <a:lstStyle/>
                    <a:p>
                      <a:pPr algn="ctr"/>
                      <a:r>
                        <a:rPr lang="en-US" sz="1400" dirty="0"/>
                        <a:t>0.9243</a:t>
                      </a:r>
                    </a:p>
                  </a:txBody>
                  <a:tcPr/>
                </a:tc>
                <a:tc>
                  <a:txBody>
                    <a:bodyPr/>
                    <a:lstStyle/>
                    <a:p>
                      <a:pPr algn="ctr"/>
                      <a:r>
                        <a:rPr lang="en-US" sz="1400" dirty="0"/>
                        <a:t>0.9215</a:t>
                      </a:r>
                    </a:p>
                  </a:txBody>
                  <a:tcPr/>
                </a:tc>
                <a:tc>
                  <a:txBody>
                    <a:bodyPr/>
                    <a:lstStyle/>
                    <a:p>
                      <a:pPr algn="ctr"/>
                      <a:r>
                        <a:rPr lang="en-US" sz="1400" dirty="0"/>
                        <a:t>0.9223</a:t>
                      </a:r>
                    </a:p>
                  </a:txBody>
                  <a:tcPr/>
                </a:tc>
                <a:extLst>
                  <a:ext uri="{0D108BD9-81ED-4DB2-BD59-A6C34878D82A}">
                    <a16:rowId xmlns:a16="http://schemas.microsoft.com/office/drawing/2014/main" val="1243763024"/>
                  </a:ext>
                </a:extLst>
              </a:tr>
              <a:tr h="370840">
                <a:tc vMerge="1">
                  <a:txBody>
                    <a:bodyPr/>
                    <a:lstStyle/>
                    <a:p>
                      <a:pPr algn="ctr"/>
                      <a:endParaRPr lang="en-US" dirty="0"/>
                    </a:p>
                  </a:txBody>
                  <a:tcPr/>
                </a:tc>
                <a:tc>
                  <a:txBody>
                    <a:bodyPr/>
                    <a:lstStyle/>
                    <a:p>
                      <a:pPr algn="ctr"/>
                      <a:r>
                        <a:rPr lang="en-US" sz="1400" dirty="0"/>
                        <a:t>Lasso</a:t>
                      </a:r>
                    </a:p>
                  </a:txBody>
                  <a:tcPr/>
                </a:tc>
                <a:tc>
                  <a:txBody>
                    <a:bodyPr/>
                    <a:lstStyle/>
                    <a:p>
                      <a:pPr algn="ctr"/>
                      <a:r>
                        <a:rPr lang="en-US" sz="1400" dirty="0"/>
                        <a:t>86.27</a:t>
                      </a:r>
                    </a:p>
                  </a:txBody>
                  <a:tcPr/>
                </a:tc>
                <a:tc>
                  <a:txBody>
                    <a:bodyPr/>
                    <a:lstStyle/>
                    <a:p>
                      <a:pPr algn="ctr"/>
                      <a:r>
                        <a:rPr lang="en-US" sz="1400" dirty="0"/>
                        <a:t>0.8662</a:t>
                      </a:r>
                    </a:p>
                  </a:txBody>
                  <a:tcPr/>
                </a:tc>
                <a:tc>
                  <a:txBody>
                    <a:bodyPr/>
                    <a:lstStyle/>
                    <a:p>
                      <a:pPr algn="ctr"/>
                      <a:r>
                        <a:rPr lang="en-US" sz="1400" dirty="0"/>
                        <a:t>0.8665</a:t>
                      </a:r>
                    </a:p>
                  </a:txBody>
                  <a:tcP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TR" sz="1400" b="0" i="0" kern="1200" dirty="0">
                          <a:solidFill>
                            <a:schemeClr val="dk1"/>
                          </a:solidFill>
                          <a:effectLst/>
                          <a:latin typeface="+mn-lt"/>
                          <a:ea typeface="+mn-ea"/>
                          <a:cs typeface="+mn-cs"/>
                        </a:rPr>
                        <a:t>0.8777</a:t>
                      </a:r>
                      <a:endParaRPr lang="en-US" sz="1400" dirty="0"/>
                    </a:p>
                  </a:txBody>
                  <a:tcPr/>
                </a:tc>
                <a:tc>
                  <a:txBody>
                    <a:bodyPr/>
                    <a:lstStyle/>
                    <a:p>
                      <a:pPr algn="ctr"/>
                      <a:r>
                        <a:rPr lang="en-TR" sz="1400" b="0" i="0" kern="1200" dirty="0">
                          <a:solidFill>
                            <a:schemeClr val="dk1"/>
                          </a:solidFill>
                          <a:effectLst/>
                          <a:latin typeface="+mn-lt"/>
                          <a:ea typeface="+mn-ea"/>
                          <a:cs typeface="+mn-cs"/>
                        </a:rPr>
                        <a:t>0.8617</a:t>
                      </a:r>
                      <a:endParaRPr lang="en-US" sz="1400" dirty="0"/>
                    </a:p>
                  </a:txBody>
                  <a:tcPr/>
                </a:tc>
                <a:tc>
                  <a:txBody>
                    <a:bodyPr/>
                    <a:lstStyle/>
                    <a:p>
                      <a:pPr algn="ctr"/>
                      <a:r>
                        <a:rPr lang="en-TR" sz="1400" b="0" i="0" kern="1200" dirty="0">
                          <a:solidFill>
                            <a:schemeClr val="dk1"/>
                          </a:solidFill>
                          <a:effectLst/>
                          <a:latin typeface="+mn-lt"/>
                          <a:ea typeface="+mn-ea"/>
                          <a:cs typeface="+mn-cs"/>
                        </a:rPr>
                        <a:t>0.8646</a:t>
                      </a:r>
                      <a:endParaRPr lang="en-US" sz="1400" dirty="0"/>
                    </a:p>
                  </a:txBody>
                  <a:tcPr>
                    <a:lnR w="38100" cap="flat" cmpd="sng" algn="ctr">
                      <a:solidFill>
                        <a:schemeClr val="bg1"/>
                      </a:solidFill>
                      <a:prstDash val="solid"/>
                      <a:round/>
                      <a:headEnd type="none" w="med" len="med"/>
                      <a:tailEnd type="none" w="med" len="med"/>
                    </a:lnR>
                  </a:tcPr>
                </a:tc>
                <a:tc>
                  <a:txBody>
                    <a:bodyPr/>
                    <a:lstStyle/>
                    <a:p>
                      <a:pPr algn="ctr"/>
                      <a:r>
                        <a:rPr lang="en-US" sz="1400" dirty="0"/>
                        <a:t>86.27</a:t>
                      </a:r>
                    </a:p>
                  </a:txBody>
                  <a:tcPr>
                    <a:lnL w="38100" cap="flat" cmpd="sng" algn="ctr">
                      <a:solidFill>
                        <a:schemeClr val="bg1"/>
                      </a:solidFill>
                      <a:prstDash val="solid"/>
                      <a:round/>
                      <a:headEnd type="none" w="med" len="med"/>
                      <a:tailEnd type="none" w="med" len="med"/>
                    </a:lnL>
                  </a:tcPr>
                </a:tc>
                <a:tc>
                  <a:txBody>
                    <a:bodyPr/>
                    <a:lstStyle/>
                    <a:p>
                      <a:pPr algn="ctr"/>
                      <a:r>
                        <a:rPr lang="en-US" sz="1400" dirty="0"/>
                        <a:t>0.8662</a:t>
                      </a:r>
                    </a:p>
                  </a:txBody>
                  <a:tcPr/>
                </a:tc>
                <a:tc>
                  <a:txBody>
                    <a:bodyPr/>
                    <a:lstStyle/>
                    <a:p>
                      <a:pPr algn="ctr"/>
                      <a:r>
                        <a:rPr lang="en-US" sz="1400" dirty="0"/>
                        <a:t>0.8665</a:t>
                      </a:r>
                    </a:p>
                  </a:txBody>
                  <a:tcP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TR" sz="1400" b="0" i="0" kern="1200" dirty="0">
                          <a:solidFill>
                            <a:schemeClr val="dk1"/>
                          </a:solidFill>
                          <a:effectLst/>
                          <a:latin typeface="+mn-lt"/>
                          <a:ea typeface="+mn-ea"/>
                          <a:cs typeface="+mn-cs"/>
                        </a:rPr>
                        <a:t>0.8777</a:t>
                      </a:r>
                      <a:endParaRPr lang="en-US" sz="1400" dirty="0"/>
                    </a:p>
                  </a:txBody>
                  <a:tcPr/>
                </a:tc>
                <a:tc>
                  <a:txBody>
                    <a:bodyPr/>
                    <a:lstStyle/>
                    <a:p>
                      <a:pPr algn="ctr"/>
                      <a:r>
                        <a:rPr lang="en-TR" sz="1400" b="0" i="0" kern="1200" dirty="0">
                          <a:solidFill>
                            <a:schemeClr val="dk1"/>
                          </a:solidFill>
                          <a:effectLst/>
                          <a:latin typeface="+mn-lt"/>
                          <a:ea typeface="+mn-ea"/>
                          <a:cs typeface="+mn-cs"/>
                        </a:rPr>
                        <a:t>0.8617</a:t>
                      </a:r>
                      <a:endParaRPr lang="en-US" sz="1400" dirty="0"/>
                    </a:p>
                  </a:txBody>
                  <a:tcPr/>
                </a:tc>
                <a:tc>
                  <a:txBody>
                    <a:bodyPr/>
                    <a:lstStyle/>
                    <a:p>
                      <a:pPr algn="ctr"/>
                      <a:r>
                        <a:rPr lang="en-TR" sz="1400" b="0" i="0" kern="1200" dirty="0">
                          <a:solidFill>
                            <a:schemeClr val="dk1"/>
                          </a:solidFill>
                          <a:effectLst/>
                          <a:latin typeface="+mn-lt"/>
                          <a:ea typeface="+mn-ea"/>
                          <a:cs typeface="+mn-cs"/>
                        </a:rPr>
                        <a:t>0.8646</a:t>
                      </a:r>
                      <a:endParaRPr lang="en-US" sz="1400" dirty="0"/>
                    </a:p>
                  </a:txBody>
                  <a:tcPr/>
                </a:tc>
                <a:extLst>
                  <a:ext uri="{0D108BD9-81ED-4DB2-BD59-A6C34878D82A}">
                    <a16:rowId xmlns:a16="http://schemas.microsoft.com/office/drawing/2014/main" val="4242472916"/>
                  </a:ext>
                </a:extLst>
              </a:tr>
              <a:tr h="370840">
                <a:tc vMerge="1">
                  <a:txBody>
                    <a:bodyPr/>
                    <a:lstStyle/>
                    <a:p>
                      <a:pPr algn="ctr"/>
                      <a:endParaRPr lang="en-US" dirty="0"/>
                    </a:p>
                  </a:txBody>
                  <a:tcPr/>
                </a:tc>
                <a:tc>
                  <a:txBody>
                    <a:bodyPr/>
                    <a:lstStyle/>
                    <a:p>
                      <a:pPr algn="ctr"/>
                      <a:r>
                        <a:rPr lang="en-US" sz="1400" dirty="0"/>
                        <a:t>Ridge</a:t>
                      </a:r>
                    </a:p>
                  </a:txBody>
                  <a:tcPr/>
                </a:tc>
                <a:tc>
                  <a:txBody>
                    <a:bodyPr/>
                    <a:lstStyle/>
                    <a:p>
                      <a:pPr algn="ctr"/>
                      <a:r>
                        <a:rPr lang="en-US" sz="1400" dirty="0"/>
                        <a:t>92.16</a:t>
                      </a:r>
                    </a:p>
                  </a:txBody>
                  <a:tcPr/>
                </a:tc>
                <a:tc>
                  <a:txBody>
                    <a:bodyPr/>
                    <a:lstStyle/>
                    <a:p>
                      <a:pPr algn="ctr"/>
                      <a:r>
                        <a:rPr lang="en-US" sz="1400" dirty="0"/>
                        <a:t>0.9216</a:t>
                      </a:r>
                    </a:p>
                  </a:txBody>
                  <a:tcPr/>
                </a:tc>
                <a:tc>
                  <a:txBody>
                    <a:bodyPr/>
                    <a:lstStyle/>
                    <a:p>
                      <a:pPr algn="ctr"/>
                      <a:r>
                        <a:rPr lang="en-US" sz="1400" dirty="0"/>
                        <a:t>0.9230</a:t>
                      </a:r>
                    </a:p>
                  </a:txBody>
                  <a:tcPr/>
                </a:tc>
                <a:tc>
                  <a:txBody>
                    <a:bodyPr/>
                    <a:lstStyle/>
                    <a:p>
                      <a:pPr algn="ctr"/>
                      <a:r>
                        <a:rPr lang="en-US" sz="1400" dirty="0"/>
                        <a:t>0.9243</a:t>
                      </a:r>
                    </a:p>
                  </a:txBody>
                  <a:tcPr/>
                </a:tc>
                <a:tc>
                  <a:txBody>
                    <a:bodyPr/>
                    <a:lstStyle/>
                    <a:p>
                      <a:pPr algn="ctr"/>
                      <a:r>
                        <a:rPr lang="en-US" sz="1400" dirty="0"/>
                        <a:t>0.9215</a:t>
                      </a:r>
                    </a:p>
                  </a:txBody>
                  <a:tcPr/>
                </a:tc>
                <a:tc>
                  <a:txBody>
                    <a:bodyPr/>
                    <a:lstStyle/>
                    <a:p>
                      <a:pPr algn="ctr"/>
                      <a:r>
                        <a:rPr lang="en-US" sz="1400" dirty="0"/>
                        <a:t>0.9223</a:t>
                      </a:r>
                    </a:p>
                  </a:txBody>
                  <a:tcPr>
                    <a:lnR w="38100" cap="flat" cmpd="sng" algn="ctr">
                      <a:solidFill>
                        <a:schemeClr val="bg1"/>
                      </a:solidFill>
                      <a:prstDash val="solid"/>
                      <a:round/>
                      <a:headEnd type="none" w="med" len="med"/>
                      <a:tailEnd type="none" w="med" len="med"/>
                    </a:lnR>
                  </a:tcPr>
                </a:tc>
                <a:tc>
                  <a:txBody>
                    <a:bodyPr/>
                    <a:lstStyle/>
                    <a:p>
                      <a:pPr algn="ctr"/>
                      <a:r>
                        <a:rPr lang="en-US" sz="1400" dirty="0"/>
                        <a:t>92.16</a:t>
                      </a:r>
                    </a:p>
                  </a:txBody>
                  <a:tcPr>
                    <a:lnL w="38100" cap="flat" cmpd="sng" algn="ctr">
                      <a:solidFill>
                        <a:schemeClr val="bg1"/>
                      </a:solidFill>
                      <a:prstDash val="solid"/>
                      <a:round/>
                      <a:headEnd type="none" w="med" len="med"/>
                      <a:tailEnd type="none" w="med" len="med"/>
                    </a:lnL>
                  </a:tcPr>
                </a:tc>
                <a:tc>
                  <a:txBody>
                    <a:bodyPr/>
                    <a:lstStyle/>
                    <a:p>
                      <a:pPr algn="ctr"/>
                      <a:r>
                        <a:rPr lang="en-US" sz="1400" dirty="0"/>
                        <a:t>0.9216</a:t>
                      </a:r>
                    </a:p>
                  </a:txBody>
                  <a:tcPr/>
                </a:tc>
                <a:tc>
                  <a:txBody>
                    <a:bodyPr/>
                    <a:lstStyle/>
                    <a:p>
                      <a:pPr algn="ctr"/>
                      <a:r>
                        <a:rPr lang="en-US" sz="1400" dirty="0"/>
                        <a:t>0.9230</a:t>
                      </a:r>
                    </a:p>
                  </a:txBody>
                  <a:tcPr/>
                </a:tc>
                <a:tc>
                  <a:txBody>
                    <a:bodyPr/>
                    <a:lstStyle/>
                    <a:p>
                      <a:pPr algn="ctr"/>
                      <a:r>
                        <a:rPr lang="en-US" sz="1400" dirty="0"/>
                        <a:t>0.9243</a:t>
                      </a:r>
                    </a:p>
                  </a:txBody>
                  <a:tcPr/>
                </a:tc>
                <a:tc>
                  <a:txBody>
                    <a:bodyPr/>
                    <a:lstStyle/>
                    <a:p>
                      <a:pPr algn="ctr"/>
                      <a:r>
                        <a:rPr lang="en-US" sz="1400" dirty="0"/>
                        <a:t>0.9215</a:t>
                      </a:r>
                    </a:p>
                  </a:txBody>
                  <a:tcPr/>
                </a:tc>
                <a:tc>
                  <a:txBody>
                    <a:bodyPr/>
                    <a:lstStyle/>
                    <a:p>
                      <a:pPr algn="ctr"/>
                      <a:r>
                        <a:rPr lang="en-US" sz="1400" dirty="0"/>
                        <a:t>0.9223</a:t>
                      </a:r>
                    </a:p>
                  </a:txBody>
                  <a:tcPr/>
                </a:tc>
                <a:extLst>
                  <a:ext uri="{0D108BD9-81ED-4DB2-BD59-A6C34878D82A}">
                    <a16:rowId xmlns:a16="http://schemas.microsoft.com/office/drawing/2014/main" val="724655198"/>
                  </a:ext>
                </a:extLst>
              </a:tr>
              <a:tr h="370840">
                <a:tc>
                  <a:txBody>
                    <a:bodyPr/>
                    <a:lstStyle/>
                    <a:p>
                      <a:pPr algn="ctr"/>
                      <a:r>
                        <a:rPr lang="en-US" sz="1400" b="1" dirty="0"/>
                        <a:t>KNN</a:t>
                      </a:r>
                    </a:p>
                  </a:txBody>
                  <a:tcPr anchor="ctr">
                    <a:solidFill>
                      <a:schemeClr val="accent1">
                        <a:lumMod val="20000"/>
                        <a:lumOff val="80000"/>
                      </a:schemeClr>
                    </a:solidFill>
                  </a:tcPr>
                </a:tc>
                <a:tc>
                  <a:txBody>
                    <a:bodyPr/>
                    <a:lstStyle/>
                    <a:p>
                      <a:pPr algn="ctr"/>
                      <a:r>
                        <a:rPr lang="en-US" sz="1400" dirty="0"/>
                        <a:t>-</a:t>
                      </a:r>
                    </a:p>
                  </a:txBody>
                  <a:tcPr/>
                </a:tc>
                <a:tc>
                  <a:txBody>
                    <a:bodyPr/>
                    <a:lstStyle/>
                    <a:p>
                      <a:pPr algn="ctr"/>
                      <a:r>
                        <a:rPr lang="en-US" sz="1400" dirty="0"/>
                        <a:t>92.16</a:t>
                      </a:r>
                    </a:p>
                  </a:txBody>
                  <a:tcPr/>
                </a:tc>
                <a:tc>
                  <a:txBody>
                    <a:bodyPr/>
                    <a:lstStyle/>
                    <a:p>
                      <a:pPr algn="ctr"/>
                      <a:r>
                        <a:rPr lang="en-US" sz="1400" dirty="0"/>
                        <a:t>0.9216</a:t>
                      </a:r>
                    </a:p>
                  </a:txBody>
                  <a:tcPr/>
                </a:tc>
                <a:tc>
                  <a:txBody>
                    <a:bodyPr/>
                    <a:lstStyle/>
                    <a:p>
                      <a:pPr algn="ctr"/>
                      <a:r>
                        <a:rPr lang="en-US" sz="1400" dirty="0"/>
                        <a:t>0.9230</a:t>
                      </a:r>
                    </a:p>
                  </a:txBody>
                  <a:tcPr/>
                </a:tc>
                <a:tc>
                  <a:txBody>
                    <a:bodyPr/>
                    <a:lstStyle/>
                    <a:p>
                      <a:pPr algn="ctr"/>
                      <a:r>
                        <a:rPr lang="en-US" sz="1400" dirty="0"/>
                        <a:t>0.9243</a:t>
                      </a:r>
                    </a:p>
                  </a:txBody>
                  <a:tcPr/>
                </a:tc>
                <a:tc>
                  <a:txBody>
                    <a:bodyPr/>
                    <a:lstStyle/>
                    <a:p>
                      <a:pPr algn="ctr"/>
                      <a:r>
                        <a:rPr lang="en-US" sz="1400" dirty="0"/>
                        <a:t>0.9215</a:t>
                      </a:r>
                    </a:p>
                  </a:txBody>
                  <a:tcPr/>
                </a:tc>
                <a:tc>
                  <a:txBody>
                    <a:bodyPr/>
                    <a:lstStyle/>
                    <a:p>
                      <a:pPr algn="ctr"/>
                      <a:r>
                        <a:rPr lang="en-US" sz="1400" dirty="0"/>
                        <a:t>0.9223</a:t>
                      </a:r>
                    </a:p>
                  </a:txBody>
                  <a:tcPr>
                    <a:lnR w="38100" cap="flat" cmpd="sng" algn="ctr">
                      <a:solidFill>
                        <a:schemeClr val="bg1"/>
                      </a:solidFill>
                      <a:prstDash val="solid"/>
                      <a:round/>
                      <a:headEnd type="none" w="med" len="med"/>
                      <a:tailEnd type="none" w="med" len="med"/>
                    </a:lnR>
                  </a:tcPr>
                </a:tc>
                <a:tc>
                  <a:txBody>
                    <a:bodyPr/>
                    <a:lstStyle/>
                    <a:p>
                      <a:pPr algn="ctr"/>
                      <a:r>
                        <a:rPr lang="en-US" sz="1400" dirty="0"/>
                        <a:t>92.16</a:t>
                      </a:r>
                    </a:p>
                  </a:txBody>
                  <a:tcPr>
                    <a:lnL w="38100" cap="flat" cmpd="sng" algn="ctr">
                      <a:solidFill>
                        <a:schemeClr val="bg1"/>
                      </a:solidFill>
                      <a:prstDash val="solid"/>
                      <a:round/>
                      <a:headEnd type="none" w="med" len="med"/>
                      <a:tailEnd type="none" w="med" len="med"/>
                    </a:lnL>
                  </a:tcPr>
                </a:tc>
                <a:tc>
                  <a:txBody>
                    <a:bodyPr/>
                    <a:lstStyle/>
                    <a:p>
                      <a:pPr algn="ctr"/>
                      <a:r>
                        <a:rPr lang="en-US" sz="1400" dirty="0"/>
                        <a:t>0.9216</a:t>
                      </a:r>
                    </a:p>
                  </a:txBody>
                  <a:tcPr/>
                </a:tc>
                <a:tc>
                  <a:txBody>
                    <a:bodyPr/>
                    <a:lstStyle/>
                    <a:p>
                      <a:pPr algn="ctr"/>
                      <a:r>
                        <a:rPr lang="en-US" sz="1400" dirty="0"/>
                        <a:t>0.9230</a:t>
                      </a:r>
                    </a:p>
                  </a:txBody>
                  <a:tcPr/>
                </a:tc>
                <a:tc>
                  <a:txBody>
                    <a:bodyPr/>
                    <a:lstStyle/>
                    <a:p>
                      <a:pPr algn="ctr"/>
                      <a:r>
                        <a:rPr lang="en-US" sz="1400" dirty="0"/>
                        <a:t>0.9243</a:t>
                      </a:r>
                    </a:p>
                  </a:txBody>
                  <a:tcPr/>
                </a:tc>
                <a:tc>
                  <a:txBody>
                    <a:bodyPr/>
                    <a:lstStyle/>
                    <a:p>
                      <a:pPr algn="ctr"/>
                      <a:r>
                        <a:rPr lang="en-US" sz="1400" dirty="0"/>
                        <a:t>0.9215</a:t>
                      </a:r>
                    </a:p>
                  </a:txBody>
                  <a:tcPr/>
                </a:tc>
                <a:tc>
                  <a:txBody>
                    <a:bodyPr/>
                    <a:lstStyle/>
                    <a:p>
                      <a:pPr algn="ctr"/>
                      <a:r>
                        <a:rPr lang="en-US" sz="1400" dirty="0"/>
                        <a:t>0.9223</a:t>
                      </a:r>
                    </a:p>
                  </a:txBody>
                  <a:tcPr/>
                </a:tc>
                <a:extLst>
                  <a:ext uri="{0D108BD9-81ED-4DB2-BD59-A6C34878D82A}">
                    <a16:rowId xmlns:a16="http://schemas.microsoft.com/office/drawing/2014/main" val="3017462765"/>
                  </a:ext>
                </a:extLst>
              </a:tr>
              <a:tr h="370840">
                <a:tc rowSpan="2">
                  <a:txBody>
                    <a:bodyPr/>
                    <a:lstStyle/>
                    <a:p>
                      <a:pPr algn="ctr"/>
                      <a:r>
                        <a:rPr lang="en-US" sz="1400" b="1" dirty="0"/>
                        <a:t>LDA</a:t>
                      </a:r>
                    </a:p>
                  </a:txBody>
                  <a:tcPr anchor="ctr">
                    <a:solidFill>
                      <a:schemeClr val="accent1">
                        <a:lumMod val="20000"/>
                        <a:lumOff val="80000"/>
                      </a:schemeClr>
                    </a:solidFill>
                  </a:tcPr>
                </a:tc>
                <a:tc>
                  <a:txBody>
                    <a:bodyPr/>
                    <a:lstStyle/>
                    <a:p>
                      <a:pPr algn="ctr"/>
                      <a:r>
                        <a:rPr lang="en-US" sz="1400" dirty="0"/>
                        <a:t>-</a:t>
                      </a:r>
                    </a:p>
                  </a:txBody>
                  <a:tcPr/>
                </a:tc>
                <a:tc>
                  <a:txBody>
                    <a:bodyPr/>
                    <a:lstStyle/>
                    <a:p>
                      <a:pPr algn="ctr"/>
                      <a:r>
                        <a:rPr lang="en-US" sz="1400" dirty="0"/>
                        <a:t>84.31</a:t>
                      </a:r>
                    </a:p>
                  </a:txBody>
                  <a:tcPr/>
                </a:tc>
                <a:tc>
                  <a:txBody>
                    <a:bodyPr/>
                    <a:lstStyle/>
                    <a:p>
                      <a:pPr algn="ctr"/>
                      <a:r>
                        <a:rPr lang="en-US" sz="1400" dirty="0"/>
                        <a:t>0.8431</a:t>
                      </a:r>
                    </a:p>
                  </a:txBody>
                  <a:tcPr/>
                </a:tc>
                <a:tc>
                  <a:txBody>
                    <a:bodyPr/>
                    <a:lstStyle/>
                    <a:p>
                      <a:pPr algn="ctr"/>
                      <a:r>
                        <a:rPr lang="en-US" sz="1400" dirty="0"/>
                        <a:t>0.8476</a:t>
                      </a:r>
                    </a:p>
                  </a:txBody>
                  <a:tcPr/>
                </a:tc>
                <a:tc>
                  <a:txBody>
                    <a:bodyPr/>
                    <a:lstStyle/>
                    <a:p>
                      <a:pPr algn="ctr"/>
                      <a:r>
                        <a:rPr lang="en-US" sz="1400" dirty="0"/>
                        <a:t>0.8648</a:t>
                      </a:r>
                    </a:p>
                  </a:txBody>
                  <a:tcPr/>
                </a:tc>
                <a:tc>
                  <a:txBody>
                    <a:bodyPr/>
                    <a:lstStyle/>
                    <a:p>
                      <a:pPr algn="ctr"/>
                      <a:r>
                        <a:rPr lang="en-US" sz="1400" dirty="0"/>
                        <a:t>0.8413</a:t>
                      </a:r>
                    </a:p>
                  </a:txBody>
                  <a:tcPr/>
                </a:tc>
                <a:tc>
                  <a:txBody>
                    <a:bodyPr/>
                    <a:lstStyle/>
                    <a:p>
                      <a:pPr algn="ctr"/>
                      <a:r>
                        <a:rPr lang="en-US" sz="1400" dirty="0"/>
                        <a:t>0.8454</a:t>
                      </a:r>
                    </a:p>
                  </a:txBody>
                  <a:tcPr>
                    <a:lnR w="38100" cap="flat" cmpd="sng" algn="ctr">
                      <a:solidFill>
                        <a:schemeClr val="bg1"/>
                      </a:solidFill>
                      <a:prstDash val="solid"/>
                      <a:round/>
                      <a:headEnd type="none" w="med" len="med"/>
                      <a:tailEnd type="none" w="med" len="med"/>
                    </a:lnR>
                  </a:tcPr>
                </a:tc>
                <a:tc>
                  <a:txBody>
                    <a:bodyPr/>
                    <a:lstStyle/>
                    <a:p>
                      <a:pPr algn="ctr"/>
                      <a:r>
                        <a:rPr lang="en-US" sz="1400" dirty="0"/>
                        <a:t>84.31</a:t>
                      </a:r>
                    </a:p>
                  </a:txBody>
                  <a:tcPr>
                    <a:lnL w="38100" cap="flat" cmpd="sng" algn="ctr">
                      <a:solidFill>
                        <a:schemeClr val="bg1"/>
                      </a:solidFill>
                      <a:prstDash val="solid"/>
                      <a:round/>
                      <a:headEnd type="none" w="med" len="med"/>
                      <a:tailEnd type="none" w="med" len="med"/>
                    </a:lnL>
                  </a:tcPr>
                </a:tc>
                <a:tc>
                  <a:txBody>
                    <a:bodyPr/>
                    <a:lstStyle/>
                    <a:p>
                      <a:pPr algn="ctr"/>
                      <a:r>
                        <a:rPr lang="en-US" sz="1400" dirty="0"/>
                        <a:t>0.8431</a:t>
                      </a:r>
                    </a:p>
                  </a:txBody>
                  <a:tcPr/>
                </a:tc>
                <a:tc>
                  <a:txBody>
                    <a:bodyPr/>
                    <a:lstStyle/>
                    <a:p>
                      <a:pPr algn="ctr"/>
                      <a:r>
                        <a:rPr lang="en-US" sz="1400" dirty="0"/>
                        <a:t>0.8476</a:t>
                      </a:r>
                    </a:p>
                  </a:txBody>
                  <a:tcPr/>
                </a:tc>
                <a:tc>
                  <a:txBody>
                    <a:bodyPr/>
                    <a:lstStyle/>
                    <a:p>
                      <a:pPr algn="ctr"/>
                      <a:r>
                        <a:rPr lang="en-US" sz="1400" dirty="0"/>
                        <a:t>0.8648</a:t>
                      </a:r>
                    </a:p>
                  </a:txBody>
                  <a:tcPr/>
                </a:tc>
                <a:tc>
                  <a:txBody>
                    <a:bodyPr/>
                    <a:lstStyle/>
                    <a:p>
                      <a:pPr algn="ctr"/>
                      <a:r>
                        <a:rPr lang="en-US" sz="1400" dirty="0"/>
                        <a:t>0.8413</a:t>
                      </a:r>
                    </a:p>
                  </a:txBody>
                  <a:tcPr/>
                </a:tc>
                <a:tc>
                  <a:txBody>
                    <a:bodyPr/>
                    <a:lstStyle/>
                    <a:p>
                      <a:pPr algn="ctr"/>
                      <a:r>
                        <a:rPr lang="en-US" sz="1400" dirty="0"/>
                        <a:t>0.8454</a:t>
                      </a:r>
                    </a:p>
                  </a:txBody>
                  <a:tcPr/>
                </a:tc>
                <a:extLst>
                  <a:ext uri="{0D108BD9-81ED-4DB2-BD59-A6C34878D82A}">
                    <a16:rowId xmlns:a16="http://schemas.microsoft.com/office/drawing/2014/main" val="1533304721"/>
                  </a:ext>
                </a:extLst>
              </a:tr>
              <a:tr h="370840">
                <a:tc vMerge="1">
                  <a:txBody>
                    <a:bodyPr/>
                    <a:lstStyle/>
                    <a:p>
                      <a:pPr algn="ctr"/>
                      <a:endParaRPr lang="en-US" dirty="0"/>
                    </a:p>
                  </a:txBody>
                  <a:tcPr/>
                </a:tc>
                <a:tc>
                  <a:txBody>
                    <a:bodyPr/>
                    <a:lstStyle/>
                    <a:p>
                      <a:pPr algn="ctr"/>
                      <a:r>
                        <a:rPr lang="en-US" sz="1400" dirty="0"/>
                        <a:t>Lasso</a:t>
                      </a:r>
                    </a:p>
                  </a:txBody>
                  <a:tcPr/>
                </a:tc>
                <a:tc>
                  <a:txBody>
                    <a:bodyPr/>
                    <a:lstStyle/>
                    <a:p>
                      <a:pPr algn="ctr"/>
                      <a:r>
                        <a:rPr lang="en-US" sz="1400" dirty="0"/>
                        <a:t>90.20</a:t>
                      </a:r>
                    </a:p>
                  </a:txBody>
                  <a:tcPr/>
                </a:tc>
                <a:tc>
                  <a:txBody>
                    <a:bodyPr/>
                    <a:lstStyle/>
                    <a:p>
                      <a:pPr algn="ctr"/>
                      <a:r>
                        <a:rPr lang="en-US" sz="1400" dirty="0"/>
                        <a:t>0.9020</a:t>
                      </a:r>
                    </a:p>
                  </a:txBody>
                  <a:tcPr/>
                </a:tc>
                <a:tc>
                  <a:txBody>
                    <a:bodyPr/>
                    <a:lstStyle/>
                    <a:p>
                      <a:pPr algn="ctr"/>
                      <a:r>
                        <a:rPr lang="en-US" sz="1400" dirty="0"/>
                        <a:t>0.9042</a:t>
                      </a:r>
                    </a:p>
                  </a:txBody>
                  <a:tcPr/>
                </a:tc>
                <a:tc>
                  <a:txBody>
                    <a:bodyPr/>
                    <a:lstStyle/>
                    <a:p>
                      <a:pPr algn="ctr"/>
                      <a:r>
                        <a:rPr lang="en-US" sz="1400" dirty="0"/>
                        <a:t>0.9078</a:t>
                      </a:r>
                    </a:p>
                  </a:txBody>
                  <a:tcPr/>
                </a:tc>
                <a:tc>
                  <a:txBody>
                    <a:bodyPr/>
                    <a:lstStyle/>
                    <a:p>
                      <a:pPr algn="ctr"/>
                      <a:r>
                        <a:rPr lang="en-US" sz="1400" dirty="0"/>
                        <a:t>0.9017</a:t>
                      </a:r>
                    </a:p>
                  </a:txBody>
                  <a:tcPr/>
                </a:tc>
                <a:tc>
                  <a:txBody>
                    <a:bodyPr/>
                    <a:lstStyle/>
                    <a:p>
                      <a:pPr algn="ctr"/>
                      <a:r>
                        <a:rPr lang="en-US" sz="1400" dirty="0"/>
                        <a:t>0.9045</a:t>
                      </a:r>
                    </a:p>
                  </a:txBody>
                  <a:tcPr>
                    <a:lnR w="38100" cap="flat" cmpd="sng" algn="ctr">
                      <a:solidFill>
                        <a:schemeClr val="bg1"/>
                      </a:solidFill>
                      <a:prstDash val="solid"/>
                      <a:round/>
                      <a:headEnd type="none" w="med" len="med"/>
                      <a:tailEnd type="none" w="med" len="med"/>
                    </a:lnR>
                  </a:tcPr>
                </a:tc>
                <a:tc>
                  <a:txBody>
                    <a:bodyPr/>
                    <a:lstStyle/>
                    <a:p>
                      <a:pPr algn="ctr"/>
                      <a:r>
                        <a:rPr lang="en-US" sz="1400" dirty="0"/>
                        <a:t>92.16</a:t>
                      </a:r>
                    </a:p>
                  </a:txBody>
                  <a:tcPr>
                    <a:lnL w="38100" cap="flat" cmpd="sng" algn="ctr">
                      <a:solidFill>
                        <a:schemeClr val="bg1"/>
                      </a:solidFill>
                      <a:prstDash val="solid"/>
                      <a:round/>
                      <a:headEnd type="none" w="med" len="med"/>
                      <a:tailEnd type="none" w="med" len="med"/>
                    </a:lnL>
                  </a:tcPr>
                </a:tc>
                <a:tc>
                  <a:txBody>
                    <a:bodyPr/>
                    <a:lstStyle/>
                    <a:p>
                      <a:pPr algn="ctr"/>
                      <a:r>
                        <a:rPr lang="en-US" sz="1400" dirty="0"/>
                        <a:t>0.9216</a:t>
                      </a:r>
                    </a:p>
                  </a:txBody>
                  <a:tcPr/>
                </a:tc>
                <a:tc>
                  <a:txBody>
                    <a:bodyPr/>
                    <a:lstStyle/>
                    <a:p>
                      <a:pPr algn="ctr"/>
                      <a:r>
                        <a:rPr lang="en-US" sz="1400" dirty="0"/>
                        <a:t>0.9230</a:t>
                      </a:r>
                    </a:p>
                  </a:txBody>
                  <a:tcPr/>
                </a:tc>
                <a:tc>
                  <a:txBody>
                    <a:bodyPr/>
                    <a:lstStyle/>
                    <a:p>
                      <a:pPr algn="ctr"/>
                      <a:r>
                        <a:rPr lang="en-US" sz="1400" dirty="0"/>
                        <a:t>0.9243</a:t>
                      </a:r>
                    </a:p>
                  </a:txBody>
                  <a:tcPr/>
                </a:tc>
                <a:tc>
                  <a:txBody>
                    <a:bodyPr/>
                    <a:lstStyle/>
                    <a:p>
                      <a:pPr algn="ctr"/>
                      <a:r>
                        <a:rPr lang="en-US" sz="1400" dirty="0"/>
                        <a:t>0.9215</a:t>
                      </a:r>
                    </a:p>
                  </a:txBody>
                  <a:tcPr/>
                </a:tc>
                <a:tc>
                  <a:txBody>
                    <a:bodyPr/>
                    <a:lstStyle/>
                    <a:p>
                      <a:pPr algn="ctr"/>
                      <a:r>
                        <a:rPr lang="en-US" sz="1400" dirty="0"/>
                        <a:t>0.9223</a:t>
                      </a:r>
                    </a:p>
                  </a:txBody>
                  <a:tcPr/>
                </a:tc>
                <a:extLst>
                  <a:ext uri="{0D108BD9-81ED-4DB2-BD59-A6C34878D82A}">
                    <a16:rowId xmlns:a16="http://schemas.microsoft.com/office/drawing/2014/main" val="1630165644"/>
                  </a:ext>
                </a:extLst>
              </a:tr>
            </a:tbl>
          </a:graphicData>
        </a:graphic>
      </p:graphicFrame>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72870CCA-42DA-7A43-82AE-E23AC1F2533C}"/>
                  </a:ext>
                </a:extLst>
              </p:cNvPr>
              <p:cNvSpPr txBox="1"/>
              <p:nvPr/>
            </p:nvSpPr>
            <p:spPr>
              <a:xfrm>
                <a:off x="2827122" y="1472267"/>
                <a:ext cx="6513322" cy="369332"/>
              </a:xfrm>
              <a:prstGeom prst="rect">
                <a:avLst/>
              </a:prstGeom>
              <a:noFill/>
            </p:spPr>
            <p:txBody>
              <a:bodyPr wrap="none" rtlCol="0">
                <a:spAutoFit/>
              </a:bodyPr>
              <a:lstStyle/>
              <a:p>
                <a:r>
                  <a:rPr lang="en-US" b="1" dirty="0"/>
                  <a:t>Table 21: </a:t>
                </a:r>
                <a:r>
                  <a:rPr lang="en-US" dirty="0"/>
                  <a:t>Comparison of metrics on Train and Test for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𝑋</m:t>
                        </m:r>
                      </m:e>
                      <m:sub>
                        <m:r>
                          <a:rPr lang="tr-TR" i="1" dirty="0">
                            <a:latin typeface="Cambria Math" panose="02040503050406030204" pitchFamily="18" charset="0"/>
                          </a:rPr>
                          <m:t>𝑐𝑛𝑛</m:t>
                        </m:r>
                        <m:r>
                          <a:rPr lang="tr-TR" i="1" dirty="0">
                            <a:latin typeface="Cambria Math" panose="02040503050406030204" pitchFamily="18" charset="0"/>
                          </a:rPr>
                          <m:t>_</m:t>
                        </m:r>
                        <m:r>
                          <a:rPr lang="tr-TR" i="1" dirty="0">
                            <a:latin typeface="Cambria Math" panose="02040503050406030204" pitchFamily="18" charset="0"/>
                          </a:rPr>
                          <m:t>𝑅𝑒𝑠𝑁𝑒𝑡</m:t>
                        </m:r>
                        <m:r>
                          <a:rPr lang="tr-TR" i="1" dirty="0">
                            <a:latin typeface="Cambria Math" panose="02040503050406030204" pitchFamily="18" charset="0"/>
                          </a:rPr>
                          <m:t>50</m:t>
                        </m:r>
                      </m:sub>
                    </m:sSub>
                  </m:oMath>
                </a14:m>
                <a:endParaRPr lang="en-US" dirty="0"/>
              </a:p>
            </p:txBody>
          </p:sp>
        </mc:Choice>
        <mc:Fallback xmlns="">
          <p:sp>
            <p:nvSpPr>
              <p:cNvPr id="10" name="TextBox 9">
                <a:extLst>
                  <a:ext uri="{FF2B5EF4-FFF2-40B4-BE49-F238E27FC236}">
                    <a16:creationId xmlns:a16="http://schemas.microsoft.com/office/drawing/2014/main" id="{72870CCA-42DA-7A43-82AE-E23AC1F2533C}"/>
                  </a:ext>
                </a:extLst>
              </p:cNvPr>
              <p:cNvSpPr txBox="1">
                <a:spLocks noRot="1" noChangeAspect="1" noMove="1" noResize="1" noEditPoints="1" noAdjustHandles="1" noChangeArrowheads="1" noChangeShapeType="1" noTextEdit="1"/>
              </p:cNvSpPr>
              <p:nvPr/>
            </p:nvSpPr>
            <p:spPr>
              <a:xfrm>
                <a:off x="2827122" y="1472267"/>
                <a:ext cx="6513322" cy="369332"/>
              </a:xfrm>
              <a:prstGeom prst="rect">
                <a:avLst/>
              </a:prstGeom>
              <a:blipFill>
                <a:blip r:embed="rId3"/>
                <a:stretch>
                  <a:fillRect l="-778" t="-10345" b="-27586"/>
                </a:stretch>
              </a:blipFill>
            </p:spPr>
            <p:txBody>
              <a:bodyPr/>
              <a:lstStyle/>
              <a:p>
                <a:r>
                  <a:rPr lang="en-US">
                    <a:noFill/>
                  </a:rPr>
                  <a:t> </a:t>
                </a:r>
              </a:p>
            </p:txBody>
          </p:sp>
        </mc:Fallback>
      </mc:AlternateContent>
    </p:spTree>
    <p:extLst>
      <p:ext uri="{BB962C8B-B14F-4D97-AF65-F5344CB8AC3E}">
        <p14:creationId xmlns:p14="http://schemas.microsoft.com/office/powerpoint/2010/main" val="54765664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43CD3B9D-C80F-264D-8CD6-19ED1116A184}"/>
                  </a:ext>
                </a:extLst>
              </p:cNvPr>
              <p:cNvSpPr txBox="1"/>
              <p:nvPr/>
            </p:nvSpPr>
            <p:spPr>
              <a:xfrm>
                <a:off x="492369" y="391886"/>
                <a:ext cx="2767104" cy="523220"/>
              </a:xfrm>
              <a:prstGeom prst="rect">
                <a:avLst/>
              </a:prstGeom>
              <a:noFill/>
            </p:spPr>
            <p:txBody>
              <a:bodyPr wrap="none" rtlCol="0">
                <a:spAutoFit/>
              </a:bodyPr>
              <a:lstStyle/>
              <a:p>
                <a:r>
                  <a:rPr lang="en-US" sz="2800" b="1" dirty="0"/>
                  <a:t>ML Results &gt; </a:t>
                </a:r>
                <a14:m>
                  <m:oMath xmlns:m="http://schemas.openxmlformats.org/officeDocument/2006/math">
                    <m:sSub>
                      <m:sSubPr>
                        <m:ctrlPr>
                          <a:rPr lang="en-US" sz="2800" b="1" i="1" dirty="0">
                            <a:latin typeface="Cambria Math" panose="02040503050406030204" pitchFamily="18" charset="0"/>
                          </a:rPr>
                        </m:ctrlPr>
                      </m:sSubPr>
                      <m:e>
                        <m:r>
                          <a:rPr lang="en-US" sz="2800" b="1" i="1" dirty="0">
                            <a:latin typeface="Cambria Math" panose="02040503050406030204" pitchFamily="18" charset="0"/>
                          </a:rPr>
                          <m:t>𝑿</m:t>
                        </m:r>
                      </m:e>
                      <m:sub>
                        <m:r>
                          <a:rPr lang="tr-TR" sz="2800" b="1" i="1" dirty="0" smtClean="0">
                            <a:latin typeface="Cambria Math" panose="02040503050406030204" pitchFamily="18" charset="0"/>
                          </a:rPr>
                          <m:t>𝒂𝒍𝒍</m:t>
                        </m:r>
                      </m:sub>
                    </m:sSub>
                  </m:oMath>
                </a14:m>
                <a:endParaRPr lang="en-US" sz="2800" b="1" dirty="0"/>
              </a:p>
            </p:txBody>
          </p:sp>
        </mc:Choice>
        <mc:Fallback xmlns="">
          <p:sp>
            <p:nvSpPr>
              <p:cNvPr id="3" name="TextBox 2">
                <a:extLst>
                  <a:ext uri="{FF2B5EF4-FFF2-40B4-BE49-F238E27FC236}">
                    <a16:creationId xmlns:a16="http://schemas.microsoft.com/office/drawing/2014/main" id="{43CD3B9D-C80F-264D-8CD6-19ED1116A184}"/>
                  </a:ext>
                </a:extLst>
              </p:cNvPr>
              <p:cNvSpPr txBox="1">
                <a:spLocks noRot="1" noChangeAspect="1" noMove="1" noResize="1" noEditPoints="1" noAdjustHandles="1" noChangeArrowheads="1" noChangeShapeType="1" noTextEdit="1"/>
              </p:cNvSpPr>
              <p:nvPr/>
            </p:nvSpPr>
            <p:spPr>
              <a:xfrm>
                <a:off x="492369" y="391886"/>
                <a:ext cx="2767104" cy="523220"/>
              </a:xfrm>
              <a:prstGeom prst="rect">
                <a:avLst/>
              </a:prstGeom>
              <a:blipFill>
                <a:blip r:embed="rId2"/>
                <a:stretch>
                  <a:fillRect l="-4566" t="-11905" b="-30952"/>
                </a:stretch>
              </a:blipFill>
            </p:spPr>
            <p:txBody>
              <a:bodyPr/>
              <a:lstStyle/>
              <a:p>
                <a:r>
                  <a:rPr lang="en-US">
                    <a:noFill/>
                  </a:rPr>
                  <a:t> </a:t>
                </a:r>
              </a:p>
            </p:txBody>
          </p:sp>
        </mc:Fallback>
      </mc:AlternateContent>
      <p:sp>
        <p:nvSpPr>
          <p:cNvPr id="7" name="Slide Number Placeholder 6">
            <a:extLst>
              <a:ext uri="{FF2B5EF4-FFF2-40B4-BE49-F238E27FC236}">
                <a16:creationId xmlns:a16="http://schemas.microsoft.com/office/drawing/2014/main" id="{A3068C3F-511B-964D-B8C0-C29E8E8DC684}"/>
              </a:ext>
            </a:extLst>
          </p:cNvPr>
          <p:cNvSpPr>
            <a:spLocks noGrp="1"/>
          </p:cNvSpPr>
          <p:nvPr>
            <p:ph type="sldNum" sz="quarter" idx="12"/>
          </p:nvPr>
        </p:nvSpPr>
        <p:spPr/>
        <p:txBody>
          <a:bodyPr/>
          <a:lstStyle/>
          <a:p>
            <a:fld id="{C5184E39-17C3-1B46-A006-9F7568AAA460}" type="slidenum">
              <a:rPr lang="en-US" smtClean="0"/>
              <a:t>52</a:t>
            </a:fld>
            <a:endParaRPr lang="en-US"/>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D4418172-A6C1-F247-89FE-DE864382BD34}"/>
                  </a:ext>
                </a:extLst>
              </p:cNvPr>
              <p:cNvSpPr txBox="1"/>
              <p:nvPr/>
            </p:nvSpPr>
            <p:spPr>
              <a:xfrm>
                <a:off x="2757909" y="969168"/>
                <a:ext cx="6791796" cy="369332"/>
              </a:xfrm>
              <a:prstGeom prst="rect">
                <a:avLst/>
              </a:prstGeom>
              <a:noFill/>
            </p:spPr>
            <p:txBody>
              <a:bodyPr wrap="none" rtlCol="0">
                <a:spAutoFit/>
              </a:bodyPr>
              <a:lstStyle/>
              <a:p>
                <a:r>
                  <a:rPr lang="en-US" b="1" dirty="0"/>
                  <a:t>Table 22: </a:t>
                </a:r>
                <a:r>
                  <a:rPr lang="en-US" dirty="0"/>
                  <a:t>Comparison of ML Experiment Results on Train Data for </a:t>
                </a:r>
                <a14:m>
                  <m:oMath xmlns:m="http://schemas.openxmlformats.org/officeDocument/2006/math">
                    <m:sSub>
                      <m:sSubPr>
                        <m:ctrlPr>
                          <a:rPr lang="en-US" i="1" dirty="0">
                            <a:latin typeface="Cambria Math" panose="02040503050406030204" pitchFamily="18" charset="0"/>
                          </a:rPr>
                        </m:ctrlPr>
                      </m:sSubPr>
                      <m:e>
                        <m:r>
                          <a:rPr lang="en-US" b="0" i="1" dirty="0">
                            <a:latin typeface="Cambria Math" panose="02040503050406030204" pitchFamily="18" charset="0"/>
                          </a:rPr>
                          <m:t>𝑋</m:t>
                        </m:r>
                      </m:e>
                      <m:sub>
                        <m:r>
                          <a:rPr lang="tr-TR" i="1" dirty="0">
                            <a:latin typeface="Cambria Math" panose="02040503050406030204" pitchFamily="18" charset="0"/>
                          </a:rPr>
                          <m:t>𝑎𝑙𝑙</m:t>
                        </m:r>
                      </m:sub>
                    </m:sSub>
                  </m:oMath>
                </a14:m>
                <a:endParaRPr lang="en-US" dirty="0"/>
              </a:p>
            </p:txBody>
          </p:sp>
        </mc:Choice>
        <mc:Fallback xmlns="">
          <p:sp>
            <p:nvSpPr>
              <p:cNvPr id="8" name="TextBox 7">
                <a:extLst>
                  <a:ext uri="{FF2B5EF4-FFF2-40B4-BE49-F238E27FC236}">
                    <a16:creationId xmlns:a16="http://schemas.microsoft.com/office/drawing/2014/main" id="{D4418172-A6C1-F247-89FE-DE864382BD34}"/>
                  </a:ext>
                </a:extLst>
              </p:cNvPr>
              <p:cNvSpPr txBox="1">
                <a:spLocks noRot="1" noChangeAspect="1" noMove="1" noResize="1" noEditPoints="1" noAdjustHandles="1" noChangeArrowheads="1" noChangeShapeType="1" noTextEdit="1"/>
              </p:cNvSpPr>
              <p:nvPr/>
            </p:nvSpPr>
            <p:spPr>
              <a:xfrm>
                <a:off x="2757909" y="969168"/>
                <a:ext cx="6791796" cy="369332"/>
              </a:xfrm>
              <a:prstGeom prst="rect">
                <a:avLst/>
              </a:prstGeom>
              <a:blipFill>
                <a:blip r:embed="rId3"/>
                <a:stretch>
                  <a:fillRect l="-559" t="-6667"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F4DE6C9-C8EC-7148-AAC4-DF571BC16491}"/>
                  </a:ext>
                </a:extLst>
              </p:cNvPr>
              <p:cNvSpPr txBox="1"/>
              <p:nvPr/>
            </p:nvSpPr>
            <p:spPr>
              <a:xfrm>
                <a:off x="2801607" y="3949981"/>
                <a:ext cx="6704399" cy="369332"/>
              </a:xfrm>
              <a:prstGeom prst="rect">
                <a:avLst/>
              </a:prstGeom>
              <a:noFill/>
            </p:spPr>
            <p:txBody>
              <a:bodyPr wrap="none" rtlCol="0">
                <a:spAutoFit/>
              </a:bodyPr>
              <a:lstStyle/>
              <a:p>
                <a:r>
                  <a:rPr lang="en-US" b="1" dirty="0"/>
                  <a:t>Table 23: </a:t>
                </a:r>
                <a:r>
                  <a:rPr lang="en-US" dirty="0"/>
                  <a:t>Comparison of ML Experiment Results on Test Data for </a:t>
                </a:r>
                <a14:m>
                  <m:oMath xmlns:m="http://schemas.openxmlformats.org/officeDocument/2006/math">
                    <m:sSub>
                      <m:sSubPr>
                        <m:ctrlPr>
                          <a:rPr lang="en-US" i="1" dirty="0">
                            <a:latin typeface="Cambria Math" panose="02040503050406030204" pitchFamily="18" charset="0"/>
                          </a:rPr>
                        </m:ctrlPr>
                      </m:sSubPr>
                      <m:e>
                        <m:r>
                          <a:rPr lang="en-US" b="0" i="1" dirty="0">
                            <a:latin typeface="Cambria Math" panose="02040503050406030204" pitchFamily="18" charset="0"/>
                          </a:rPr>
                          <m:t>𝑋</m:t>
                        </m:r>
                      </m:e>
                      <m:sub>
                        <m:r>
                          <a:rPr lang="tr-TR" i="1" dirty="0">
                            <a:latin typeface="Cambria Math" panose="02040503050406030204" pitchFamily="18" charset="0"/>
                          </a:rPr>
                          <m:t>𝑎𝑙𝑙</m:t>
                        </m:r>
                      </m:sub>
                    </m:sSub>
                  </m:oMath>
                </a14:m>
                <a:endParaRPr lang="en-US" dirty="0"/>
              </a:p>
            </p:txBody>
          </p:sp>
        </mc:Choice>
        <mc:Fallback xmlns="">
          <p:sp>
            <p:nvSpPr>
              <p:cNvPr id="9" name="TextBox 8">
                <a:extLst>
                  <a:ext uri="{FF2B5EF4-FFF2-40B4-BE49-F238E27FC236}">
                    <a16:creationId xmlns:a16="http://schemas.microsoft.com/office/drawing/2014/main" id="{EF4DE6C9-C8EC-7148-AAC4-DF571BC16491}"/>
                  </a:ext>
                </a:extLst>
              </p:cNvPr>
              <p:cNvSpPr txBox="1">
                <a:spLocks noRot="1" noChangeAspect="1" noMove="1" noResize="1" noEditPoints="1" noAdjustHandles="1" noChangeArrowheads="1" noChangeShapeType="1" noTextEdit="1"/>
              </p:cNvSpPr>
              <p:nvPr/>
            </p:nvSpPr>
            <p:spPr>
              <a:xfrm>
                <a:off x="2801607" y="3949981"/>
                <a:ext cx="6704399" cy="369332"/>
              </a:xfrm>
              <a:prstGeom prst="rect">
                <a:avLst/>
              </a:prstGeom>
              <a:blipFill>
                <a:blip r:embed="rId4"/>
                <a:stretch>
                  <a:fillRect l="-756" t="-6667" b="-23333"/>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B8171B0F-BACB-2448-AF23-5EC35170D010}"/>
              </a:ext>
            </a:extLst>
          </p:cNvPr>
          <p:cNvPicPr>
            <a:picLocks noChangeAspect="1"/>
          </p:cNvPicPr>
          <p:nvPr/>
        </p:nvPicPr>
        <p:blipFill>
          <a:blip r:embed="rId5"/>
          <a:stretch>
            <a:fillRect/>
          </a:stretch>
        </p:blipFill>
        <p:spPr>
          <a:xfrm>
            <a:off x="2757909" y="4318613"/>
            <a:ext cx="6872400" cy="2401773"/>
          </a:xfrm>
          <a:prstGeom prst="rect">
            <a:avLst/>
          </a:prstGeom>
        </p:spPr>
      </p:pic>
      <p:pic>
        <p:nvPicPr>
          <p:cNvPr id="11" name="Picture 10">
            <a:extLst>
              <a:ext uri="{FF2B5EF4-FFF2-40B4-BE49-F238E27FC236}">
                <a16:creationId xmlns:a16="http://schemas.microsoft.com/office/drawing/2014/main" id="{FD32D06A-615A-A249-997B-D65BCBEE9B19}"/>
              </a:ext>
            </a:extLst>
          </p:cNvPr>
          <p:cNvPicPr>
            <a:picLocks noChangeAspect="1"/>
          </p:cNvPicPr>
          <p:nvPr/>
        </p:nvPicPr>
        <p:blipFill>
          <a:blip r:embed="rId6"/>
          <a:stretch>
            <a:fillRect/>
          </a:stretch>
        </p:blipFill>
        <p:spPr>
          <a:xfrm>
            <a:off x="2803010" y="1338437"/>
            <a:ext cx="6782197" cy="2401200"/>
          </a:xfrm>
          <a:prstGeom prst="rect">
            <a:avLst/>
          </a:prstGeom>
        </p:spPr>
      </p:pic>
      <p:sp>
        <p:nvSpPr>
          <p:cNvPr id="12" name="Frame 11">
            <a:extLst>
              <a:ext uri="{FF2B5EF4-FFF2-40B4-BE49-F238E27FC236}">
                <a16:creationId xmlns:a16="http://schemas.microsoft.com/office/drawing/2014/main" id="{54FDDA36-2DAD-D849-B9DF-D21E6DB8877A}"/>
              </a:ext>
            </a:extLst>
          </p:cNvPr>
          <p:cNvSpPr/>
          <p:nvPr/>
        </p:nvSpPr>
        <p:spPr>
          <a:xfrm>
            <a:off x="4455718" y="3107904"/>
            <a:ext cx="401702" cy="163852"/>
          </a:xfrm>
          <a:prstGeom prst="frame">
            <a:avLst/>
          </a:prstGeom>
          <a:solidFill>
            <a:schemeClr val="accent6"/>
          </a:solidFill>
          <a:ln w="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Frame 12">
            <a:extLst>
              <a:ext uri="{FF2B5EF4-FFF2-40B4-BE49-F238E27FC236}">
                <a16:creationId xmlns:a16="http://schemas.microsoft.com/office/drawing/2014/main" id="{577F2CD3-5366-3E45-BE20-BEC9D0B199D3}"/>
              </a:ext>
            </a:extLst>
          </p:cNvPr>
          <p:cNvSpPr/>
          <p:nvPr/>
        </p:nvSpPr>
        <p:spPr>
          <a:xfrm>
            <a:off x="5205123" y="2352078"/>
            <a:ext cx="401702" cy="163852"/>
          </a:xfrm>
          <a:prstGeom prst="frame">
            <a:avLst/>
          </a:prstGeom>
          <a:solidFill>
            <a:schemeClr val="accent6"/>
          </a:solidFill>
          <a:ln w="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Frame 13">
            <a:extLst>
              <a:ext uri="{FF2B5EF4-FFF2-40B4-BE49-F238E27FC236}">
                <a16:creationId xmlns:a16="http://schemas.microsoft.com/office/drawing/2014/main" id="{AF4F008B-3BC0-574E-9D12-12B009F02E2A}"/>
              </a:ext>
            </a:extLst>
          </p:cNvPr>
          <p:cNvSpPr/>
          <p:nvPr/>
        </p:nvSpPr>
        <p:spPr>
          <a:xfrm>
            <a:off x="6844998" y="2725160"/>
            <a:ext cx="401702" cy="163852"/>
          </a:xfrm>
          <a:prstGeom prst="frame">
            <a:avLst/>
          </a:prstGeom>
          <a:solidFill>
            <a:schemeClr val="accent6"/>
          </a:solidFill>
          <a:ln w="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Frame 14">
            <a:extLst>
              <a:ext uri="{FF2B5EF4-FFF2-40B4-BE49-F238E27FC236}">
                <a16:creationId xmlns:a16="http://schemas.microsoft.com/office/drawing/2014/main" id="{C6A93064-DA5B-0B4F-BDEA-CE641252316D}"/>
              </a:ext>
            </a:extLst>
          </p:cNvPr>
          <p:cNvSpPr/>
          <p:nvPr/>
        </p:nvSpPr>
        <p:spPr>
          <a:xfrm>
            <a:off x="8749368" y="2732717"/>
            <a:ext cx="401702" cy="163852"/>
          </a:xfrm>
          <a:prstGeom prst="frame">
            <a:avLst/>
          </a:prstGeom>
          <a:solidFill>
            <a:schemeClr val="accent6"/>
          </a:solidFill>
          <a:ln w="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Frame 15">
            <a:extLst>
              <a:ext uri="{FF2B5EF4-FFF2-40B4-BE49-F238E27FC236}">
                <a16:creationId xmlns:a16="http://schemas.microsoft.com/office/drawing/2014/main" id="{BD6E5F72-788C-334C-B8BA-B908FDEF1CBC}"/>
              </a:ext>
            </a:extLst>
          </p:cNvPr>
          <p:cNvSpPr/>
          <p:nvPr/>
        </p:nvSpPr>
        <p:spPr>
          <a:xfrm>
            <a:off x="8673798" y="5712830"/>
            <a:ext cx="401702" cy="163852"/>
          </a:xfrm>
          <a:prstGeom prst="frame">
            <a:avLst/>
          </a:prstGeom>
          <a:solidFill>
            <a:schemeClr val="accent6"/>
          </a:solidFill>
          <a:ln w="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84974426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43CD3B9D-C80F-264D-8CD6-19ED1116A184}"/>
                  </a:ext>
                </a:extLst>
              </p:cNvPr>
              <p:cNvSpPr txBox="1"/>
              <p:nvPr/>
            </p:nvSpPr>
            <p:spPr>
              <a:xfrm>
                <a:off x="492369" y="391886"/>
                <a:ext cx="2767104" cy="523220"/>
              </a:xfrm>
              <a:prstGeom prst="rect">
                <a:avLst/>
              </a:prstGeom>
              <a:noFill/>
            </p:spPr>
            <p:txBody>
              <a:bodyPr wrap="none" rtlCol="0">
                <a:spAutoFit/>
              </a:bodyPr>
              <a:lstStyle/>
              <a:p>
                <a:r>
                  <a:rPr lang="en-US" sz="2800" b="1" dirty="0"/>
                  <a:t>ML Results &gt; </a:t>
                </a:r>
                <a14:m>
                  <m:oMath xmlns:m="http://schemas.openxmlformats.org/officeDocument/2006/math">
                    <m:sSub>
                      <m:sSubPr>
                        <m:ctrlPr>
                          <a:rPr lang="en-US" sz="2800" b="1" i="1" dirty="0">
                            <a:latin typeface="Cambria Math" panose="02040503050406030204" pitchFamily="18" charset="0"/>
                          </a:rPr>
                        </m:ctrlPr>
                      </m:sSubPr>
                      <m:e>
                        <m:r>
                          <a:rPr lang="en-US" sz="2800" b="1" i="1" dirty="0">
                            <a:latin typeface="Cambria Math" panose="02040503050406030204" pitchFamily="18" charset="0"/>
                          </a:rPr>
                          <m:t>𝑿</m:t>
                        </m:r>
                      </m:e>
                      <m:sub>
                        <m:r>
                          <a:rPr lang="tr-TR" sz="2800" b="1" i="1" dirty="0" smtClean="0">
                            <a:latin typeface="Cambria Math" panose="02040503050406030204" pitchFamily="18" charset="0"/>
                          </a:rPr>
                          <m:t>𝒂𝒍𝒍</m:t>
                        </m:r>
                      </m:sub>
                    </m:sSub>
                  </m:oMath>
                </a14:m>
                <a:endParaRPr lang="en-US" sz="2800" b="1" dirty="0"/>
              </a:p>
            </p:txBody>
          </p:sp>
        </mc:Choice>
        <mc:Fallback xmlns="">
          <p:sp>
            <p:nvSpPr>
              <p:cNvPr id="3" name="TextBox 2">
                <a:extLst>
                  <a:ext uri="{FF2B5EF4-FFF2-40B4-BE49-F238E27FC236}">
                    <a16:creationId xmlns:a16="http://schemas.microsoft.com/office/drawing/2014/main" id="{43CD3B9D-C80F-264D-8CD6-19ED1116A184}"/>
                  </a:ext>
                </a:extLst>
              </p:cNvPr>
              <p:cNvSpPr txBox="1">
                <a:spLocks noRot="1" noChangeAspect="1" noMove="1" noResize="1" noEditPoints="1" noAdjustHandles="1" noChangeArrowheads="1" noChangeShapeType="1" noTextEdit="1"/>
              </p:cNvSpPr>
              <p:nvPr/>
            </p:nvSpPr>
            <p:spPr>
              <a:xfrm>
                <a:off x="492369" y="391886"/>
                <a:ext cx="2767104" cy="523220"/>
              </a:xfrm>
              <a:prstGeom prst="rect">
                <a:avLst/>
              </a:prstGeom>
              <a:blipFill>
                <a:blip r:embed="rId2"/>
                <a:stretch>
                  <a:fillRect l="-4566" t="-11905" b="-30952"/>
                </a:stretch>
              </a:blipFill>
            </p:spPr>
            <p:txBody>
              <a:bodyPr/>
              <a:lstStyle/>
              <a:p>
                <a:r>
                  <a:rPr lang="en-US">
                    <a:noFill/>
                  </a:rPr>
                  <a:t> </a:t>
                </a:r>
              </a:p>
            </p:txBody>
          </p:sp>
        </mc:Fallback>
      </mc:AlternateContent>
      <p:sp>
        <p:nvSpPr>
          <p:cNvPr id="7" name="Slide Number Placeholder 6">
            <a:extLst>
              <a:ext uri="{FF2B5EF4-FFF2-40B4-BE49-F238E27FC236}">
                <a16:creationId xmlns:a16="http://schemas.microsoft.com/office/drawing/2014/main" id="{A3068C3F-511B-964D-B8C0-C29E8E8DC684}"/>
              </a:ext>
            </a:extLst>
          </p:cNvPr>
          <p:cNvSpPr>
            <a:spLocks noGrp="1"/>
          </p:cNvSpPr>
          <p:nvPr>
            <p:ph type="sldNum" sz="quarter" idx="12"/>
          </p:nvPr>
        </p:nvSpPr>
        <p:spPr/>
        <p:txBody>
          <a:bodyPr/>
          <a:lstStyle/>
          <a:p>
            <a:fld id="{C5184E39-17C3-1B46-A006-9F7568AAA460}" type="slidenum">
              <a:rPr lang="en-US" smtClean="0"/>
              <a:t>53</a:t>
            </a:fld>
            <a:endParaRPr lang="en-US"/>
          </a:p>
        </p:txBody>
      </p:sp>
      <p:graphicFrame>
        <p:nvGraphicFramePr>
          <p:cNvPr id="4" name="Table 4">
            <a:extLst>
              <a:ext uri="{FF2B5EF4-FFF2-40B4-BE49-F238E27FC236}">
                <a16:creationId xmlns:a16="http://schemas.microsoft.com/office/drawing/2014/main" id="{5A2E0816-7015-534C-9645-B0E0BDBC846D}"/>
              </a:ext>
            </a:extLst>
          </p:cNvPr>
          <p:cNvGraphicFramePr>
            <a:graphicFrameLocks noGrp="1"/>
          </p:cNvGraphicFramePr>
          <p:nvPr/>
        </p:nvGraphicFramePr>
        <p:xfrm>
          <a:off x="331075" y="1296873"/>
          <a:ext cx="4435366" cy="1925320"/>
        </p:xfrm>
        <a:graphic>
          <a:graphicData uri="http://schemas.openxmlformats.org/drawingml/2006/table">
            <a:tbl>
              <a:tblPr firstRow="1" bandRow="1">
                <a:tableStyleId>{5C22544A-7EE6-4342-B048-85BDC9FD1C3A}</a:tableStyleId>
              </a:tblPr>
              <a:tblGrid>
                <a:gridCol w="1278408">
                  <a:extLst>
                    <a:ext uri="{9D8B030D-6E8A-4147-A177-3AD203B41FA5}">
                      <a16:colId xmlns:a16="http://schemas.microsoft.com/office/drawing/2014/main" val="1007265543"/>
                    </a:ext>
                  </a:extLst>
                </a:gridCol>
                <a:gridCol w="739578">
                  <a:extLst>
                    <a:ext uri="{9D8B030D-6E8A-4147-A177-3AD203B41FA5}">
                      <a16:colId xmlns:a16="http://schemas.microsoft.com/office/drawing/2014/main" val="3602063895"/>
                    </a:ext>
                  </a:extLst>
                </a:gridCol>
                <a:gridCol w="767256">
                  <a:extLst>
                    <a:ext uri="{9D8B030D-6E8A-4147-A177-3AD203B41FA5}">
                      <a16:colId xmlns:a16="http://schemas.microsoft.com/office/drawing/2014/main" val="382586116"/>
                    </a:ext>
                  </a:extLst>
                </a:gridCol>
                <a:gridCol w="767255">
                  <a:extLst>
                    <a:ext uri="{9D8B030D-6E8A-4147-A177-3AD203B41FA5}">
                      <a16:colId xmlns:a16="http://schemas.microsoft.com/office/drawing/2014/main" val="3763775034"/>
                    </a:ext>
                  </a:extLst>
                </a:gridCol>
                <a:gridCol w="882869">
                  <a:extLst>
                    <a:ext uri="{9D8B030D-6E8A-4147-A177-3AD203B41FA5}">
                      <a16:colId xmlns:a16="http://schemas.microsoft.com/office/drawing/2014/main" val="526841229"/>
                    </a:ext>
                  </a:extLst>
                </a:gridCol>
              </a:tblGrid>
              <a:tr h="370840">
                <a:tc rowSpan="2">
                  <a:txBody>
                    <a:bodyPr/>
                    <a:lstStyle/>
                    <a:p>
                      <a:pPr algn="ctr"/>
                      <a:r>
                        <a:rPr lang="en-US" sz="1400" dirty="0"/>
                        <a:t>Hyper-Parameter</a:t>
                      </a:r>
                    </a:p>
                  </a:txBody>
                  <a:tcPr anchor="ctr"/>
                </a:tc>
                <a:tc gridSpan="2">
                  <a:txBody>
                    <a:bodyPr/>
                    <a:lstStyle/>
                    <a:p>
                      <a:pPr algn="ctr"/>
                      <a:r>
                        <a:rPr lang="en-US" sz="1400" dirty="0"/>
                        <a:t>Train Data</a:t>
                      </a:r>
                    </a:p>
                  </a:txBody>
                  <a:tcPr>
                    <a:lnR w="38100" cap="flat" cmpd="sng" algn="ctr">
                      <a:solidFill>
                        <a:schemeClr val="bg1"/>
                      </a:solidFill>
                      <a:prstDash val="solid"/>
                      <a:round/>
                      <a:headEnd type="none" w="med" len="med"/>
                      <a:tailEnd type="none" w="med" len="med"/>
                    </a:lnR>
                  </a:tcPr>
                </a:tc>
                <a:tc hMerge="1">
                  <a:txBody>
                    <a:bodyPr/>
                    <a:lstStyle/>
                    <a:p>
                      <a:endParaRPr lang="en-US" sz="1400" dirty="0"/>
                    </a:p>
                  </a:txBody>
                  <a:tcPr/>
                </a:tc>
                <a:tc gridSpan="2">
                  <a:txBody>
                    <a:bodyPr/>
                    <a:lstStyle/>
                    <a:p>
                      <a:pPr algn="ctr"/>
                      <a:r>
                        <a:rPr lang="en-US" sz="1400" dirty="0"/>
                        <a:t>Test Data</a:t>
                      </a:r>
                    </a:p>
                  </a:txBody>
                  <a:tcPr>
                    <a:lnL w="38100" cap="flat" cmpd="sng" algn="ctr">
                      <a:solidFill>
                        <a:schemeClr val="bg1"/>
                      </a:solidFill>
                      <a:prstDash val="solid"/>
                      <a:round/>
                      <a:headEnd type="none" w="med" len="med"/>
                      <a:tailEnd type="none" w="med" len="med"/>
                    </a:lnL>
                  </a:tcPr>
                </a:tc>
                <a:tc hMerge="1">
                  <a:txBody>
                    <a:bodyPr/>
                    <a:lstStyle/>
                    <a:p>
                      <a:endParaRPr lang="en-US" sz="1400" dirty="0"/>
                    </a:p>
                  </a:txBody>
                  <a:tcPr/>
                </a:tc>
                <a:extLst>
                  <a:ext uri="{0D108BD9-81ED-4DB2-BD59-A6C34878D82A}">
                    <a16:rowId xmlns:a16="http://schemas.microsoft.com/office/drawing/2014/main" val="2315933031"/>
                  </a:ext>
                </a:extLst>
              </a:tr>
              <a:tr h="370840">
                <a:tc vMerge="1">
                  <a:txBody>
                    <a:bodyPr/>
                    <a:lstStyle/>
                    <a:p>
                      <a:r>
                        <a:rPr lang="en-US" sz="1400" dirty="0"/>
                        <a:t>Hyper-Parameter</a:t>
                      </a:r>
                    </a:p>
                  </a:txBody>
                  <a:tcPr/>
                </a:tc>
                <a:tc>
                  <a:txBody>
                    <a:bodyPr/>
                    <a:lstStyle/>
                    <a:p>
                      <a:r>
                        <a:rPr lang="en-US" sz="1400" b="1" dirty="0"/>
                        <a:t>Lasso Penalty</a:t>
                      </a:r>
                    </a:p>
                  </a:txBody>
                  <a:tcPr/>
                </a:tc>
                <a:tc>
                  <a:txBody>
                    <a:bodyPr/>
                    <a:lstStyle/>
                    <a:p>
                      <a:r>
                        <a:rPr lang="en-US" sz="1400" b="1" dirty="0"/>
                        <a:t>Ridge Penalty</a:t>
                      </a:r>
                    </a:p>
                  </a:txBody>
                  <a:tcPr>
                    <a:lnR w="38100" cap="flat" cmpd="sng" algn="ctr">
                      <a:solidFill>
                        <a:schemeClr val="bg1"/>
                      </a:solidFill>
                      <a:prstDash val="solid"/>
                      <a:round/>
                      <a:headEnd type="none" w="med" len="med"/>
                      <a:tailEnd type="none" w="med" len="med"/>
                    </a:lnR>
                  </a:tcPr>
                </a:tc>
                <a:tc>
                  <a:txBody>
                    <a:bodyPr/>
                    <a:lstStyle/>
                    <a:p>
                      <a:r>
                        <a:rPr lang="en-US" sz="1400" b="1" dirty="0"/>
                        <a:t>Lasso Penalty</a:t>
                      </a:r>
                    </a:p>
                  </a:txBody>
                  <a:tcPr>
                    <a:lnL w="38100" cap="flat" cmpd="sng" algn="ctr">
                      <a:solidFill>
                        <a:schemeClr val="bg1"/>
                      </a:solidFill>
                      <a:prstDash val="solid"/>
                      <a:round/>
                      <a:headEnd type="none" w="med" len="med"/>
                      <a:tailEnd type="none" w="med" len="med"/>
                    </a:lnL>
                  </a:tcPr>
                </a:tc>
                <a:tc>
                  <a:txBody>
                    <a:bodyPr/>
                    <a:lstStyle/>
                    <a:p>
                      <a:r>
                        <a:rPr lang="en-US" sz="1400" b="1" dirty="0"/>
                        <a:t>Ridge Penalty</a:t>
                      </a:r>
                    </a:p>
                  </a:txBody>
                  <a:tcPr/>
                </a:tc>
                <a:extLst>
                  <a:ext uri="{0D108BD9-81ED-4DB2-BD59-A6C34878D82A}">
                    <a16:rowId xmlns:a16="http://schemas.microsoft.com/office/drawing/2014/main" val="903596503"/>
                  </a:ext>
                </a:extLst>
              </a:tr>
              <a:tr h="370840">
                <a:tc>
                  <a:txBody>
                    <a:bodyPr/>
                    <a:lstStyle/>
                    <a:p>
                      <a:r>
                        <a:rPr lang="en-US" sz="1400" dirty="0"/>
                        <a:t>Kernel Function</a:t>
                      </a:r>
                    </a:p>
                  </a:txBody>
                  <a:tcPr anchor="ct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tr-TR" sz="1400" b="0" dirty="0" err="1"/>
                        <a:t>linear</a:t>
                      </a:r>
                      <a:endParaRPr lang="en-US" sz="1400" dirty="0"/>
                    </a:p>
                  </a:txBody>
                  <a:tcPr anchor="ct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sz="1400" b="0" i="0" kern="1200" dirty="0">
                          <a:solidFill>
                            <a:schemeClr val="dk1"/>
                          </a:solidFill>
                          <a:effectLst/>
                          <a:latin typeface="+mn-lt"/>
                          <a:ea typeface="+mn-ea"/>
                          <a:cs typeface="+mn-cs"/>
                        </a:rPr>
                        <a:t>linear</a:t>
                      </a:r>
                      <a:endParaRPr lang="tr-TR" sz="1400" b="0" dirty="0"/>
                    </a:p>
                  </a:txBody>
                  <a:tcPr anchor="ctr">
                    <a:lnR w="38100" cap="flat" cmpd="sng" algn="ctr">
                      <a:solidFill>
                        <a:schemeClr val="bg1"/>
                      </a:solidFill>
                      <a:prstDash val="solid"/>
                      <a:round/>
                      <a:headEnd type="none" w="med" len="med"/>
                      <a:tailEnd type="none" w="med" len="med"/>
                    </a:lnR>
                  </a:tcP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tr-TR" sz="1400" b="0" dirty="0" err="1"/>
                        <a:t>linear</a:t>
                      </a:r>
                      <a:endParaRPr lang="en-US" sz="1400" dirty="0"/>
                    </a:p>
                  </a:txBody>
                  <a:tcPr anchor="ctr">
                    <a:lnL w="38100" cap="flat" cmpd="sng" algn="ctr">
                      <a:solidFill>
                        <a:schemeClr val="bg1"/>
                      </a:solidFill>
                      <a:prstDash val="solid"/>
                      <a:round/>
                      <a:headEnd type="none" w="med" len="med"/>
                      <a:tailEnd type="none" w="med" len="med"/>
                    </a:lnL>
                  </a:tcP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sz="1400" b="0" i="0" kern="1200" dirty="0">
                          <a:solidFill>
                            <a:schemeClr val="dk1"/>
                          </a:solidFill>
                          <a:effectLst/>
                          <a:latin typeface="+mn-lt"/>
                          <a:ea typeface="+mn-ea"/>
                          <a:cs typeface="+mn-cs"/>
                        </a:rPr>
                        <a:t>linear</a:t>
                      </a:r>
                      <a:endParaRPr lang="tr-TR" sz="1400" b="0" dirty="0"/>
                    </a:p>
                  </a:txBody>
                  <a:tcPr anchor="ctr"/>
                </a:tc>
                <a:extLst>
                  <a:ext uri="{0D108BD9-81ED-4DB2-BD59-A6C34878D82A}">
                    <a16:rowId xmlns:a16="http://schemas.microsoft.com/office/drawing/2014/main" val="2338048115"/>
                  </a:ext>
                </a:extLst>
              </a:tr>
              <a:tr h="370840">
                <a:tc>
                  <a:txBody>
                    <a:bodyPr/>
                    <a:lstStyle/>
                    <a:p>
                      <a:r>
                        <a:rPr lang="en-US" sz="1400" dirty="0"/>
                        <a:t>Regularization</a:t>
                      </a:r>
                    </a:p>
                    <a:p>
                      <a:r>
                        <a:rPr lang="en-US" sz="1400" dirty="0"/>
                        <a:t>Parameter</a:t>
                      </a:r>
                    </a:p>
                  </a:txBody>
                  <a:tcPr anchor="ctr"/>
                </a:tc>
                <a:tc>
                  <a:txBody>
                    <a:bodyPr/>
                    <a:lstStyle/>
                    <a:p>
                      <a:pPr algn="ctr"/>
                      <a:r>
                        <a:rPr lang="en-US" sz="1400" dirty="0"/>
                        <a:t>5e-3</a:t>
                      </a:r>
                    </a:p>
                  </a:txBody>
                  <a:tcPr anchor="ctr"/>
                </a:tc>
                <a:tc>
                  <a:txBody>
                    <a:bodyPr/>
                    <a:lstStyle/>
                    <a:p>
                      <a:pPr algn="ctr"/>
                      <a:r>
                        <a:rPr lang="en-US" sz="1400" dirty="0"/>
                        <a:t>5e-5</a:t>
                      </a:r>
                    </a:p>
                  </a:txBody>
                  <a:tcPr anchor="ctr">
                    <a:lnR w="38100" cap="flat" cmpd="sng" algn="ctr">
                      <a:solidFill>
                        <a:schemeClr val="bg1"/>
                      </a:solidFill>
                      <a:prstDash val="solid"/>
                      <a:round/>
                      <a:headEnd type="none" w="med" len="med"/>
                      <a:tailEnd type="none" w="med" len="med"/>
                    </a:lnR>
                  </a:tcPr>
                </a:tc>
                <a:tc>
                  <a:txBody>
                    <a:bodyPr/>
                    <a:lstStyle/>
                    <a:p>
                      <a:pPr algn="ctr"/>
                      <a:r>
                        <a:rPr lang="en-US" sz="1400" dirty="0"/>
                        <a:t>5e-2</a:t>
                      </a:r>
                    </a:p>
                  </a:txBody>
                  <a:tcPr anchor="ctr">
                    <a:lnL w="38100" cap="flat" cmpd="sng" algn="ctr">
                      <a:solidFill>
                        <a:schemeClr val="bg1"/>
                      </a:solidFill>
                      <a:prstDash val="solid"/>
                      <a:round/>
                      <a:headEnd type="none" w="med" len="med"/>
                      <a:tailEnd type="none" w="med" len="med"/>
                    </a:lnL>
                  </a:tcPr>
                </a:tc>
                <a:tc>
                  <a:txBody>
                    <a:bodyPr/>
                    <a:lstStyle/>
                    <a:p>
                      <a:pPr algn="ctr"/>
                      <a:r>
                        <a:rPr lang="en-US" sz="1400" dirty="0"/>
                        <a:t>5e-5</a:t>
                      </a:r>
                    </a:p>
                  </a:txBody>
                  <a:tcPr anchor="ctr"/>
                </a:tc>
                <a:extLst>
                  <a:ext uri="{0D108BD9-81ED-4DB2-BD59-A6C34878D82A}">
                    <a16:rowId xmlns:a16="http://schemas.microsoft.com/office/drawing/2014/main" val="1252353253"/>
                  </a:ext>
                </a:extLst>
              </a:tr>
            </a:tbl>
          </a:graphicData>
        </a:graphic>
      </p:graphicFrame>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2AF38B7-4CE2-BA41-9938-42D7DF456902}"/>
                  </a:ext>
                </a:extLst>
              </p:cNvPr>
              <p:cNvSpPr txBox="1"/>
              <p:nvPr/>
            </p:nvSpPr>
            <p:spPr>
              <a:xfrm>
                <a:off x="0" y="915106"/>
                <a:ext cx="5513882" cy="369332"/>
              </a:xfrm>
              <a:prstGeom prst="rect">
                <a:avLst/>
              </a:prstGeom>
              <a:noFill/>
            </p:spPr>
            <p:txBody>
              <a:bodyPr wrap="none" rtlCol="0">
                <a:spAutoFit/>
              </a:bodyPr>
              <a:lstStyle/>
              <a:p>
                <a:r>
                  <a:rPr lang="en-US" b="1" dirty="0"/>
                  <a:t>Table 24: </a:t>
                </a:r>
                <a:r>
                  <a:rPr lang="en-US" dirty="0"/>
                  <a:t>SVM hyper-parameter options for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𝑋</m:t>
                        </m:r>
                      </m:e>
                      <m:sub>
                        <m:r>
                          <a:rPr lang="tr-TR" b="0" i="1" dirty="0" smtClean="0">
                            <a:latin typeface="Cambria Math" panose="02040503050406030204" pitchFamily="18" charset="0"/>
                          </a:rPr>
                          <m:t>𝑎𝑙𝑙</m:t>
                        </m:r>
                        <m:r>
                          <a:rPr lang="tr-TR" i="1" dirty="0">
                            <a:latin typeface="Cambria Math" panose="02040503050406030204" pitchFamily="18" charset="0"/>
                          </a:rPr>
                          <m:t>_</m:t>
                        </m:r>
                        <m:r>
                          <a:rPr lang="tr-TR" i="1" dirty="0">
                            <a:latin typeface="Cambria Math" panose="02040503050406030204" pitchFamily="18" charset="0"/>
                          </a:rPr>
                          <m:t>𝑅𝑒𝑠𝑁𝑒𝑡</m:t>
                        </m:r>
                        <m:r>
                          <a:rPr lang="tr-TR" i="1" dirty="0">
                            <a:latin typeface="Cambria Math" panose="02040503050406030204" pitchFamily="18" charset="0"/>
                          </a:rPr>
                          <m:t>50</m:t>
                        </m:r>
                      </m:sub>
                    </m:sSub>
                  </m:oMath>
                </a14:m>
                <a:endParaRPr lang="en-US" dirty="0"/>
              </a:p>
            </p:txBody>
          </p:sp>
        </mc:Choice>
        <mc:Fallback xmlns="">
          <p:sp>
            <p:nvSpPr>
              <p:cNvPr id="6" name="TextBox 5">
                <a:extLst>
                  <a:ext uri="{FF2B5EF4-FFF2-40B4-BE49-F238E27FC236}">
                    <a16:creationId xmlns:a16="http://schemas.microsoft.com/office/drawing/2014/main" id="{02AF38B7-4CE2-BA41-9938-42D7DF456902}"/>
                  </a:ext>
                </a:extLst>
              </p:cNvPr>
              <p:cNvSpPr txBox="1">
                <a:spLocks noRot="1" noChangeAspect="1" noMove="1" noResize="1" noEditPoints="1" noAdjustHandles="1" noChangeArrowheads="1" noChangeShapeType="1" noTextEdit="1"/>
              </p:cNvSpPr>
              <p:nvPr/>
            </p:nvSpPr>
            <p:spPr>
              <a:xfrm>
                <a:off x="0" y="915106"/>
                <a:ext cx="5513882" cy="369332"/>
              </a:xfrm>
              <a:prstGeom prst="rect">
                <a:avLst/>
              </a:prstGeom>
              <a:blipFill>
                <a:blip r:embed="rId3"/>
                <a:stretch>
                  <a:fillRect l="-920"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991B444-CE77-CC4D-AFE8-07D225AB7B9C}"/>
                  </a:ext>
                </a:extLst>
              </p:cNvPr>
              <p:cNvSpPr txBox="1"/>
              <p:nvPr/>
            </p:nvSpPr>
            <p:spPr>
              <a:xfrm>
                <a:off x="6172329" y="925365"/>
                <a:ext cx="5303888" cy="369332"/>
              </a:xfrm>
              <a:prstGeom prst="rect">
                <a:avLst/>
              </a:prstGeom>
              <a:noFill/>
            </p:spPr>
            <p:txBody>
              <a:bodyPr wrap="none" rtlCol="0">
                <a:spAutoFit/>
              </a:bodyPr>
              <a:lstStyle/>
              <a:p>
                <a:r>
                  <a:rPr lang="en-US" b="1" dirty="0"/>
                  <a:t>Table 25: </a:t>
                </a:r>
                <a:r>
                  <a:rPr lang="en-US" dirty="0"/>
                  <a:t>LR hyper-parameter options for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𝑋</m:t>
                        </m:r>
                      </m:e>
                      <m:sub>
                        <m:r>
                          <a:rPr lang="tr-TR" i="1" dirty="0">
                            <a:latin typeface="Cambria Math" panose="02040503050406030204" pitchFamily="18" charset="0"/>
                          </a:rPr>
                          <m:t>𝑎𝑙𝑙</m:t>
                        </m:r>
                        <m:r>
                          <a:rPr lang="tr-TR" i="1" dirty="0">
                            <a:latin typeface="Cambria Math" panose="02040503050406030204" pitchFamily="18" charset="0"/>
                          </a:rPr>
                          <m:t>_</m:t>
                        </m:r>
                        <m:r>
                          <a:rPr lang="tr-TR" i="1" dirty="0">
                            <a:latin typeface="Cambria Math" panose="02040503050406030204" pitchFamily="18" charset="0"/>
                          </a:rPr>
                          <m:t>𝑅𝑒𝑠𝑁𝑒𝑡</m:t>
                        </m:r>
                        <m:r>
                          <a:rPr lang="tr-TR" i="1" dirty="0">
                            <a:latin typeface="Cambria Math" panose="02040503050406030204" pitchFamily="18" charset="0"/>
                          </a:rPr>
                          <m:t>50</m:t>
                        </m:r>
                      </m:sub>
                    </m:sSub>
                  </m:oMath>
                </a14:m>
                <a:endParaRPr lang="en-US" dirty="0"/>
              </a:p>
            </p:txBody>
          </p:sp>
        </mc:Choice>
        <mc:Fallback xmlns="">
          <p:sp>
            <p:nvSpPr>
              <p:cNvPr id="8" name="TextBox 7">
                <a:extLst>
                  <a:ext uri="{FF2B5EF4-FFF2-40B4-BE49-F238E27FC236}">
                    <a16:creationId xmlns:a16="http://schemas.microsoft.com/office/drawing/2014/main" id="{1991B444-CE77-CC4D-AFE8-07D225AB7B9C}"/>
                  </a:ext>
                </a:extLst>
              </p:cNvPr>
              <p:cNvSpPr txBox="1">
                <a:spLocks noRot="1" noChangeAspect="1" noMove="1" noResize="1" noEditPoints="1" noAdjustHandles="1" noChangeArrowheads="1" noChangeShapeType="1" noTextEdit="1"/>
              </p:cNvSpPr>
              <p:nvPr/>
            </p:nvSpPr>
            <p:spPr>
              <a:xfrm>
                <a:off x="6172329" y="925365"/>
                <a:ext cx="5303888" cy="369332"/>
              </a:xfrm>
              <a:prstGeom prst="rect">
                <a:avLst/>
              </a:prstGeom>
              <a:blipFill>
                <a:blip r:embed="rId4"/>
                <a:stretch>
                  <a:fillRect l="-1196" t="-6667"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ADE2B707-1D15-774E-8A09-CC1BE9D05F2D}"/>
                  </a:ext>
                </a:extLst>
              </p:cNvPr>
              <p:cNvSpPr txBox="1"/>
              <p:nvPr/>
            </p:nvSpPr>
            <p:spPr>
              <a:xfrm>
                <a:off x="6276413" y="3571330"/>
                <a:ext cx="5526834" cy="369332"/>
              </a:xfrm>
              <a:prstGeom prst="rect">
                <a:avLst/>
              </a:prstGeom>
              <a:noFill/>
            </p:spPr>
            <p:txBody>
              <a:bodyPr wrap="none" rtlCol="0">
                <a:spAutoFit/>
              </a:bodyPr>
              <a:lstStyle/>
              <a:p>
                <a:r>
                  <a:rPr lang="en-US" b="1" dirty="0"/>
                  <a:t>Table 27: </a:t>
                </a:r>
                <a:r>
                  <a:rPr lang="en-US" dirty="0"/>
                  <a:t>LDA hyper-parameter options for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𝑋</m:t>
                        </m:r>
                      </m:e>
                      <m:sub>
                        <m:r>
                          <a:rPr lang="tr-TR" i="1" dirty="0">
                            <a:latin typeface="Cambria Math" panose="02040503050406030204" pitchFamily="18" charset="0"/>
                          </a:rPr>
                          <m:t>𝑎𝑙𝑙</m:t>
                        </m:r>
                        <m:r>
                          <a:rPr lang="tr-TR" i="1" dirty="0">
                            <a:latin typeface="Cambria Math" panose="02040503050406030204" pitchFamily="18" charset="0"/>
                          </a:rPr>
                          <m:t>_</m:t>
                        </m:r>
                        <m:r>
                          <a:rPr lang="tr-TR" i="1" dirty="0">
                            <a:latin typeface="Cambria Math" panose="02040503050406030204" pitchFamily="18" charset="0"/>
                          </a:rPr>
                          <m:t>𝑅𝑒𝑠𝑁𝑒𝑡</m:t>
                        </m:r>
                        <m:r>
                          <a:rPr lang="tr-TR" i="1" dirty="0">
                            <a:latin typeface="Cambria Math" panose="02040503050406030204" pitchFamily="18" charset="0"/>
                          </a:rPr>
                          <m:t>50</m:t>
                        </m:r>
                      </m:sub>
                    </m:sSub>
                  </m:oMath>
                </a14:m>
                <a:endParaRPr lang="en-US" dirty="0"/>
              </a:p>
            </p:txBody>
          </p:sp>
        </mc:Choice>
        <mc:Fallback xmlns="">
          <p:sp>
            <p:nvSpPr>
              <p:cNvPr id="10" name="TextBox 9">
                <a:extLst>
                  <a:ext uri="{FF2B5EF4-FFF2-40B4-BE49-F238E27FC236}">
                    <a16:creationId xmlns:a16="http://schemas.microsoft.com/office/drawing/2014/main" id="{ADE2B707-1D15-774E-8A09-CC1BE9D05F2D}"/>
                  </a:ext>
                </a:extLst>
              </p:cNvPr>
              <p:cNvSpPr txBox="1">
                <a:spLocks noRot="1" noChangeAspect="1" noMove="1" noResize="1" noEditPoints="1" noAdjustHandles="1" noChangeArrowheads="1" noChangeShapeType="1" noTextEdit="1"/>
              </p:cNvSpPr>
              <p:nvPr/>
            </p:nvSpPr>
            <p:spPr>
              <a:xfrm>
                <a:off x="6276413" y="3571330"/>
                <a:ext cx="5526834" cy="369332"/>
              </a:xfrm>
              <a:prstGeom prst="rect">
                <a:avLst/>
              </a:prstGeom>
              <a:blipFill>
                <a:blip r:embed="rId5"/>
                <a:stretch>
                  <a:fillRect l="-917" t="-10000" b="-26667"/>
                </a:stretch>
              </a:blipFill>
            </p:spPr>
            <p:txBody>
              <a:bodyPr/>
              <a:lstStyle/>
              <a:p>
                <a:r>
                  <a:rPr lang="en-US">
                    <a:noFill/>
                  </a:rPr>
                  <a:t> </a:t>
                </a:r>
              </a:p>
            </p:txBody>
          </p:sp>
        </mc:Fallback>
      </mc:AlternateContent>
      <p:graphicFrame>
        <p:nvGraphicFramePr>
          <p:cNvPr id="13" name="Table 4">
            <a:extLst>
              <a:ext uri="{FF2B5EF4-FFF2-40B4-BE49-F238E27FC236}">
                <a16:creationId xmlns:a16="http://schemas.microsoft.com/office/drawing/2014/main" id="{998D89B8-5468-A948-8B8E-E1EA986EF1AD}"/>
              </a:ext>
            </a:extLst>
          </p:cNvPr>
          <p:cNvGraphicFramePr>
            <a:graphicFrameLocks noGrp="1"/>
          </p:cNvGraphicFramePr>
          <p:nvPr>
            <p:extLst>
              <p:ext uri="{D42A27DB-BD31-4B8C-83A1-F6EECF244321}">
                <p14:modId xmlns:p14="http://schemas.microsoft.com/office/powerpoint/2010/main" val="2276485015"/>
              </p:ext>
            </p:extLst>
          </p:nvPr>
        </p:nvGraphicFramePr>
        <p:xfrm>
          <a:off x="5612603" y="1301100"/>
          <a:ext cx="6499001" cy="1925320"/>
        </p:xfrm>
        <a:graphic>
          <a:graphicData uri="http://schemas.openxmlformats.org/drawingml/2006/table">
            <a:tbl>
              <a:tblPr firstRow="1" bandRow="1">
                <a:tableStyleId>{5C22544A-7EE6-4342-B048-85BDC9FD1C3A}</a:tableStyleId>
              </a:tblPr>
              <a:tblGrid>
                <a:gridCol w="1282263">
                  <a:extLst>
                    <a:ext uri="{9D8B030D-6E8A-4147-A177-3AD203B41FA5}">
                      <a16:colId xmlns:a16="http://schemas.microsoft.com/office/drawing/2014/main" val="1007265543"/>
                    </a:ext>
                  </a:extLst>
                </a:gridCol>
                <a:gridCol w="1019503">
                  <a:extLst>
                    <a:ext uri="{9D8B030D-6E8A-4147-A177-3AD203B41FA5}">
                      <a16:colId xmlns:a16="http://schemas.microsoft.com/office/drawing/2014/main" val="3602063895"/>
                    </a:ext>
                  </a:extLst>
                </a:gridCol>
                <a:gridCol w="823414">
                  <a:extLst>
                    <a:ext uri="{9D8B030D-6E8A-4147-A177-3AD203B41FA5}">
                      <a16:colId xmlns:a16="http://schemas.microsoft.com/office/drawing/2014/main" val="2682799946"/>
                    </a:ext>
                  </a:extLst>
                </a:gridCol>
                <a:gridCol w="798786">
                  <a:extLst>
                    <a:ext uri="{9D8B030D-6E8A-4147-A177-3AD203B41FA5}">
                      <a16:colId xmlns:a16="http://schemas.microsoft.com/office/drawing/2014/main" val="382586116"/>
                    </a:ext>
                  </a:extLst>
                </a:gridCol>
                <a:gridCol w="956442">
                  <a:extLst>
                    <a:ext uri="{9D8B030D-6E8A-4147-A177-3AD203B41FA5}">
                      <a16:colId xmlns:a16="http://schemas.microsoft.com/office/drawing/2014/main" val="3763775034"/>
                    </a:ext>
                  </a:extLst>
                </a:gridCol>
                <a:gridCol w="798786">
                  <a:extLst>
                    <a:ext uri="{9D8B030D-6E8A-4147-A177-3AD203B41FA5}">
                      <a16:colId xmlns:a16="http://schemas.microsoft.com/office/drawing/2014/main" val="2380557449"/>
                    </a:ext>
                  </a:extLst>
                </a:gridCol>
                <a:gridCol w="819807">
                  <a:extLst>
                    <a:ext uri="{9D8B030D-6E8A-4147-A177-3AD203B41FA5}">
                      <a16:colId xmlns:a16="http://schemas.microsoft.com/office/drawing/2014/main" val="526841229"/>
                    </a:ext>
                  </a:extLst>
                </a:gridCol>
              </a:tblGrid>
              <a:tr h="370840">
                <a:tc rowSpan="2">
                  <a:txBody>
                    <a:bodyPr/>
                    <a:lstStyle/>
                    <a:p>
                      <a:pPr algn="ctr"/>
                      <a:r>
                        <a:rPr lang="en-US" sz="1400" dirty="0"/>
                        <a:t>Hyper-Parameter</a:t>
                      </a:r>
                    </a:p>
                  </a:txBody>
                  <a:tcPr anchor="ctr"/>
                </a:tc>
                <a:tc gridSpan="3">
                  <a:txBody>
                    <a:bodyPr/>
                    <a:lstStyle/>
                    <a:p>
                      <a:pPr algn="ctr"/>
                      <a:r>
                        <a:rPr lang="en-US" sz="1400" dirty="0"/>
                        <a:t>Train Data</a:t>
                      </a:r>
                    </a:p>
                  </a:txBody>
                  <a:tcPr>
                    <a:lnR w="38100" cap="flat" cmpd="sng" algn="ctr">
                      <a:solidFill>
                        <a:schemeClr val="bg1"/>
                      </a:solidFill>
                      <a:prstDash val="solid"/>
                      <a:round/>
                      <a:headEnd type="none" w="med" len="med"/>
                      <a:tailEnd type="none" w="med" len="med"/>
                    </a:lnR>
                  </a:tcPr>
                </a:tc>
                <a:tc hMerge="1">
                  <a:txBody>
                    <a:bodyPr/>
                    <a:lstStyle/>
                    <a:p>
                      <a:endParaRPr lang="en-US"/>
                    </a:p>
                  </a:txBody>
                  <a:tcPr/>
                </a:tc>
                <a:tc hMerge="1">
                  <a:txBody>
                    <a:bodyPr/>
                    <a:lstStyle/>
                    <a:p>
                      <a:endParaRPr lang="en-US" sz="1400" dirty="0"/>
                    </a:p>
                  </a:txBody>
                  <a:tcPr/>
                </a:tc>
                <a:tc gridSpan="3">
                  <a:txBody>
                    <a:bodyPr/>
                    <a:lstStyle/>
                    <a:p>
                      <a:pPr algn="ctr"/>
                      <a:r>
                        <a:rPr lang="en-US" sz="1400" dirty="0"/>
                        <a:t>Test Data</a:t>
                      </a:r>
                    </a:p>
                  </a:txBody>
                  <a:tcPr>
                    <a:lnL w="38100" cap="flat" cmpd="sng" algn="ctr">
                      <a:solidFill>
                        <a:schemeClr val="bg1"/>
                      </a:solidFill>
                      <a:prstDash val="solid"/>
                      <a:round/>
                      <a:headEnd type="none" w="med" len="med"/>
                      <a:tailEnd type="none" w="med" len="med"/>
                    </a:lnL>
                  </a:tcPr>
                </a:tc>
                <a:tc hMerge="1">
                  <a:txBody>
                    <a:bodyPr/>
                    <a:lstStyle/>
                    <a:p>
                      <a:endParaRPr lang="en-US"/>
                    </a:p>
                  </a:txBody>
                  <a:tcPr/>
                </a:tc>
                <a:tc hMerge="1">
                  <a:txBody>
                    <a:bodyPr/>
                    <a:lstStyle/>
                    <a:p>
                      <a:endParaRPr lang="en-US" sz="1400" dirty="0"/>
                    </a:p>
                  </a:txBody>
                  <a:tcPr/>
                </a:tc>
                <a:extLst>
                  <a:ext uri="{0D108BD9-81ED-4DB2-BD59-A6C34878D82A}">
                    <a16:rowId xmlns:a16="http://schemas.microsoft.com/office/drawing/2014/main" val="2315933031"/>
                  </a:ext>
                </a:extLst>
              </a:tr>
              <a:tr h="370840">
                <a:tc vMerge="1">
                  <a:txBody>
                    <a:bodyPr/>
                    <a:lstStyle/>
                    <a:p>
                      <a:r>
                        <a:rPr lang="en-US" sz="1400" dirty="0"/>
                        <a:t>Hyper-Parameter</a:t>
                      </a:r>
                    </a:p>
                  </a:txBody>
                  <a:tcPr/>
                </a:tc>
                <a:tc>
                  <a:txBody>
                    <a:bodyPr/>
                    <a:lstStyle/>
                    <a:p>
                      <a:r>
                        <a:rPr lang="en-US" sz="1400" b="1" dirty="0"/>
                        <a:t>No </a:t>
                      </a:r>
                    </a:p>
                    <a:p>
                      <a:r>
                        <a:rPr lang="en-US" sz="1400" b="1" dirty="0"/>
                        <a:t>Penalty</a:t>
                      </a:r>
                    </a:p>
                  </a:txBody>
                  <a:tcPr/>
                </a:tc>
                <a:tc>
                  <a:txBody>
                    <a:bodyPr/>
                    <a:lstStyle/>
                    <a:p>
                      <a:r>
                        <a:rPr lang="en-US" sz="1400" b="1" dirty="0"/>
                        <a:t>Lasso Penalty</a:t>
                      </a:r>
                    </a:p>
                  </a:txBody>
                  <a:tcPr/>
                </a:tc>
                <a:tc>
                  <a:txBody>
                    <a:bodyPr/>
                    <a:lstStyle/>
                    <a:p>
                      <a:r>
                        <a:rPr lang="en-US" sz="1400" b="1" dirty="0"/>
                        <a:t>Ridge Penalty</a:t>
                      </a:r>
                    </a:p>
                  </a:txBody>
                  <a:tcPr>
                    <a:lnR w="38100" cap="flat" cmpd="sng" algn="ctr">
                      <a:solidFill>
                        <a:schemeClr val="bg1"/>
                      </a:solidFill>
                      <a:prstDash val="solid"/>
                      <a:round/>
                      <a:headEnd type="none" w="med" len="med"/>
                      <a:tailEnd type="none" w="med" len="med"/>
                    </a:lnR>
                  </a:tcPr>
                </a:tc>
                <a:tc>
                  <a:txBody>
                    <a:bodyPr/>
                    <a:lstStyle/>
                    <a:p>
                      <a:r>
                        <a:rPr lang="en-US" sz="1400" b="1" dirty="0"/>
                        <a:t>No Penalty</a:t>
                      </a:r>
                    </a:p>
                  </a:txBody>
                  <a:tcPr>
                    <a:lnL w="38100" cap="flat" cmpd="sng" algn="ctr">
                      <a:solidFill>
                        <a:schemeClr val="bg1"/>
                      </a:solidFill>
                      <a:prstDash val="solid"/>
                      <a:round/>
                      <a:headEnd type="none" w="med" len="med"/>
                      <a:tailEnd type="none" w="med" len="med"/>
                    </a:lnL>
                  </a:tcPr>
                </a:tc>
                <a:tc>
                  <a:txBody>
                    <a:bodyPr/>
                    <a:lstStyle/>
                    <a:p>
                      <a:r>
                        <a:rPr lang="en-US" sz="1400" b="1" dirty="0"/>
                        <a:t>Lasso Penalty</a:t>
                      </a:r>
                    </a:p>
                  </a:txBody>
                  <a:tcPr/>
                </a:tc>
                <a:tc>
                  <a:txBody>
                    <a:bodyPr/>
                    <a:lstStyle/>
                    <a:p>
                      <a:r>
                        <a:rPr lang="en-US" sz="1400" b="1" dirty="0"/>
                        <a:t>Ridge Penalty</a:t>
                      </a:r>
                    </a:p>
                  </a:txBody>
                  <a:tcPr/>
                </a:tc>
                <a:extLst>
                  <a:ext uri="{0D108BD9-81ED-4DB2-BD59-A6C34878D82A}">
                    <a16:rowId xmlns:a16="http://schemas.microsoft.com/office/drawing/2014/main" val="903596503"/>
                  </a:ext>
                </a:extLst>
              </a:tr>
              <a:tr h="370840">
                <a:tc>
                  <a:txBody>
                    <a:bodyPr/>
                    <a:lstStyle/>
                    <a:p>
                      <a:r>
                        <a:rPr lang="en-US" sz="1400" dirty="0"/>
                        <a:t>Solver Function</a:t>
                      </a:r>
                    </a:p>
                  </a:txBody>
                  <a:tcPr anchor="ctr"/>
                </a:tc>
                <a:tc>
                  <a:txBody>
                    <a:bodyPr/>
                    <a:lstStyle/>
                    <a:p>
                      <a:pPr algn="ctr"/>
                      <a:r>
                        <a:rPr lang="tr-TR" sz="1400" b="0" dirty="0" err="1"/>
                        <a:t>newton-cg</a:t>
                      </a:r>
                      <a:endParaRPr lang="tr-TR" sz="1400" b="0" dirty="0"/>
                    </a:p>
                  </a:txBody>
                  <a:tcPr anchor="ct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sz="1400" dirty="0" err="1"/>
                        <a:t>liblinear</a:t>
                      </a:r>
                      <a:endParaRPr lang="en-US" sz="1400" dirty="0"/>
                    </a:p>
                  </a:txBody>
                  <a:tcPr anchor="ct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tr-TR" sz="1400" b="0" dirty="0" err="1"/>
                        <a:t>liblinear</a:t>
                      </a:r>
                      <a:endParaRPr lang="tr-TR" sz="1400" b="0" dirty="0"/>
                    </a:p>
                  </a:txBody>
                  <a:tcPr anchor="ctr">
                    <a:lnR w="38100" cap="flat" cmpd="sng" algn="ctr">
                      <a:solidFill>
                        <a:schemeClr val="bg1"/>
                      </a:solidFill>
                      <a:prstDash val="solid"/>
                      <a:round/>
                      <a:headEnd type="none" w="med" len="med"/>
                      <a:tailEnd type="none" w="med" len="med"/>
                    </a:lnR>
                  </a:tcPr>
                </a:tc>
                <a:tc>
                  <a:txBody>
                    <a:bodyPr/>
                    <a:lstStyle/>
                    <a:p>
                      <a:pPr algn="ctr"/>
                      <a:r>
                        <a:rPr lang="tr-TR" sz="1400" b="0" dirty="0" err="1"/>
                        <a:t>newton-cg</a:t>
                      </a:r>
                      <a:endParaRPr lang="tr-TR" sz="1400" b="0" dirty="0"/>
                    </a:p>
                  </a:txBody>
                  <a:tcPr anchor="ctr">
                    <a:lnL w="38100" cap="flat" cmpd="sng" algn="ctr">
                      <a:solidFill>
                        <a:schemeClr val="bg1"/>
                      </a:solidFill>
                      <a:prstDash val="solid"/>
                      <a:round/>
                      <a:headEnd type="none" w="med" len="med"/>
                      <a:tailEnd type="none" w="med" len="med"/>
                    </a:lnL>
                  </a:tcP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sz="1400" dirty="0" err="1"/>
                        <a:t>liblinear</a:t>
                      </a:r>
                      <a:endParaRPr lang="en-US" sz="1400" dirty="0"/>
                    </a:p>
                  </a:txBody>
                  <a:tcPr anchor="ct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sz="1400" b="0" i="0" kern="1200" dirty="0">
                          <a:solidFill>
                            <a:schemeClr val="dk1"/>
                          </a:solidFill>
                          <a:effectLst/>
                          <a:latin typeface="+mn-lt"/>
                          <a:ea typeface="+mn-ea"/>
                          <a:cs typeface="+mn-cs"/>
                        </a:rPr>
                        <a:t>linear</a:t>
                      </a:r>
                      <a:endParaRPr lang="tr-TR" sz="1400" b="0" dirty="0"/>
                    </a:p>
                  </a:txBody>
                  <a:tcPr anchor="ctr"/>
                </a:tc>
                <a:extLst>
                  <a:ext uri="{0D108BD9-81ED-4DB2-BD59-A6C34878D82A}">
                    <a16:rowId xmlns:a16="http://schemas.microsoft.com/office/drawing/2014/main" val="2338048115"/>
                  </a:ext>
                </a:extLst>
              </a:tr>
              <a:tr h="370840">
                <a:tc>
                  <a:txBody>
                    <a:bodyPr/>
                    <a:lstStyle/>
                    <a:p>
                      <a:r>
                        <a:rPr lang="en-US" sz="1400" dirty="0"/>
                        <a:t>Regularization</a:t>
                      </a:r>
                    </a:p>
                    <a:p>
                      <a:r>
                        <a:rPr lang="en-US" sz="1400" dirty="0"/>
                        <a:t>Parameter</a:t>
                      </a:r>
                    </a:p>
                  </a:txBody>
                  <a:tcPr anchor="ctr"/>
                </a:tc>
                <a:tc>
                  <a:txBody>
                    <a:bodyPr/>
                    <a:lstStyle/>
                    <a:p>
                      <a:pPr algn="ctr"/>
                      <a:r>
                        <a:rPr lang="en-US" sz="1400" dirty="0"/>
                        <a:t>-</a:t>
                      </a:r>
                    </a:p>
                  </a:txBody>
                  <a:tcPr anchor="ctr"/>
                </a:tc>
                <a:tc>
                  <a:txBody>
                    <a:bodyPr/>
                    <a:lstStyle/>
                    <a:p>
                      <a:pPr algn="ctr"/>
                      <a:r>
                        <a:rPr lang="en-US" sz="1400" dirty="0"/>
                        <a:t>2e-2</a:t>
                      </a:r>
                    </a:p>
                  </a:txBody>
                  <a:tcPr anchor="ctr"/>
                </a:tc>
                <a:tc>
                  <a:txBody>
                    <a:bodyPr/>
                    <a:lstStyle/>
                    <a:p>
                      <a:pPr algn="ctr"/>
                      <a:r>
                        <a:rPr lang="en-US" sz="1400" dirty="0"/>
                        <a:t>5e-5</a:t>
                      </a:r>
                    </a:p>
                  </a:txBody>
                  <a:tcPr anchor="ctr">
                    <a:lnR w="38100" cap="flat" cmpd="sng" algn="ctr">
                      <a:solidFill>
                        <a:schemeClr val="bg1"/>
                      </a:solidFill>
                      <a:prstDash val="solid"/>
                      <a:round/>
                      <a:headEnd type="none" w="med" len="med"/>
                      <a:tailEnd type="none" w="med" len="med"/>
                    </a:lnR>
                  </a:tcPr>
                </a:tc>
                <a:tc>
                  <a:txBody>
                    <a:bodyPr/>
                    <a:lstStyle/>
                    <a:p>
                      <a:pPr algn="ctr"/>
                      <a:r>
                        <a:rPr lang="en-US" sz="1400" dirty="0"/>
                        <a:t>-</a:t>
                      </a:r>
                    </a:p>
                  </a:txBody>
                  <a:tcPr anchor="ctr">
                    <a:lnL w="38100" cap="flat" cmpd="sng" algn="ctr">
                      <a:solidFill>
                        <a:schemeClr val="bg1"/>
                      </a:solidFill>
                      <a:prstDash val="solid"/>
                      <a:round/>
                      <a:headEnd type="none" w="med" len="med"/>
                      <a:tailEnd type="none" w="med" len="med"/>
                    </a:lnL>
                  </a:tcPr>
                </a:tc>
                <a:tc>
                  <a:txBody>
                    <a:bodyPr/>
                    <a:lstStyle/>
                    <a:p>
                      <a:pPr algn="ctr"/>
                      <a:r>
                        <a:rPr lang="en-US" sz="1400" dirty="0"/>
                        <a:t>2.0</a:t>
                      </a:r>
                    </a:p>
                  </a:txBody>
                  <a:tcPr anchor="ctr"/>
                </a:tc>
                <a:tc>
                  <a:txBody>
                    <a:bodyPr/>
                    <a:lstStyle/>
                    <a:p>
                      <a:pPr algn="ctr"/>
                      <a:r>
                        <a:rPr lang="en-US" sz="1400" dirty="0"/>
                        <a:t>5e-5</a:t>
                      </a:r>
                    </a:p>
                  </a:txBody>
                  <a:tcPr anchor="ctr"/>
                </a:tc>
                <a:extLst>
                  <a:ext uri="{0D108BD9-81ED-4DB2-BD59-A6C34878D82A}">
                    <a16:rowId xmlns:a16="http://schemas.microsoft.com/office/drawing/2014/main" val="1252353253"/>
                  </a:ext>
                </a:extLst>
              </a:tr>
            </a:tbl>
          </a:graphicData>
        </a:graphic>
      </p:graphicFrame>
      <p:graphicFrame>
        <p:nvGraphicFramePr>
          <p:cNvPr id="14" name="Table 4">
            <a:extLst>
              <a:ext uri="{FF2B5EF4-FFF2-40B4-BE49-F238E27FC236}">
                <a16:creationId xmlns:a16="http://schemas.microsoft.com/office/drawing/2014/main" id="{2DEDD8C4-91FC-D14C-A99B-DCE5A1CCB04D}"/>
              </a:ext>
            </a:extLst>
          </p:cNvPr>
          <p:cNvGraphicFramePr>
            <a:graphicFrameLocks noGrp="1"/>
          </p:cNvGraphicFramePr>
          <p:nvPr/>
        </p:nvGraphicFramePr>
        <p:xfrm>
          <a:off x="6371937" y="3940662"/>
          <a:ext cx="5335786" cy="2509520"/>
        </p:xfrm>
        <a:graphic>
          <a:graphicData uri="http://schemas.openxmlformats.org/drawingml/2006/table">
            <a:tbl>
              <a:tblPr firstRow="1" bandRow="1">
                <a:tableStyleId>{5C22544A-7EE6-4342-B048-85BDC9FD1C3A}</a:tableStyleId>
              </a:tblPr>
              <a:tblGrid>
                <a:gridCol w="2178828">
                  <a:extLst>
                    <a:ext uri="{9D8B030D-6E8A-4147-A177-3AD203B41FA5}">
                      <a16:colId xmlns:a16="http://schemas.microsoft.com/office/drawing/2014/main" val="1007265543"/>
                    </a:ext>
                  </a:extLst>
                </a:gridCol>
                <a:gridCol w="739578">
                  <a:extLst>
                    <a:ext uri="{9D8B030D-6E8A-4147-A177-3AD203B41FA5}">
                      <a16:colId xmlns:a16="http://schemas.microsoft.com/office/drawing/2014/main" val="3602063895"/>
                    </a:ext>
                  </a:extLst>
                </a:gridCol>
                <a:gridCol w="767256">
                  <a:extLst>
                    <a:ext uri="{9D8B030D-6E8A-4147-A177-3AD203B41FA5}">
                      <a16:colId xmlns:a16="http://schemas.microsoft.com/office/drawing/2014/main" val="382586116"/>
                    </a:ext>
                  </a:extLst>
                </a:gridCol>
                <a:gridCol w="767255">
                  <a:extLst>
                    <a:ext uri="{9D8B030D-6E8A-4147-A177-3AD203B41FA5}">
                      <a16:colId xmlns:a16="http://schemas.microsoft.com/office/drawing/2014/main" val="3763775034"/>
                    </a:ext>
                  </a:extLst>
                </a:gridCol>
                <a:gridCol w="882869">
                  <a:extLst>
                    <a:ext uri="{9D8B030D-6E8A-4147-A177-3AD203B41FA5}">
                      <a16:colId xmlns:a16="http://schemas.microsoft.com/office/drawing/2014/main" val="526841229"/>
                    </a:ext>
                  </a:extLst>
                </a:gridCol>
              </a:tblGrid>
              <a:tr h="370840">
                <a:tc rowSpan="2">
                  <a:txBody>
                    <a:bodyPr/>
                    <a:lstStyle/>
                    <a:p>
                      <a:pPr algn="ctr"/>
                      <a:r>
                        <a:rPr lang="en-US" sz="1400" dirty="0"/>
                        <a:t>Hyper-Parameter</a:t>
                      </a:r>
                    </a:p>
                  </a:txBody>
                  <a:tcPr anchor="ctr"/>
                </a:tc>
                <a:tc gridSpan="2">
                  <a:txBody>
                    <a:bodyPr/>
                    <a:lstStyle/>
                    <a:p>
                      <a:pPr algn="ctr"/>
                      <a:r>
                        <a:rPr lang="en-US" sz="1400" dirty="0"/>
                        <a:t>Train Data</a:t>
                      </a:r>
                    </a:p>
                  </a:txBody>
                  <a:tcPr>
                    <a:lnR w="38100" cap="flat" cmpd="sng" algn="ctr">
                      <a:solidFill>
                        <a:schemeClr val="bg1"/>
                      </a:solidFill>
                      <a:prstDash val="solid"/>
                      <a:round/>
                      <a:headEnd type="none" w="med" len="med"/>
                      <a:tailEnd type="none" w="med" len="med"/>
                    </a:lnR>
                  </a:tcPr>
                </a:tc>
                <a:tc hMerge="1">
                  <a:txBody>
                    <a:bodyPr/>
                    <a:lstStyle/>
                    <a:p>
                      <a:endParaRPr lang="en-US" sz="1400" dirty="0"/>
                    </a:p>
                  </a:txBody>
                  <a:tcPr/>
                </a:tc>
                <a:tc gridSpan="2">
                  <a:txBody>
                    <a:bodyPr/>
                    <a:lstStyle/>
                    <a:p>
                      <a:pPr algn="ctr"/>
                      <a:r>
                        <a:rPr lang="en-US" sz="1400" dirty="0"/>
                        <a:t>Test Data</a:t>
                      </a:r>
                    </a:p>
                  </a:txBody>
                  <a:tcPr>
                    <a:lnL w="38100" cap="flat" cmpd="sng" algn="ctr">
                      <a:solidFill>
                        <a:schemeClr val="bg1"/>
                      </a:solidFill>
                      <a:prstDash val="solid"/>
                      <a:round/>
                      <a:headEnd type="none" w="med" len="med"/>
                      <a:tailEnd type="none" w="med" len="med"/>
                    </a:lnL>
                  </a:tcPr>
                </a:tc>
                <a:tc hMerge="1">
                  <a:txBody>
                    <a:bodyPr/>
                    <a:lstStyle/>
                    <a:p>
                      <a:endParaRPr lang="en-US" sz="1400" dirty="0"/>
                    </a:p>
                  </a:txBody>
                  <a:tcPr/>
                </a:tc>
                <a:extLst>
                  <a:ext uri="{0D108BD9-81ED-4DB2-BD59-A6C34878D82A}">
                    <a16:rowId xmlns:a16="http://schemas.microsoft.com/office/drawing/2014/main" val="2315933031"/>
                  </a:ext>
                </a:extLst>
              </a:tr>
              <a:tr h="370840">
                <a:tc vMerge="1">
                  <a:txBody>
                    <a:bodyPr/>
                    <a:lstStyle/>
                    <a:p>
                      <a:r>
                        <a:rPr lang="en-US" sz="1400" dirty="0"/>
                        <a:t>Hyper-Parameter</a:t>
                      </a:r>
                    </a:p>
                  </a:txBody>
                  <a:tcPr/>
                </a:tc>
                <a:tc>
                  <a:txBody>
                    <a:bodyPr/>
                    <a:lstStyle/>
                    <a:p>
                      <a:r>
                        <a:rPr lang="en-US" sz="1400" b="1" dirty="0"/>
                        <a:t>No Penalty</a:t>
                      </a:r>
                    </a:p>
                  </a:txBody>
                  <a:tcPr/>
                </a:tc>
                <a:tc>
                  <a:txBody>
                    <a:bodyPr/>
                    <a:lstStyle/>
                    <a:p>
                      <a:r>
                        <a:rPr lang="en-US" sz="1400" b="1" dirty="0"/>
                        <a:t>Lasso Penalty</a:t>
                      </a:r>
                    </a:p>
                  </a:txBody>
                  <a:tcPr>
                    <a:lnR w="38100" cap="flat" cmpd="sng" algn="ctr">
                      <a:solidFill>
                        <a:schemeClr val="bg1"/>
                      </a:solidFill>
                      <a:prstDash val="solid"/>
                      <a:round/>
                      <a:headEnd type="none" w="med" len="med"/>
                      <a:tailEnd type="none" w="med" len="med"/>
                    </a:lnR>
                  </a:tcPr>
                </a:tc>
                <a:tc>
                  <a:txBody>
                    <a:bodyPr/>
                    <a:lstStyle/>
                    <a:p>
                      <a:r>
                        <a:rPr lang="en-US" sz="1400" b="1" dirty="0"/>
                        <a:t>No Penalty</a:t>
                      </a:r>
                    </a:p>
                  </a:txBody>
                  <a:tcPr>
                    <a:lnL w="38100" cap="flat" cmpd="sng" algn="ctr">
                      <a:solidFill>
                        <a:schemeClr val="bg1"/>
                      </a:solidFill>
                      <a:prstDash val="solid"/>
                      <a:round/>
                      <a:headEnd type="none" w="med" len="med"/>
                      <a:tailEnd type="none" w="med" len="med"/>
                    </a:lnL>
                  </a:tcPr>
                </a:tc>
                <a:tc>
                  <a:txBody>
                    <a:bodyPr/>
                    <a:lstStyle/>
                    <a:p>
                      <a:r>
                        <a:rPr lang="en-US" sz="1400" b="1" dirty="0"/>
                        <a:t>Lasso Penalty</a:t>
                      </a:r>
                    </a:p>
                  </a:txBody>
                  <a:tcPr/>
                </a:tc>
                <a:extLst>
                  <a:ext uri="{0D108BD9-81ED-4DB2-BD59-A6C34878D82A}">
                    <a16:rowId xmlns:a16="http://schemas.microsoft.com/office/drawing/2014/main" val="903596503"/>
                  </a:ext>
                </a:extLst>
              </a:tr>
              <a:tr h="370840">
                <a:tc>
                  <a:txBody>
                    <a:bodyPr/>
                    <a:lstStyle/>
                    <a:p>
                      <a:r>
                        <a:rPr lang="en-US" sz="1400" dirty="0"/>
                        <a:t>Kernel Function</a:t>
                      </a:r>
                    </a:p>
                  </a:txBody>
                  <a:tcPr anchor="ct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tr-TR" sz="1400" b="0" dirty="0" err="1"/>
                        <a:t>svd</a:t>
                      </a:r>
                      <a:endParaRPr lang="en-US" sz="1400" dirty="0"/>
                    </a:p>
                  </a:txBody>
                  <a:tcPr anchor="ct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sz="1400" b="0" i="0" kern="1200" dirty="0">
                          <a:solidFill>
                            <a:schemeClr val="dk1"/>
                          </a:solidFill>
                          <a:effectLst/>
                          <a:latin typeface="+mn-lt"/>
                          <a:ea typeface="+mn-ea"/>
                          <a:cs typeface="+mn-cs"/>
                        </a:rPr>
                        <a:t>-</a:t>
                      </a:r>
                      <a:endParaRPr lang="tr-TR" sz="1400" b="0" dirty="0"/>
                    </a:p>
                  </a:txBody>
                  <a:tcPr anchor="ctr">
                    <a:lnR w="38100" cap="flat" cmpd="sng" algn="ctr">
                      <a:solidFill>
                        <a:schemeClr val="bg1"/>
                      </a:solidFill>
                      <a:prstDash val="solid"/>
                      <a:round/>
                      <a:headEnd type="none" w="med" len="med"/>
                      <a:tailEnd type="none" w="med" len="med"/>
                    </a:lnR>
                  </a:tcP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tr-TR" sz="1400" b="0" dirty="0" err="1"/>
                        <a:t>svd</a:t>
                      </a:r>
                      <a:endParaRPr lang="en-US" sz="1400" dirty="0"/>
                    </a:p>
                  </a:txBody>
                  <a:tcPr anchor="ctr">
                    <a:lnL w="38100" cap="flat" cmpd="sng" algn="ctr">
                      <a:solidFill>
                        <a:schemeClr val="bg1"/>
                      </a:solidFill>
                      <a:prstDash val="solid"/>
                      <a:round/>
                      <a:headEnd type="none" w="med" len="med"/>
                      <a:tailEnd type="none" w="med" len="med"/>
                    </a:lnL>
                  </a:tcP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sz="1400" b="0" i="0" kern="1200" dirty="0">
                          <a:solidFill>
                            <a:schemeClr val="dk1"/>
                          </a:solidFill>
                          <a:effectLst/>
                          <a:latin typeface="+mn-lt"/>
                          <a:ea typeface="+mn-ea"/>
                          <a:cs typeface="+mn-cs"/>
                        </a:rPr>
                        <a:t>-</a:t>
                      </a:r>
                      <a:endParaRPr lang="tr-TR" sz="1400" b="0" dirty="0"/>
                    </a:p>
                  </a:txBody>
                  <a:tcPr anchor="ctr"/>
                </a:tc>
                <a:extLst>
                  <a:ext uri="{0D108BD9-81ED-4DB2-BD59-A6C34878D82A}">
                    <a16:rowId xmlns:a16="http://schemas.microsoft.com/office/drawing/2014/main" val="2338048115"/>
                  </a:ext>
                </a:extLst>
              </a:tr>
              <a:tr h="370840">
                <a:tc>
                  <a:txBody>
                    <a:bodyPr/>
                    <a:lstStyle/>
                    <a:p>
                      <a:r>
                        <a:rPr lang="en-US" sz="1400" dirty="0"/>
                        <a:t>Computing the Weighted Within-Class Covariance </a:t>
                      </a:r>
                    </a:p>
                    <a:p>
                      <a:r>
                        <a:rPr lang="en-US" sz="1400" i="1" dirty="0"/>
                        <a:t>(for </a:t>
                      </a:r>
                      <a:r>
                        <a:rPr lang="en-US" sz="1400" i="1" dirty="0" err="1"/>
                        <a:t>svd</a:t>
                      </a:r>
                      <a:r>
                        <a:rPr lang="en-US" sz="1400" i="1" dirty="0"/>
                        <a:t> solver)</a:t>
                      </a:r>
                    </a:p>
                  </a:txBody>
                  <a:tcPr anchor="ctr"/>
                </a:tc>
                <a:tc>
                  <a:txBody>
                    <a:bodyPr/>
                    <a:lstStyle/>
                    <a:p>
                      <a:pPr algn="ctr"/>
                      <a:r>
                        <a:rPr lang="en-US" sz="1400" dirty="0"/>
                        <a:t>Yes</a:t>
                      </a:r>
                    </a:p>
                  </a:txBody>
                  <a:tcPr anchor="ctr"/>
                </a:tc>
                <a:tc>
                  <a:txBody>
                    <a:bodyPr/>
                    <a:lstStyle/>
                    <a:p>
                      <a:pPr algn="ctr"/>
                      <a:r>
                        <a:rPr lang="en-US" sz="1400" dirty="0"/>
                        <a:t>-</a:t>
                      </a:r>
                    </a:p>
                  </a:txBody>
                  <a:tcPr anchor="ctr">
                    <a:lnR w="38100" cap="flat" cmpd="sng" algn="ctr">
                      <a:solidFill>
                        <a:schemeClr val="bg1"/>
                      </a:solidFill>
                      <a:prstDash val="solid"/>
                      <a:round/>
                      <a:headEnd type="none" w="med" len="med"/>
                      <a:tailEnd type="none" w="med" len="med"/>
                    </a:lnR>
                  </a:tcPr>
                </a:tc>
                <a:tc>
                  <a:txBody>
                    <a:bodyPr/>
                    <a:lstStyle/>
                    <a:p>
                      <a:pPr algn="ctr"/>
                      <a:r>
                        <a:rPr lang="en-US" sz="1400" dirty="0"/>
                        <a:t>Yes</a:t>
                      </a:r>
                    </a:p>
                  </a:txBody>
                  <a:tcPr anchor="ctr">
                    <a:lnL w="38100" cap="flat" cmpd="sng" algn="ctr">
                      <a:solidFill>
                        <a:schemeClr val="bg1"/>
                      </a:solidFill>
                      <a:prstDash val="solid"/>
                      <a:round/>
                      <a:headEnd type="none" w="med" len="med"/>
                      <a:tailEnd type="none" w="med" len="med"/>
                    </a:lnL>
                  </a:tcPr>
                </a:tc>
                <a:tc>
                  <a:txBody>
                    <a:bodyPr/>
                    <a:lstStyle/>
                    <a:p>
                      <a:pPr algn="ctr"/>
                      <a:r>
                        <a:rPr lang="en-US" sz="1400" dirty="0"/>
                        <a:t>-</a:t>
                      </a:r>
                    </a:p>
                  </a:txBody>
                  <a:tcPr anchor="ctr"/>
                </a:tc>
                <a:extLst>
                  <a:ext uri="{0D108BD9-81ED-4DB2-BD59-A6C34878D82A}">
                    <a16:rowId xmlns:a16="http://schemas.microsoft.com/office/drawing/2014/main" val="1252353253"/>
                  </a:ext>
                </a:extLst>
              </a:tr>
              <a:tr h="0">
                <a:tc>
                  <a:txBody>
                    <a:bodyPr/>
                    <a:lstStyle/>
                    <a:p>
                      <a:r>
                        <a:rPr lang="en-US" sz="1400" dirty="0"/>
                        <a:t>Regularization</a:t>
                      </a:r>
                    </a:p>
                    <a:p>
                      <a:r>
                        <a:rPr lang="en-US" sz="1400" dirty="0"/>
                        <a:t>Parameter</a:t>
                      </a:r>
                    </a:p>
                  </a:txBody>
                  <a:tcPr anchor="ctr"/>
                </a:tc>
                <a:tc>
                  <a:txBody>
                    <a:bodyPr/>
                    <a:lstStyle/>
                    <a:p>
                      <a:pPr algn="ctr"/>
                      <a:r>
                        <a:rPr lang="en-US" sz="1400" dirty="0"/>
                        <a:t>-</a:t>
                      </a:r>
                    </a:p>
                  </a:txBody>
                  <a:tcPr anchor="ctr"/>
                </a:tc>
                <a:tc>
                  <a:txBody>
                    <a:bodyPr/>
                    <a:lstStyle/>
                    <a:p>
                      <a:pPr algn="ctr"/>
                      <a:r>
                        <a:rPr lang="en-US" sz="1400" dirty="0"/>
                        <a:t>5e-5</a:t>
                      </a:r>
                    </a:p>
                  </a:txBody>
                  <a:tcPr anchor="ctr">
                    <a:lnR w="38100" cap="flat" cmpd="sng" algn="ctr">
                      <a:solidFill>
                        <a:schemeClr val="bg1"/>
                      </a:solidFill>
                      <a:prstDash val="solid"/>
                      <a:round/>
                      <a:headEnd type="none" w="med" len="med"/>
                      <a:tailEnd type="none" w="med" len="med"/>
                    </a:lnR>
                  </a:tcPr>
                </a:tc>
                <a:tc>
                  <a:txBody>
                    <a:bodyPr/>
                    <a:lstStyle/>
                    <a:p>
                      <a:pPr algn="ctr"/>
                      <a:endParaRPr lang="en-US" sz="1400" dirty="0"/>
                    </a:p>
                  </a:txBody>
                  <a:tcPr anchor="ctr">
                    <a:lnL w="38100" cap="flat" cmpd="sng" algn="ctr">
                      <a:solidFill>
                        <a:schemeClr val="bg1"/>
                      </a:solidFill>
                      <a:prstDash val="solid"/>
                      <a:round/>
                      <a:headEnd type="none" w="med" len="med"/>
                      <a:tailEnd type="none" w="med" len="med"/>
                    </a:lnL>
                  </a:tcPr>
                </a:tc>
                <a:tc>
                  <a:txBody>
                    <a:bodyPr/>
                    <a:lstStyle/>
                    <a:p>
                      <a:pPr algn="ctr"/>
                      <a:r>
                        <a:rPr lang="en-US" sz="1400" dirty="0"/>
                        <a:t>5e-3</a:t>
                      </a:r>
                    </a:p>
                  </a:txBody>
                  <a:tcPr anchor="ctr"/>
                </a:tc>
                <a:extLst>
                  <a:ext uri="{0D108BD9-81ED-4DB2-BD59-A6C34878D82A}">
                    <a16:rowId xmlns:a16="http://schemas.microsoft.com/office/drawing/2014/main" val="1142536162"/>
                  </a:ext>
                </a:extLst>
              </a:tr>
            </a:tbl>
          </a:graphicData>
        </a:graphic>
      </p:graphicFrame>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8F7A86B9-5D35-854A-B4DA-98FE3DC45FC9}"/>
                  </a:ext>
                </a:extLst>
              </p:cNvPr>
              <p:cNvSpPr/>
              <p:nvPr/>
            </p:nvSpPr>
            <p:spPr>
              <a:xfrm>
                <a:off x="11211" y="3577679"/>
                <a:ext cx="5499454" cy="369332"/>
              </a:xfrm>
              <a:prstGeom prst="rect">
                <a:avLst/>
              </a:prstGeom>
            </p:spPr>
            <p:txBody>
              <a:bodyPr wrap="none">
                <a:spAutoFit/>
              </a:bodyPr>
              <a:lstStyle/>
              <a:p>
                <a:r>
                  <a:rPr lang="en-US" b="1" dirty="0"/>
                  <a:t>Table 26: </a:t>
                </a:r>
                <a:r>
                  <a:rPr lang="en-US" dirty="0"/>
                  <a:t>KNN hyper-parameter options for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𝑋</m:t>
                        </m:r>
                      </m:e>
                      <m:sub>
                        <m:r>
                          <a:rPr lang="tr-TR" i="1" dirty="0">
                            <a:latin typeface="Cambria Math" panose="02040503050406030204" pitchFamily="18" charset="0"/>
                          </a:rPr>
                          <m:t>𝑎𝑙𝑙</m:t>
                        </m:r>
                        <m:r>
                          <a:rPr lang="tr-TR" i="1" dirty="0">
                            <a:latin typeface="Cambria Math" panose="02040503050406030204" pitchFamily="18" charset="0"/>
                          </a:rPr>
                          <m:t>_</m:t>
                        </m:r>
                        <m:r>
                          <a:rPr lang="tr-TR" i="1" dirty="0">
                            <a:latin typeface="Cambria Math" panose="02040503050406030204" pitchFamily="18" charset="0"/>
                          </a:rPr>
                          <m:t>𝑅𝑒𝑠𝑁𝑒𝑡</m:t>
                        </m:r>
                        <m:r>
                          <a:rPr lang="tr-TR" i="1" dirty="0">
                            <a:latin typeface="Cambria Math" panose="02040503050406030204" pitchFamily="18" charset="0"/>
                          </a:rPr>
                          <m:t>50</m:t>
                        </m:r>
                      </m:sub>
                    </m:sSub>
                  </m:oMath>
                </a14:m>
                <a:endParaRPr lang="en-US" dirty="0"/>
              </a:p>
            </p:txBody>
          </p:sp>
        </mc:Choice>
        <mc:Fallback xmlns="">
          <p:sp>
            <p:nvSpPr>
              <p:cNvPr id="2" name="Rectangle 1">
                <a:extLst>
                  <a:ext uri="{FF2B5EF4-FFF2-40B4-BE49-F238E27FC236}">
                    <a16:creationId xmlns:a16="http://schemas.microsoft.com/office/drawing/2014/main" id="{8F7A86B9-5D35-854A-B4DA-98FE3DC45FC9}"/>
                  </a:ext>
                </a:extLst>
              </p:cNvPr>
              <p:cNvSpPr>
                <a:spLocks noRot="1" noChangeAspect="1" noMove="1" noResize="1" noEditPoints="1" noAdjustHandles="1" noChangeArrowheads="1" noChangeShapeType="1" noTextEdit="1"/>
              </p:cNvSpPr>
              <p:nvPr/>
            </p:nvSpPr>
            <p:spPr>
              <a:xfrm>
                <a:off x="11211" y="3577679"/>
                <a:ext cx="5499454" cy="369332"/>
              </a:xfrm>
              <a:prstGeom prst="rect">
                <a:avLst/>
              </a:prstGeom>
              <a:blipFill>
                <a:blip r:embed="rId6"/>
                <a:stretch>
                  <a:fillRect l="-922" t="-6667" b="-26667"/>
                </a:stretch>
              </a:blipFill>
            </p:spPr>
            <p:txBody>
              <a:bodyPr/>
              <a:lstStyle/>
              <a:p>
                <a:r>
                  <a:rPr lang="en-US">
                    <a:noFill/>
                  </a:rPr>
                  <a:t> </a:t>
                </a:r>
              </a:p>
            </p:txBody>
          </p:sp>
        </mc:Fallback>
      </mc:AlternateContent>
      <p:graphicFrame>
        <p:nvGraphicFramePr>
          <p:cNvPr id="15" name="Table 4">
            <a:extLst>
              <a:ext uri="{FF2B5EF4-FFF2-40B4-BE49-F238E27FC236}">
                <a16:creationId xmlns:a16="http://schemas.microsoft.com/office/drawing/2014/main" id="{732D985E-5202-CD48-843D-C216AD8879BA}"/>
              </a:ext>
            </a:extLst>
          </p:cNvPr>
          <p:cNvGraphicFramePr>
            <a:graphicFrameLocks noGrp="1"/>
          </p:cNvGraphicFramePr>
          <p:nvPr/>
        </p:nvGraphicFramePr>
        <p:xfrm>
          <a:off x="662151" y="4030426"/>
          <a:ext cx="3773214" cy="2372360"/>
        </p:xfrm>
        <a:graphic>
          <a:graphicData uri="http://schemas.openxmlformats.org/drawingml/2006/table">
            <a:tbl>
              <a:tblPr firstRow="1" bandRow="1">
                <a:tableStyleId>{5C22544A-7EE6-4342-B048-85BDC9FD1C3A}</a:tableStyleId>
              </a:tblPr>
              <a:tblGrid>
                <a:gridCol w="1891862">
                  <a:extLst>
                    <a:ext uri="{9D8B030D-6E8A-4147-A177-3AD203B41FA5}">
                      <a16:colId xmlns:a16="http://schemas.microsoft.com/office/drawing/2014/main" val="1007265543"/>
                    </a:ext>
                  </a:extLst>
                </a:gridCol>
                <a:gridCol w="966952">
                  <a:extLst>
                    <a:ext uri="{9D8B030D-6E8A-4147-A177-3AD203B41FA5}">
                      <a16:colId xmlns:a16="http://schemas.microsoft.com/office/drawing/2014/main" val="3602063895"/>
                    </a:ext>
                  </a:extLst>
                </a:gridCol>
                <a:gridCol w="914400">
                  <a:extLst>
                    <a:ext uri="{9D8B030D-6E8A-4147-A177-3AD203B41FA5}">
                      <a16:colId xmlns:a16="http://schemas.microsoft.com/office/drawing/2014/main" val="3763775034"/>
                    </a:ext>
                  </a:extLst>
                </a:gridCol>
              </a:tblGrid>
              <a:tr h="370840">
                <a:tc rowSpan="2">
                  <a:txBody>
                    <a:bodyPr/>
                    <a:lstStyle/>
                    <a:p>
                      <a:pPr algn="ctr"/>
                      <a:r>
                        <a:rPr lang="en-US" sz="1400" dirty="0"/>
                        <a:t>Hyper-Parameter</a:t>
                      </a:r>
                    </a:p>
                  </a:txBody>
                  <a:tcPr anchor="ctr"/>
                </a:tc>
                <a:tc>
                  <a:txBody>
                    <a:bodyPr/>
                    <a:lstStyle/>
                    <a:p>
                      <a:pPr algn="ctr"/>
                      <a:r>
                        <a:rPr lang="en-US" sz="1400" dirty="0"/>
                        <a:t>Train Data</a:t>
                      </a:r>
                    </a:p>
                  </a:txBody>
                  <a:tcPr>
                    <a:lnR w="38100" cap="flat" cmpd="sng" algn="ctr">
                      <a:solidFill>
                        <a:schemeClr val="bg1"/>
                      </a:solidFill>
                      <a:prstDash val="solid"/>
                      <a:round/>
                      <a:headEnd type="none" w="med" len="med"/>
                      <a:tailEnd type="none" w="med" len="med"/>
                    </a:lnR>
                  </a:tcPr>
                </a:tc>
                <a:tc>
                  <a:txBody>
                    <a:bodyPr/>
                    <a:lstStyle/>
                    <a:p>
                      <a:pPr algn="ctr"/>
                      <a:r>
                        <a:rPr lang="en-US" sz="1400" dirty="0"/>
                        <a:t>Test Data</a:t>
                      </a:r>
                    </a:p>
                  </a:txBody>
                  <a:tcPr>
                    <a:lnL w="38100" cap="flat" cmpd="sng" algn="ctr">
                      <a:solidFill>
                        <a:schemeClr val="bg1"/>
                      </a:solidFill>
                      <a:prstDash val="solid"/>
                      <a:round/>
                      <a:headEnd type="none" w="med" len="med"/>
                      <a:tailEnd type="none" w="med" len="med"/>
                    </a:lnL>
                  </a:tcPr>
                </a:tc>
                <a:extLst>
                  <a:ext uri="{0D108BD9-81ED-4DB2-BD59-A6C34878D82A}">
                    <a16:rowId xmlns:a16="http://schemas.microsoft.com/office/drawing/2014/main" val="2315933031"/>
                  </a:ext>
                </a:extLst>
              </a:tr>
              <a:tr h="370840">
                <a:tc vMerge="1">
                  <a:txBody>
                    <a:bodyPr/>
                    <a:lstStyle/>
                    <a:p>
                      <a:r>
                        <a:rPr lang="en-US" sz="1400" dirty="0"/>
                        <a:t>Hyper-Parameter</a:t>
                      </a:r>
                    </a:p>
                  </a:txBody>
                  <a:tcPr/>
                </a:tc>
                <a:tc>
                  <a:txBody>
                    <a:bodyPr/>
                    <a:lstStyle/>
                    <a:p>
                      <a:r>
                        <a:rPr lang="en-US" sz="1400" b="1" dirty="0"/>
                        <a:t>No Penalty</a:t>
                      </a:r>
                    </a:p>
                  </a:txBody>
                  <a:tcPr>
                    <a:lnR w="38100" cap="flat" cmpd="sng" algn="ctr">
                      <a:solidFill>
                        <a:schemeClr val="bg1"/>
                      </a:solidFill>
                      <a:prstDash val="solid"/>
                      <a:round/>
                      <a:headEnd type="none" w="med" len="med"/>
                      <a:tailEnd type="none" w="med" len="med"/>
                    </a:lnR>
                  </a:tcPr>
                </a:tc>
                <a:tc>
                  <a:txBody>
                    <a:bodyPr/>
                    <a:lstStyle/>
                    <a:p>
                      <a:r>
                        <a:rPr lang="en-US" sz="1400" b="1" dirty="0"/>
                        <a:t>No Penalty</a:t>
                      </a:r>
                    </a:p>
                  </a:txBody>
                  <a:tcPr>
                    <a:lnL w="38100" cap="flat" cmpd="sng" algn="ctr">
                      <a:solidFill>
                        <a:schemeClr val="bg1"/>
                      </a:solidFill>
                      <a:prstDash val="solid"/>
                      <a:round/>
                      <a:headEnd type="none" w="med" len="med"/>
                      <a:tailEnd type="none" w="med" len="med"/>
                    </a:lnL>
                  </a:tcPr>
                </a:tc>
                <a:extLst>
                  <a:ext uri="{0D108BD9-81ED-4DB2-BD59-A6C34878D82A}">
                    <a16:rowId xmlns:a16="http://schemas.microsoft.com/office/drawing/2014/main" val="903596503"/>
                  </a:ext>
                </a:extLst>
              </a:tr>
              <a:tr h="370840">
                <a:tc>
                  <a:txBody>
                    <a:bodyPr/>
                    <a:lstStyle/>
                    <a:p>
                      <a:pPr algn="ctr"/>
                      <a:r>
                        <a:rPr lang="en-US" sz="1400" b="0" i="0" kern="1200" dirty="0">
                          <a:solidFill>
                            <a:schemeClr val="dk1"/>
                          </a:solidFill>
                          <a:effectLst/>
                          <a:latin typeface="+mn-lt"/>
                          <a:ea typeface="+mn-ea"/>
                          <a:cs typeface="+mn-cs"/>
                        </a:rPr>
                        <a:t>Number of Neighbors</a:t>
                      </a:r>
                      <a:endParaRPr lang="en-US" sz="1400" dirty="0"/>
                    </a:p>
                  </a:txBody>
                  <a:tcPr anchor="ct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tr-TR" sz="1400" b="0" dirty="0"/>
                        <a:t>3</a:t>
                      </a:r>
                      <a:endParaRPr lang="en-US" sz="1400" dirty="0"/>
                    </a:p>
                  </a:txBody>
                  <a:tcPr anchor="ctr">
                    <a:lnR w="38100" cap="flat" cmpd="sng" algn="ctr">
                      <a:solidFill>
                        <a:schemeClr val="bg1"/>
                      </a:solidFill>
                      <a:prstDash val="solid"/>
                      <a:round/>
                      <a:headEnd type="none" w="med" len="med"/>
                      <a:tailEnd type="none" w="med" len="med"/>
                    </a:lnR>
                  </a:tcP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tr-TR" sz="1400" b="0" dirty="0"/>
                        <a:t>3</a:t>
                      </a:r>
                      <a:endParaRPr lang="en-US" sz="1400" dirty="0"/>
                    </a:p>
                  </a:txBody>
                  <a:tcPr anchor="ctr">
                    <a:lnL w="38100" cap="flat" cmpd="sng" algn="ctr">
                      <a:solidFill>
                        <a:schemeClr val="bg1"/>
                      </a:solidFill>
                      <a:prstDash val="solid"/>
                      <a:round/>
                      <a:headEnd type="none" w="med" len="med"/>
                      <a:tailEnd type="none" w="med" len="med"/>
                    </a:lnL>
                  </a:tcPr>
                </a:tc>
                <a:extLst>
                  <a:ext uri="{0D108BD9-81ED-4DB2-BD59-A6C34878D82A}">
                    <a16:rowId xmlns:a16="http://schemas.microsoft.com/office/drawing/2014/main" val="2338048115"/>
                  </a:ext>
                </a:extLst>
              </a:tr>
              <a:tr h="370840">
                <a:tc>
                  <a:txBody>
                    <a:bodyPr/>
                    <a:lstStyle/>
                    <a:p>
                      <a:pPr algn="ctr"/>
                      <a:r>
                        <a:rPr lang="en-US" sz="1400" dirty="0"/>
                        <a:t>T</a:t>
                      </a:r>
                      <a:r>
                        <a:rPr lang="en-US" sz="1400" b="0" i="0" kern="1200" dirty="0">
                          <a:solidFill>
                            <a:schemeClr val="dk1"/>
                          </a:solidFill>
                          <a:effectLst/>
                          <a:latin typeface="+mn-lt"/>
                          <a:ea typeface="+mn-ea"/>
                          <a:cs typeface="+mn-cs"/>
                        </a:rPr>
                        <a:t>ype of Majority Voting</a:t>
                      </a:r>
                      <a:endParaRPr lang="en-US" sz="1400" dirty="0"/>
                    </a:p>
                  </a:txBody>
                  <a:tcPr anchor="ctr"/>
                </a:tc>
                <a:tc>
                  <a:txBody>
                    <a:bodyPr/>
                    <a:lstStyle/>
                    <a:p>
                      <a:pPr algn="ctr"/>
                      <a:r>
                        <a:rPr lang="en-US" sz="1400" dirty="0"/>
                        <a:t>uniform</a:t>
                      </a:r>
                    </a:p>
                  </a:txBody>
                  <a:tcPr anchor="ctr">
                    <a:lnR w="38100" cap="flat" cmpd="sng" algn="ctr">
                      <a:solidFill>
                        <a:schemeClr val="bg1"/>
                      </a:solidFill>
                      <a:prstDash val="solid"/>
                      <a:round/>
                      <a:headEnd type="none" w="med" len="med"/>
                      <a:tailEnd type="none" w="med" len="med"/>
                    </a:lnR>
                  </a:tcPr>
                </a:tc>
                <a:tc>
                  <a:txBody>
                    <a:bodyPr/>
                    <a:lstStyle/>
                    <a:p>
                      <a:pPr algn="ctr"/>
                      <a:r>
                        <a:rPr lang="en-US" sz="1400" dirty="0"/>
                        <a:t>uniform</a:t>
                      </a:r>
                    </a:p>
                  </a:txBody>
                  <a:tcPr anchor="ctr">
                    <a:lnL w="38100" cap="flat" cmpd="sng" algn="ctr">
                      <a:solidFill>
                        <a:schemeClr val="bg1"/>
                      </a:solidFill>
                      <a:prstDash val="solid"/>
                      <a:round/>
                      <a:headEnd type="none" w="med" len="med"/>
                      <a:tailEnd type="none" w="med" len="med"/>
                    </a:lnL>
                  </a:tcPr>
                </a:tc>
                <a:extLst>
                  <a:ext uri="{0D108BD9-81ED-4DB2-BD59-A6C34878D82A}">
                    <a16:rowId xmlns:a16="http://schemas.microsoft.com/office/drawing/2014/main" val="1252353253"/>
                  </a:ext>
                </a:extLst>
              </a:tr>
              <a:tr h="370840">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sz="1400" b="0" i="0" kern="1200" dirty="0">
                          <a:solidFill>
                            <a:schemeClr val="dk1"/>
                          </a:solidFill>
                          <a:effectLst/>
                          <a:latin typeface="+mn-lt"/>
                          <a:ea typeface="+mn-ea"/>
                          <a:cs typeface="+mn-cs"/>
                        </a:rPr>
                        <a:t>Neighborhood Finder</a:t>
                      </a:r>
                      <a:endParaRPr lang="en-US" sz="1400" dirty="0"/>
                    </a:p>
                  </a:txBody>
                  <a:tcPr anchor="ctr"/>
                </a:tc>
                <a:tc>
                  <a:txBody>
                    <a:bodyPr/>
                    <a:lstStyle/>
                    <a:p>
                      <a:pPr algn="ctr"/>
                      <a:r>
                        <a:rPr lang="en-US" sz="1400" dirty="0"/>
                        <a:t>ball tree</a:t>
                      </a:r>
                    </a:p>
                  </a:txBody>
                  <a:tcPr anchor="ctr">
                    <a:lnR w="38100" cap="flat" cmpd="sng" algn="ctr">
                      <a:solidFill>
                        <a:schemeClr val="bg1"/>
                      </a:solidFill>
                      <a:prstDash val="solid"/>
                      <a:round/>
                      <a:headEnd type="none" w="med" len="med"/>
                      <a:tailEnd type="none" w="med" len="med"/>
                    </a:lnR>
                  </a:tcPr>
                </a:tc>
                <a:tc>
                  <a:txBody>
                    <a:bodyPr/>
                    <a:lstStyle/>
                    <a:p>
                      <a:pPr algn="ctr"/>
                      <a:r>
                        <a:rPr lang="en-US" sz="1400" dirty="0"/>
                        <a:t>ball tree</a:t>
                      </a:r>
                    </a:p>
                  </a:txBody>
                  <a:tcPr anchor="ctr">
                    <a:lnL w="38100" cap="flat" cmpd="sng" algn="ctr">
                      <a:solidFill>
                        <a:schemeClr val="bg1"/>
                      </a:solidFill>
                      <a:prstDash val="solid"/>
                      <a:round/>
                      <a:headEnd type="none" w="med" len="med"/>
                      <a:tailEnd type="none" w="med" len="med"/>
                    </a:lnL>
                  </a:tcPr>
                </a:tc>
                <a:extLst>
                  <a:ext uri="{0D108BD9-81ED-4DB2-BD59-A6C34878D82A}">
                    <a16:rowId xmlns:a16="http://schemas.microsoft.com/office/drawing/2014/main" val="2017377378"/>
                  </a:ext>
                </a:extLst>
              </a:tr>
              <a:tr h="370840">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sz="1400" b="0" i="0" kern="1200" dirty="0">
                          <a:solidFill>
                            <a:schemeClr val="dk1"/>
                          </a:solidFill>
                          <a:effectLst/>
                          <a:latin typeface="+mn-lt"/>
                          <a:ea typeface="+mn-ea"/>
                          <a:cs typeface="+mn-cs"/>
                        </a:rPr>
                        <a:t>Metric Function</a:t>
                      </a:r>
                      <a:endParaRPr lang="en-US" sz="1400" dirty="0"/>
                    </a:p>
                  </a:txBody>
                  <a:tcPr anchor="ctr"/>
                </a:tc>
                <a:tc>
                  <a:txBody>
                    <a:bodyPr/>
                    <a:lstStyle/>
                    <a:p>
                      <a:pPr algn="ctr"/>
                      <a:r>
                        <a:rPr lang="en-US" sz="1400" dirty="0" err="1"/>
                        <a:t>euclidean</a:t>
                      </a:r>
                      <a:endParaRPr lang="en-US" sz="1400" dirty="0"/>
                    </a:p>
                  </a:txBody>
                  <a:tcPr anchor="ctr">
                    <a:lnR w="38100" cap="flat" cmpd="sng" algn="ctr">
                      <a:solidFill>
                        <a:schemeClr val="bg1"/>
                      </a:solidFill>
                      <a:prstDash val="solid"/>
                      <a:round/>
                      <a:headEnd type="none" w="med" len="med"/>
                      <a:tailEnd type="none" w="med" len="med"/>
                    </a:lnR>
                  </a:tcPr>
                </a:tc>
                <a:tc>
                  <a:txBody>
                    <a:bodyPr/>
                    <a:lstStyle/>
                    <a:p>
                      <a:pPr algn="ctr"/>
                      <a:r>
                        <a:rPr lang="en-US" sz="1400" dirty="0" err="1"/>
                        <a:t>euclidean</a:t>
                      </a:r>
                      <a:endParaRPr lang="en-US" sz="1400" dirty="0"/>
                    </a:p>
                  </a:txBody>
                  <a:tcPr anchor="ctr">
                    <a:lnL w="38100" cap="flat" cmpd="sng" algn="ctr">
                      <a:solidFill>
                        <a:schemeClr val="bg1"/>
                      </a:solidFill>
                      <a:prstDash val="solid"/>
                      <a:round/>
                      <a:headEnd type="none" w="med" len="med"/>
                      <a:tailEnd type="none" w="med" len="med"/>
                    </a:lnL>
                  </a:tcPr>
                </a:tc>
                <a:extLst>
                  <a:ext uri="{0D108BD9-81ED-4DB2-BD59-A6C34878D82A}">
                    <a16:rowId xmlns:a16="http://schemas.microsoft.com/office/drawing/2014/main" val="3378892692"/>
                  </a:ext>
                </a:extLst>
              </a:tr>
            </a:tbl>
          </a:graphicData>
        </a:graphic>
      </p:graphicFrame>
      <p:sp>
        <p:nvSpPr>
          <p:cNvPr id="16" name="Frame 15">
            <a:extLst>
              <a:ext uri="{FF2B5EF4-FFF2-40B4-BE49-F238E27FC236}">
                <a16:creationId xmlns:a16="http://schemas.microsoft.com/office/drawing/2014/main" id="{A9106572-EBD8-2341-8842-A9F3B56B8638}"/>
              </a:ext>
            </a:extLst>
          </p:cNvPr>
          <p:cNvSpPr/>
          <p:nvPr/>
        </p:nvSpPr>
        <p:spPr>
          <a:xfrm>
            <a:off x="1681652" y="2816772"/>
            <a:ext cx="567559" cy="304800"/>
          </a:xfrm>
          <a:prstGeom prst="fram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Frame 16">
            <a:extLst>
              <a:ext uri="{FF2B5EF4-FFF2-40B4-BE49-F238E27FC236}">
                <a16:creationId xmlns:a16="http://schemas.microsoft.com/office/drawing/2014/main" id="{5C7CA299-387F-2640-8DD0-35D9102C7B55}"/>
              </a:ext>
            </a:extLst>
          </p:cNvPr>
          <p:cNvSpPr/>
          <p:nvPr/>
        </p:nvSpPr>
        <p:spPr>
          <a:xfrm>
            <a:off x="3224046" y="2822026"/>
            <a:ext cx="567559" cy="304800"/>
          </a:xfrm>
          <a:prstGeom prst="fram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Frame 17">
            <a:extLst>
              <a:ext uri="{FF2B5EF4-FFF2-40B4-BE49-F238E27FC236}">
                <a16:creationId xmlns:a16="http://schemas.microsoft.com/office/drawing/2014/main" id="{3A9C54FA-FC66-CD43-90C0-08BC06FA9F25}"/>
              </a:ext>
            </a:extLst>
          </p:cNvPr>
          <p:cNvSpPr/>
          <p:nvPr/>
        </p:nvSpPr>
        <p:spPr>
          <a:xfrm>
            <a:off x="8014134" y="2822026"/>
            <a:ext cx="567559" cy="304800"/>
          </a:xfrm>
          <a:prstGeom prst="fram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Frame 18">
            <a:extLst>
              <a:ext uri="{FF2B5EF4-FFF2-40B4-BE49-F238E27FC236}">
                <a16:creationId xmlns:a16="http://schemas.microsoft.com/office/drawing/2014/main" id="{40D8F404-4372-B642-8996-1CAEE1038E41}"/>
              </a:ext>
            </a:extLst>
          </p:cNvPr>
          <p:cNvSpPr/>
          <p:nvPr/>
        </p:nvSpPr>
        <p:spPr>
          <a:xfrm>
            <a:off x="10625876" y="2811516"/>
            <a:ext cx="567559" cy="304800"/>
          </a:xfrm>
          <a:prstGeom prst="fram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0" name="Frame 19">
            <a:extLst>
              <a:ext uri="{FF2B5EF4-FFF2-40B4-BE49-F238E27FC236}">
                <a16:creationId xmlns:a16="http://schemas.microsoft.com/office/drawing/2014/main" id="{802E824E-8B86-D248-B3DD-14611A1E64C8}"/>
              </a:ext>
            </a:extLst>
          </p:cNvPr>
          <p:cNvSpPr/>
          <p:nvPr/>
        </p:nvSpPr>
        <p:spPr>
          <a:xfrm>
            <a:off x="9403189" y="6037148"/>
            <a:ext cx="567559" cy="304800"/>
          </a:xfrm>
          <a:prstGeom prst="fram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 name="Frame 20">
            <a:extLst>
              <a:ext uri="{FF2B5EF4-FFF2-40B4-BE49-F238E27FC236}">
                <a16:creationId xmlns:a16="http://schemas.microsoft.com/office/drawing/2014/main" id="{45329831-AFEB-134C-9E1F-1DD7D109C1CB}"/>
              </a:ext>
            </a:extLst>
          </p:cNvPr>
          <p:cNvSpPr/>
          <p:nvPr/>
        </p:nvSpPr>
        <p:spPr>
          <a:xfrm>
            <a:off x="11012617" y="6033775"/>
            <a:ext cx="567559" cy="304800"/>
          </a:xfrm>
          <a:prstGeom prst="fram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Frame 21">
            <a:extLst>
              <a:ext uri="{FF2B5EF4-FFF2-40B4-BE49-F238E27FC236}">
                <a16:creationId xmlns:a16="http://schemas.microsoft.com/office/drawing/2014/main" id="{247BE58B-2D2B-9441-AD84-07FB015E04EF}"/>
              </a:ext>
            </a:extLst>
          </p:cNvPr>
          <p:cNvSpPr/>
          <p:nvPr/>
        </p:nvSpPr>
        <p:spPr>
          <a:xfrm>
            <a:off x="10555975" y="2720528"/>
            <a:ext cx="707695" cy="474954"/>
          </a:xfrm>
          <a:prstGeom prst="frame">
            <a:avLst/>
          </a:prstGeom>
          <a:solidFill>
            <a:schemeClr val="accent6"/>
          </a:solidFill>
          <a:ln w="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70986873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43CD3B9D-C80F-264D-8CD6-19ED1116A184}"/>
                  </a:ext>
                </a:extLst>
              </p:cNvPr>
              <p:cNvSpPr txBox="1"/>
              <p:nvPr/>
            </p:nvSpPr>
            <p:spPr>
              <a:xfrm>
                <a:off x="492369" y="391886"/>
                <a:ext cx="2766398" cy="523220"/>
              </a:xfrm>
              <a:prstGeom prst="rect">
                <a:avLst/>
              </a:prstGeom>
              <a:noFill/>
            </p:spPr>
            <p:txBody>
              <a:bodyPr wrap="none" rtlCol="0">
                <a:spAutoFit/>
              </a:bodyPr>
              <a:lstStyle/>
              <a:p>
                <a:r>
                  <a:rPr lang="en-US" sz="2800" b="1" dirty="0"/>
                  <a:t>ML Results &gt; </a:t>
                </a:r>
                <a14:m>
                  <m:oMath xmlns:m="http://schemas.openxmlformats.org/officeDocument/2006/math">
                    <m:sSub>
                      <m:sSubPr>
                        <m:ctrlPr>
                          <a:rPr lang="en-US" sz="2800" b="1" i="1" dirty="0">
                            <a:latin typeface="Cambria Math" panose="02040503050406030204" pitchFamily="18" charset="0"/>
                          </a:rPr>
                        </m:ctrlPr>
                      </m:sSubPr>
                      <m:e>
                        <m:r>
                          <a:rPr lang="en-US" sz="2800" b="1" i="1" dirty="0">
                            <a:latin typeface="Cambria Math" panose="02040503050406030204" pitchFamily="18" charset="0"/>
                          </a:rPr>
                          <m:t>𝑿</m:t>
                        </m:r>
                      </m:e>
                      <m:sub>
                        <m:r>
                          <a:rPr lang="tr-TR" sz="2800" i="1" dirty="0">
                            <a:latin typeface="Cambria Math" panose="02040503050406030204" pitchFamily="18" charset="0"/>
                          </a:rPr>
                          <m:t>𝑎𝑙𝑙</m:t>
                        </m:r>
                      </m:sub>
                    </m:sSub>
                  </m:oMath>
                </a14:m>
                <a:endParaRPr lang="en-US" sz="2800" b="1" dirty="0"/>
              </a:p>
            </p:txBody>
          </p:sp>
        </mc:Choice>
        <mc:Fallback xmlns="">
          <p:sp>
            <p:nvSpPr>
              <p:cNvPr id="3" name="TextBox 2">
                <a:extLst>
                  <a:ext uri="{FF2B5EF4-FFF2-40B4-BE49-F238E27FC236}">
                    <a16:creationId xmlns:a16="http://schemas.microsoft.com/office/drawing/2014/main" id="{43CD3B9D-C80F-264D-8CD6-19ED1116A184}"/>
                  </a:ext>
                </a:extLst>
              </p:cNvPr>
              <p:cNvSpPr txBox="1">
                <a:spLocks noRot="1" noChangeAspect="1" noMove="1" noResize="1" noEditPoints="1" noAdjustHandles="1" noChangeArrowheads="1" noChangeShapeType="1" noTextEdit="1"/>
              </p:cNvSpPr>
              <p:nvPr/>
            </p:nvSpPr>
            <p:spPr>
              <a:xfrm>
                <a:off x="492369" y="391886"/>
                <a:ext cx="2766398" cy="523220"/>
              </a:xfrm>
              <a:prstGeom prst="rect">
                <a:avLst/>
              </a:prstGeom>
              <a:blipFill>
                <a:blip r:embed="rId2"/>
                <a:stretch>
                  <a:fillRect l="-4566" t="-11905" b="-30952"/>
                </a:stretch>
              </a:blipFill>
            </p:spPr>
            <p:txBody>
              <a:bodyPr/>
              <a:lstStyle/>
              <a:p>
                <a:r>
                  <a:rPr lang="en-US">
                    <a:noFill/>
                  </a:rPr>
                  <a:t> </a:t>
                </a:r>
              </a:p>
            </p:txBody>
          </p:sp>
        </mc:Fallback>
      </mc:AlternateContent>
      <p:sp>
        <p:nvSpPr>
          <p:cNvPr id="7" name="Slide Number Placeholder 6">
            <a:extLst>
              <a:ext uri="{FF2B5EF4-FFF2-40B4-BE49-F238E27FC236}">
                <a16:creationId xmlns:a16="http://schemas.microsoft.com/office/drawing/2014/main" id="{A3068C3F-511B-964D-B8C0-C29E8E8DC684}"/>
              </a:ext>
            </a:extLst>
          </p:cNvPr>
          <p:cNvSpPr>
            <a:spLocks noGrp="1"/>
          </p:cNvSpPr>
          <p:nvPr>
            <p:ph type="sldNum" sz="quarter" idx="12"/>
          </p:nvPr>
        </p:nvSpPr>
        <p:spPr/>
        <p:txBody>
          <a:bodyPr/>
          <a:lstStyle/>
          <a:p>
            <a:fld id="{C5184E39-17C3-1B46-A006-9F7568AAA460}" type="slidenum">
              <a:rPr lang="en-US" smtClean="0"/>
              <a:t>54</a:t>
            </a:fld>
            <a:endParaRPr lang="en-US"/>
          </a:p>
        </p:txBody>
      </p:sp>
      <p:graphicFrame>
        <p:nvGraphicFramePr>
          <p:cNvPr id="2" name="Table 8">
            <a:extLst>
              <a:ext uri="{FF2B5EF4-FFF2-40B4-BE49-F238E27FC236}">
                <a16:creationId xmlns:a16="http://schemas.microsoft.com/office/drawing/2014/main" id="{08D10973-563E-2C49-80CB-42578E9BD752}"/>
              </a:ext>
            </a:extLst>
          </p:cNvPr>
          <p:cNvGraphicFramePr>
            <a:graphicFrameLocks noGrp="1"/>
          </p:cNvGraphicFramePr>
          <p:nvPr>
            <p:extLst>
              <p:ext uri="{D42A27DB-BD31-4B8C-83A1-F6EECF244321}">
                <p14:modId xmlns:p14="http://schemas.microsoft.com/office/powerpoint/2010/main" val="211460069"/>
              </p:ext>
            </p:extLst>
          </p:nvPr>
        </p:nvGraphicFramePr>
        <p:xfrm>
          <a:off x="21091" y="1959886"/>
          <a:ext cx="12125384" cy="3855720"/>
        </p:xfrm>
        <a:graphic>
          <a:graphicData uri="http://schemas.openxmlformats.org/drawingml/2006/table">
            <a:tbl>
              <a:tblPr firstRow="1" bandRow="1">
                <a:tableStyleId>{5C22544A-7EE6-4342-B048-85BDC9FD1C3A}</a:tableStyleId>
              </a:tblPr>
              <a:tblGrid>
                <a:gridCol w="701992">
                  <a:extLst>
                    <a:ext uri="{9D8B030D-6E8A-4147-A177-3AD203B41FA5}">
                      <a16:colId xmlns:a16="http://schemas.microsoft.com/office/drawing/2014/main" val="465234869"/>
                    </a:ext>
                  </a:extLst>
                </a:gridCol>
                <a:gridCol w="1048512">
                  <a:extLst>
                    <a:ext uri="{9D8B030D-6E8A-4147-A177-3AD203B41FA5}">
                      <a16:colId xmlns:a16="http://schemas.microsoft.com/office/drawing/2014/main" val="3255481745"/>
                    </a:ext>
                  </a:extLst>
                </a:gridCol>
                <a:gridCol w="845524">
                  <a:extLst>
                    <a:ext uri="{9D8B030D-6E8A-4147-A177-3AD203B41FA5}">
                      <a16:colId xmlns:a16="http://schemas.microsoft.com/office/drawing/2014/main" val="624992810"/>
                    </a:ext>
                  </a:extLst>
                </a:gridCol>
                <a:gridCol w="987742">
                  <a:extLst>
                    <a:ext uri="{9D8B030D-6E8A-4147-A177-3AD203B41FA5}">
                      <a16:colId xmlns:a16="http://schemas.microsoft.com/office/drawing/2014/main" val="540941600"/>
                    </a:ext>
                  </a:extLst>
                </a:gridCol>
                <a:gridCol w="975042">
                  <a:extLst>
                    <a:ext uri="{9D8B030D-6E8A-4147-A177-3AD203B41FA5}">
                      <a16:colId xmlns:a16="http://schemas.microsoft.com/office/drawing/2014/main" val="4023492512"/>
                    </a:ext>
                  </a:extLst>
                </a:gridCol>
                <a:gridCol w="893699">
                  <a:extLst>
                    <a:ext uri="{9D8B030D-6E8A-4147-A177-3AD203B41FA5}">
                      <a16:colId xmlns:a16="http://schemas.microsoft.com/office/drawing/2014/main" val="543707861"/>
                    </a:ext>
                  </a:extLst>
                </a:gridCol>
                <a:gridCol w="719455">
                  <a:extLst>
                    <a:ext uri="{9D8B030D-6E8A-4147-A177-3AD203B41FA5}">
                      <a16:colId xmlns:a16="http://schemas.microsoft.com/office/drawing/2014/main" val="1436311028"/>
                    </a:ext>
                  </a:extLst>
                </a:gridCol>
                <a:gridCol w="719455">
                  <a:extLst>
                    <a:ext uri="{9D8B030D-6E8A-4147-A177-3AD203B41FA5}">
                      <a16:colId xmlns:a16="http://schemas.microsoft.com/office/drawing/2014/main" val="2954506820"/>
                    </a:ext>
                  </a:extLst>
                </a:gridCol>
                <a:gridCol w="938570">
                  <a:extLst>
                    <a:ext uri="{9D8B030D-6E8A-4147-A177-3AD203B41FA5}">
                      <a16:colId xmlns:a16="http://schemas.microsoft.com/office/drawing/2014/main" val="551324266"/>
                    </a:ext>
                  </a:extLst>
                </a:gridCol>
                <a:gridCol w="987742">
                  <a:extLst>
                    <a:ext uri="{9D8B030D-6E8A-4147-A177-3AD203B41FA5}">
                      <a16:colId xmlns:a16="http://schemas.microsoft.com/office/drawing/2014/main" val="2977066511"/>
                    </a:ext>
                  </a:extLst>
                </a:gridCol>
                <a:gridCol w="975042">
                  <a:extLst>
                    <a:ext uri="{9D8B030D-6E8A-4147-A177-3AD203B41FA5}">
                      <a16:colId xmlns:a16="http://schemas.microsoft.com/office/drawing/2014/main" val="750752295"/>
                    </a:ext>
                  </a:extLst>
                </a:gridCol>
                <a:gridCol w="893699">
                  <a:extLst>
                    <a:ext uri="{9D8B030D-6E8A-4147-A177-3AD203B41FA5}">
                      <a16:colId xmlns:a16="http://schemas.microsoft.com/office/drawing/2014/main" val="1033883972"/>
                    </a:ext>
                  </a:extLst>
                </a:gridCol>
                <a:gridCol w="719455">
                  <a:extLst>
                    <a:ext uri="{9D8B030D-6E8A-4147-A177-3AD203B41FA5}">
                      <a16:colId xmlns:a16="http://schemas.microsoft.com/office/drawing/2014/main" val="131079572"/>
                    </a:ext>
                  </a:extLst>
                </a:gridCol>
                <a:gridCol w="719455">
                  <a:extLst>
                    <a:ext uri="{9D8B030D-6E8A-4147-A177-3AD203B41FA5}">
                      <a16:colId xmlns:a16="http://schemas.microsoft.com/office/drawing/2014/main" val="1149734158"/>
                    </a:ext>
                  </a:extLst>
                </a:gridCol>
              </a:tblGrid>
              <a:tr h="370840">
                <a:tc rowSpan="2">
                  <a:txBody>
                    <a:bodyPr/>
                    <a:lstStyle/>
                    <a:p>
                      <a:pPr algn="ctr"/>
                      <a:r>
                        <a:rPr lang="en-US" sz="1400" dirty="0"/>
                        <a:t>Model</a:t>
                      </a:r>
                    </a:p>
                  </a:txBody>
                  <a:tcPr anchor="ctr"/>
                </a:tc>
                <a:tc rowSpan="2">
                  <a:txBody>
                    <a:bodyPr/>
                    <a:lstStyle/>
                    <a:p>
                      <a:pPr algn="ctr"/>
                      <a:r>
                        <a:rPr lang="en-US" sz="1400" dirty="0" err="1"/>
                        <a:t>Regularizer</a:t>
                      </a:r>
                      <a:endParaRPr lang="en-US" sz="1400" dirty="0"/>
                    </a:p>
                  </a:txBody>
                  <a:tcPr anchor="ctr"/>
                </a:tc>
                <a:tc gridSpan="6">
                  <a:txBody>
                    <a:bodyPr/>
                    <a:lstStyle/>
                    <a:p>
                      <a:pPr algn="ctr"/>
                      <a:r>
                        <a:rPr lang="en-US" sz="1400" dirty="0"/>
                        <a:t>Train Data</a:t>
                      </a:r>
                    </a:p>
                  </a:txBody>
                  <a:tcPr>
                    <a:lnR w="38100" cap="flat" cmpd="sng" algn="ctr">
                      <a:solidFill>
                        <a:schemeClr val="bg1"/>
                      </a:solidFill>
                      <a:prstDash val="solid"/>
                      <a:round/>
                      <a:headEnd type="none" w="med" len="med"/>
                      <a:tailEnd type="none" w="med" len="med"/>
                    </a:lnR>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gridSpan="6">
                  <a:txBody>
                    <a:bodyPr/>
                    <a:lstStyle/>
                    <a:p>
                      <a:pPr algn="ctr"/>
                      <a:r>
                        <a:rPr lang="en-US" sz="1400" dirty="0"/>
                        <a:t>Test Data</a:t>
                      </a:r>
                    </a:p>
                  </a:txBody>
                  <a:tcPr>
                    <a:lnL w="38100" cap="flat" cmpd="sng" algn="ctr">
                      <a:solidFill>
                        <a:schemeClr val="bg1"/>
                      </a:solidFill>
                      <a:prstDash val="solid"/>
                      <a:round/>
                      <a:headEnd type="none" w="med" len="med"/>
                      <a:tailEnd type="none" w="med" len="med"/>
                    </a:lnL>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3321616566"/>
                  </a:ext>
                </a:extLst>
              </a:tr>
              <a:tr h="370840">
                <a:tc vMerge="1">
                  <a:txBody>
                    <a:bodyPr/>
                    <a:lstStyle/>
                    <a:p>
                      <a:endParaRPr lang="en-US" dirty="0"/>
                    </a:p>
                  </a:txBody>
                  <a:tcPr/>
                </a:tc>
                <a:tc vMerge="1">
                  <a:txBody>
                    <a:bodyPr/>
                    <a:lstStyle/>
                    <a:p>
                      <a:endParaRPr lang="en-US" dirty="0"/>
                    </a:p>
                  </a:txBody>
                  <a:tcPr/>
                </a:tc>
                <a:tc>
                  <a:txBody>
                    <a:bodyPr/>
                    <a:lstStyle/>
                    <a:p>
                      <a:pPr algn="ctr"/>
                      <a:r>
                        <a:rPr lang="en-US" sz="1400" b="1" dirty="0"/>
                        <a:t>Accuracy (%)</a:t>
                      </a:r>
                    </a:p>
                  </a:txBody>
                  <a:tcPr/>
                </a:tc>
                <a:tc>
                  <a:txBody>
                    <a:bodyPr/>
                    <a:lstStyle/>
                    <a:p>
                      <a:pPr algn="ctr"/>
                      <a:r>
                        <a:rPr lang="en-US" sz="1400" b="1" dirty="0"/>
                        <a:t>Sensitivity</a:t>
                      </a:r>
                    </a:p>
                  </a:txBody>
                  <a:tcPr/>
                </a:tc>
                <a:tc>
                  <a:txBody>
                    <a:bodyPr/>
                    <a:lstStyle/>
                    <a:p>
                      <a:pPr algn="ctr"/>
                      <a:r>
                        <a:rPr lang="en-US" sz="1400" b="1" dirty="0"/>
                        <a:t>Specificity</a:t>
                      </a:r>
                    </a:p>
                  </a:txBody>
                  <a:tcPr/>
                </a:tc>
                <a:tc>
                  <a:txBody>
                    <a:bodyPr/>
                    <a:lstStyle/>
                    <a:p>
                      <a:pPr algn="ctr"/>
                      <a:r>
                        <a:rPr lang="en-US" sz="1400" b="1" dirty="0"/>
                        <a:t>Precision</a:t>
                      </a:r>
                    </a:p>
                  </a:txBody>
                  <a:tcPr/>
                </a:tc>
                <a:tc>
                  <a:txBody>
                    <a:bodyPr/>
                    <a:lstStyle/>
                    <a:p>
                      <a:pPr algn="ctr"/>
                      <a:r>
                        <a:rPr lang="en-US" sz="1400" b="1" dirty="0"/>
                        <a:t>F1 </a:t>
                      </a:r>
                    </a:p>
                    <a:p>
                      <a:pPr algn="ctr"/>
                      <a:r>
                        <a:rPr lang="en-US" sz="1400" b="1" dirty="0"/>
                        <a:t>Score</a:t>
                      </a:r>
                    </a:p>
                  </a:txBody>
                  <a:tcPr/>
                </a:tc>
                <a:tc>
                  <a:txBody>
                    <a:bodyPr/>
                    <a:lstStyle/>
                    <a:p>
                      <a:pPr algn="ctr"/>
                      <a:r>
                        <a:rPr lang="en-US" sz="1400" b="1" dirty="0"/>
                        <a:t>AUC Score</a:t>
                      </a:r>
                    </a:p>
                  </a:txBody>
                  <a:tcPr>
                    <a:lnR w="38100" cap="flat" cmpd="sng" algn="ctr">
                      <a:solidFill>
                        <a:schemeClr val="bg1"/>
                      </a:solidFill>
                      <a:prstDash val="solid"/>
                      <a:round/>
                      <a:headEnd type="none" w="med" len="med"/>
                      <a:tailEnd type="none" w="med" len="med"/>
                    </a:lnR>
                  </a:tcPr>
                </a:tc>
                <a:tc>
                  <a:txBody>
                    <a:bodyPr/>
                    <a:lstStyle/>
                    <a:p>
                      <a:pPr algn="ctr"/>
                      <a:r>
                        <a:rPr lang="en-US" sz="1400" b="1" dirty="0"/>
                        <a:t>Accuracy (%)</a:t>
                      </a:r>
                    </a:p>
                  </a:txBody>
                  <a:tcPr>
                    <a:lnL w="38100" cap="flat" cmpd="sng" algn="ctr">
                      <a:solidFill>
                        <a:schemeClr val="bg1"/>
                      </a:solidFill>
                      <a:prstDash val="solid"/>
                      <a:round/>
                      <a:headEnd type="none" w="med" len="med"/>
                      <a:tailEnd type="none" w="med" len="med"/>
                    </a:lnL>
                  </a:tcPr>
                </a:tc>
                <a:tc>
                  <a:txBody>
                    <a:bodyPr/>
                    <a:lstStyle/>
                    <a:p>
                      <a:pPr algn="ctr"/>
                      <a:r>
                        <a:rPr lang="en-US" sz="1400" b="1" dirty="0"/>
                        <a:t>Sensitivity</a:t>
                      </a:r>
                    </a:p>
                  </a:txBody>
                  <a:tcPr/>
                </a:tc>
                <a:tc>
                  <a:txBody>
                    <a:bodyPr/>
                    <a:lstStyle/>
                    <a:p>
                      <a:pPr algn="ctr"/>
                      <a:r>
                        <a:rPr lang="en-US" sz="1400" b="1" dirty="0"/>
                        <a:t>Specificity</a:t>
                      </a:r>
                    </a:p>
                  </a:txBody>
                  <a:tcPr/>
                </a:tc>
                <a:tc>
                  <a:txBody>
                    <a:bodyPr/>
                    <a:lstStyle/>
                    <a:p>
                      <a:pPr algn="ctr"/>
                      <a:r>
                        <a:rPr lang="en-US" sz="1400" b="1" dirty="0"/>
                        <a:t>Precision</a:t>
                      </a:r>
                    </a:p>
                  </a:txBody>
                  <a:tcPr/>
                </a:tc>
                <a:tc>
                  <a:txBody>
                    <a:bodyPr/>
                    <a:lstStyle/>
                    <a:p>
                      <a:pPr algn="ctr"/>
                      <a:r>
                        <a:rPr lang="en-US" sz="1400" b="1" dirty="0"/>
                        <a:t>F1 Score</a:t>
                      </a:r>
                    </a:p>
                  </a:txBody>
                  <a:tcPr/>
                </a:tc>
                <a:tc>
                  <a:txBody>
                    <a:bodyPr/>
                    <a:lstStyle/>
                    <a:p>
                      <a:pPr algn="ctr"/>
                      <a:r>
                        <a:rPr lang="en-US" sz="1400" b="1" dirty="0"/>
                        <a:t>AUC Score</a:t>
                      </a:r>
                    </a:p>
                  </a:txBody>
                  <a:tcPr/>
                </a:tc>
                <a:extLst>
                  <a:ext uri="{0D108BD9-81ED-4DB2-BD59-A6C34878D82A}">
                    <a16:rowId xmlns:a16="http://schemas.microsoft.com/office/drawing/2014/main" val="1218502160"/>
                  </a:ext>
                </a:extLst>
              </a:tr>
              <a:tr h="370840">
                <a:tc rowSpan="2">
                  <a:txBody>
                    <a:bodyPr/>
                    <a:lstStyle/>
                    <a:p>
                      <a:pPr algn="ctr"/>
                      <a:r>
                        <a:rPr lang="en-US" sz="1400" b="1" dirty="0"/>
                        <a:t>SVM</a:t>
                      </a:r>
                    </a:p>
                  </a:txBody>
                  <a:tcPr anchor="ctr">
                    <a:solidFill>
                      <a:schemeClr val="accent1">
                        <a:lumMod val="20000"/>
                        <a:lumOff val="80000"/>
                      </a:schemeClr>
                    </a:solidFill>
                  </a:tcPr>
                </a:tc>
                <a:tc>
                  <a:txBody>
                    <a:bodyPr/>
                    <a:lstStyle/>
                    <a:p>
                      <a:pPr algn="ctr"/>
                      <a:r>
                        <a:rPr lang="en-US" sz="1400" dirty="0"/>
                        <a:t>Lasso</a:t>
                      </a:r>
                    </a:p>
                  </a:txBody>
                  <a:tcPr/>
                </a:tc>
                <a:tc>
                  <a:txBody>
                    <a:bodyPr/>
                    <a:lstStyle/>
                    <a:p>
                      <a:pPr algn="ctr"/>
                      <a:r>
                        <a:rPr lang="en-US" sz="1400" dirty="0"/>
                        <a:t>86.27</a:t>
                      </a:r>
                    </a:p>
                  </a:txBody>
                  <a:tcPr/>
                </a:tc>
                <a:tc>
                  <a:txBody>
                    <a:bodyPr/>
                    <a:lstStyle/>
                    <a:p>
                      <a:pPr algn="ctr"/>
                      <a:r>
                        <a:rPr lang="en-TR" sz="1400" b="0" i="0" kern="1200" dirty="0">
                          <a:solidFill>
                            <a:schemeClr val="dk1"/>
                          </a:solidFill>
                          <a:effectLst/>
                          <a:latin typeface="+mn-lt"/>
                          <a:ea typeface="+mn-ea"/>
                          <a:cs typeface="+mn-cs"/>
                        </a:rPr>
                        <a:t>0.8627</a:t>
                      </a:r>
                      <a:endParaRPr lang="en-US" sz="1400" dirty="0"/>
                    </a:p>
                  </a:txBody>
                  <a:tcPr/>
                </a:tc>
                <a:tc>
                  <a:txBody>
                    <a:bodyPr/>
                    <a:lstStyle/>
                    <a:p>
                      <a:pPr algn="ctr"/>
                      <a:r>
                        <a:rPr lang="en-TR" sz="1400" b="0" i="0" kern="1200" dirty="0">
                          <a:solidFill>
                            <a:schemeClr val="dk1"/>
                          </a:solidFill>
                          <a:effectLst/>
                          <a:latin typeface="+mn-lt"/>
                          <a:ea typeface="+mn-ea"/>
                          <a:cs typeface="+mn-cs"/>
                        </a:rPr>
                        <a:t>0.8665</a:t>
                      </a:r>
                      <a:endParaRPr lang="en-US" sz="1400" dirty="0"/>
                    </a:p>
                  </a:txBody>
                  <a:tcPr/>
                </a:tc>
                <a:tc>
                  <a:txBody>
                    <a:bodyPr/>
                    <a:lstStyle/>
                    <a:p>
                      <a:pPr algn="ctr"/>
                      <a:r>
                        <a:rPr lang="en-TR" sz="1400" b="0" i="0" kern="1200" dirty="0">
                          <a:solidFill>
                            <a:schemeClr val="dk1"/>
                          </a:solidFill>
                          <a:effectLst/>
                          <a:latin typeface="+mn-lt"/>
                          <a:ea typeface="+mn-ea"/>
                          <a:cs typeface="+mn-cs"/>
                        </a:rPr>
                        <a:t>0.8777</a:t>
                      </a:r>
                      <a:endParaRPr lang="en-US" sz="1400" dirty="0"/>
                    </a:p>
                  </a:txBody>
                  <a:tcPr/>
                </a:tc>
                <a:tc>
                  <a:txBody>
                    <a:bodyPr/>
                    <a:lstStyle/>
                    <a:p>
                      <a:pPr algn="ctr"/>
                      <a:r>
                        <a:rPr lang="en-TR" sz="1400" b="0" i="0" kern="1200" dirty="0">
                          <a:solidFill>
                            <a:schemeClr val="dk1"/>
                          </a:solidFill>
                          <a:effectLst/>
                          <a:latin typeface="+mn-lt"/>
                          <a:ea typeface="+mn-ea"/>
                          <a:cs typeface="+mn-cs"/>
                        </a:rPr>
                        <a:t>0.8617</a:t>
                      </a:r>
                      <a:endParaRPr lang="en-US" sz="1400" dirty="0"/>
                    </a:p>
                  </a:txBody>
                  <a:tcPr/>
                </a:tc>
                <a:tc>
                  <a:txBody>
                    <a:bodyPr/>
                    <a:lstStyle/>
                    <a:p>
                      <a:pPr algn="ctr"/>
                      <a:r>
                        <a:rPr lang="en-TR" sz="1400" b="0" i="0" kern="1200" dirty="0">
                          <a:solidFill>
                            <a:schemeClr val="dk1"/>
                          </a:solidFill>
                          <a:effectLst/>
                          <a:latin typeface="+mn-lt"/>
                          <a:ea typeface="+mn-ea"/>
                          <a:cs typeface="+mn-cs"/>
                        </a:rPr>
                        <a:t>0.8646</a:t>
                      </a:r>
                      <a:endParaRPr lang="en-US" sz="1400" dirty="0"/>
                    </a:p>
                  </a:txBody>
                  <a:tcPr>
                    <a:lnR w="38100" cap="flat" cmpd="sng" algn="ctr">
                      <a:solidFill>
                        <a:schemeClr val="bg1"/>
                      </a:solidFill>
                      <a:prstDash val="solid"/>
                      <a:round/>
                      <a:headEnd type="none" w="med" len="med"/>
                      <a:tailEnd type="none" w="med" len="med"/>
                    </a:lnR>
                  </a:tcPr>
                </a:tc>
                <a:tc>
                  <a:txBody>
                    <a:bodyPr/>
                    <a:lstStyle/>
                    <a:p>
                      <a:pPr algn="ctr"/>
                      <a:r>
                        <a:rPr lang="en-US" sz="1400" dirty="0"/>
                        <a:t>92.16</a:t>
                      </a:r>
                    </a:p>
                  </a:txBody>
                  <a:tcPr>
                    <a:lnL w="38100" cap="flat" cmpd="sng" algn="ctr">
                      <a:solidFill>
                        <a:schemeClr val="bg1"/>
                      </a:solidFill>
                      <a:prstDash val="solid"/>
                      <a:round/>
                      <a:headEnd type="none" w="med" len="med"/>
                      <a:tailEnd type="none" w="med" len="med"/>
                    </a:lnL>
                  </a:tcPr>
                </a:tc>
                <a:tc>
                  <a:txBody>
                    <a:bodyPr/>
                    <a:lstStyle/>
                    <a:p>
                      <a:pPr algn="ctr"/>
                      <a:r>
                        <a:rPr lang="en-US" sz="1400" dirty="0"/>
                        <a:t>0.9216</a:t>
                      </a:r>
                    </a:p>
                  </a:txBody>
                  <a:tcPr/>
                </a:tc>
                <a:tc>
                  <a:txBody>
                    <a:bodyPr/>
                    <a:lstStyle/>
                    <a:p>
                      <a:pPr algn="ctr"/>
                      <a:r>
                        <a:rPr lang="en-US" sz="1400" dirty="0"/>
                        <a:t>0.9230</a:t>
                      </a:r>
                    </a:p>
                  </a:txBody>
                  <a:tcPr/>
                </a:tc>
                <a:tc>
                  <a:txBody>
                    <a:bodyPr/>
                    <a:lstStyle/>
                    <a:p>
                      <a:pPr algn="ctr"/>
                      <a:r>
                        <a:rPr lang="en-US" sz="1400" dirty="0"/>
                        <a:t>0.9243</a:t>
                      </a:r>
                    </a:p>
                  </a:txBody>
                  <a:tcPr/>
                </a:tc>
                <a:tc>
                  <a:txBody>
                    <a:bodyPr/>
                    <a:lstStyle/>
                    <a:p>
                      <a:pPr algn="ctr"/>
                      <a:r>
                        <a:rPr lang="en-US" sz="1400" dirty="0"/>
                        <a:t>0.9215</a:t>
                      </a:r>
                    </a:p>
                  </a:txBody>
                  <a:tcPr/>
                </a:tc>
                <a:tc>
                  <a:txBody>
                    <a:bodyPr/>
                    <a:lstStyle/>
                    <a:p>
                      <a:pPr algn="ctr"/>
                      <a:r>
                        <a:rPr lang="en-US" sz="1400" dirty="0"/>
                        <a:t>0.9223</a:t>
                      </a:r>
                    </a:p>
                  </a:txBody>
                  <a:tcPr/>
                </a:tc>
                <a:extLst>
                  <a:ext uri="{0D108BD9-81ED-4DB2-BD59-A6C34878D82A}">
                    <a16:rowId xmlns:a16="http://schemas.microsoft.com/office/drawing/2014/main" val="3421233027"/>
                  </a:ext>
                </a:extLst>
              </a:tr>
              <a:tr h="370840">
                <a:tc vMerge="1">
                  <a:txBody>
                    <a:bodyPr/>
                    <a:lstStyle/>
                    <a:p>
                      <a:pPr algn="ctr"/>
                      <a:endParaRPr lang="en-US" dirty="0"/>
                    </a:p>
                  </a:txBody>
                  <a:tcPr/>
                </a:tc>
                <a:tc>
                  <a:txBody>
                    <a:bodyPr/>
                    <a:lstStyle/>
                    <a:p>
                      <a:pPr algn="ctr"/>
                      <a:r>
                        <a:rPr lang="en-US" sz="1400" dirty="0"/>
                        <a:t>Ridge</a:t>
                      </a:r>
                    </a:p>
                  </a:txBody>
                  <a:tcPr/>
                </a:tc>
                <a:tc>
                  <a:txBody>
                    <a:bodyPr/>
                    <a:lstStyle/>
                    <a:p>
                      <a:pPr algn="ctr"/>
                      <a:r>
                        <a:rPr lang="en-US" sz="1400" dirty="0"/>
                        <a:t>92.16</a:t>
                      </a:r>
                    </a:p>
                  </a:txBody>
                  <a:tcPr/>
                </a:tc>
                <a:tc>
                  <a:txBody>
                    <a:bodyPr/>
                    <a:lstStyle/>
                    <a:p>
                      <a:pPr algn="ctr"/>
                      <a:r>
                        <a:rPr lang="en-US" sz="1400" dirty="0"/>
                        <a:t>0.9216</a:t>
                      </a:r>
                    </a:p>
                  </a:txBody>
                  <a:tcPr/>
                </a:tc>
                <a:tc>
                  <a:txBody>
                    <a:bodyPr/>
                    <a:lstStyle/>
                    <a:p>
                      <a:pPr algn="ctr"/>
                      <a:r>
                        <a:rPr lang="en-US" sz="1400" dirty="0"/>
                        <a:t>0.9230</a:t>
                      </a:r>
                    </a:p>
                  </a:txBody>
                  <a:tcPr/>
                </a:tc>
                <a:tc>
                  <a:txBody>
                    <a:bodyPr/>
                    <a:lstStyle/>
                    <a:p>
                      <a:pPr algn="ctr"/>
                      <a:r>
                        <a:rPr lang="en-US" sz="1400" dirty="0"/>
                        <a:t>0.9243</a:t>
                      </a:r>
                    </a:p>
                  </a:txBody>
                  <a:tcPr/>
                </a:tc>
                <a:tc>
                  <a:txBody>
                    <a:bodyPr/>
                    <a:lstStyle/>
                    <a:p>
                      <a:pPr algn="ctr"/>
                      <a:r>
                        <a:rPr lang="en-US" sz="1400" dirty="0"/>
                        <a:t>0.9215</a:t>
                      </a:r>
                    </a:p>
                  </a:txBody>
                  <a:tcPr/>
                </a:tc>
                <a:tc>
                  <a:txBody>
                    <a:bodyPr/>
                    <a:lstStyle/>
                    <a:p>
                      <a:pPr algn="ctr"/>
                      <a:r>
                        <a:rPr lang="en-US" sz="1400" dirty="0"/>
                        <a:t>0.9223</a:t>
                      </a:r>
                    </a:p>
                  </a:txBody>
                  <a:tcPr>
                    <a:lnR w="38100" cap="flat" cmpd="sng" algn="ctr">
                      <a:solidFill>
                        <a:schemeClr val="bg1"/>
                      </a:solidFill>
                      <a:prstDash val="solid"/>
                      <a:round/>
                      <a:headEnd type="none" w="med" len="med"/>
                      <a:tailEnd type="none" w="med" len="med"/>
                    </a:lnR>
                  </a:tcPr>
                </a:tc>
                <a:tc>
                  <a:txBody>
                    <a:bodyPr/>
                    <a:lstStyle/>
                    <a:p>
                      <a:pPr algn="ctr"/>
                      <a:r>
                        <a:rPr lang="en-US" sz="1400" dirty="0"/>
                        <a:t>92.16</a:t>
                      </a:r>
                    </a:p>
                  </a:txBody>
                  <a:tcPr>
                    <a:lnL w="38100" cap="flat" cmpd="sng" algn="ctr">
                      <a:solidFill>
                        <a:schemeClr val="bg1"/>
                      </a:solidFill>
                      <a:prstDash val="solid"/>
                      <a:round/>
                      <a:headEnd type="none" w="med" len="med"/>
                      <a:tailEnd type="none" w="med" len="med"/>
                    </a:lnL>
                  </a:tcPr>
                </a:tc>
                <a:tc>
                  <a:txBody>
                    <a:bodyPr/>
                    <a:lstStyle/>
                    <a:p>
                      <a:pPr algn="ctr"/>
                      <a:r>
                        <a:rPr lang="en-US" sz="1400" dirty="0"/>
                        <a:t>0.9216</a:t>
                      </a:r>
                    </a:p>
                  </a:txBody>
                  <a:tcPr/>
                </a:tc>
                <a:tc>
                  <a:txBody>
                    <a:bodyPr/>
                    <a:lstStyle/>
                    <a:p>
                      <a:pPr algn="ctr"/>
                      <a:r>
                        <a:rPr lang="en-US" sz="1400" dirty="0"/>
                        <a:t>0.9230</a:t>
                      </a:r>
                    </a:p>
                  </a:txBody>
                  <a:tcPr/>
                </a:tc>
                <a:tc>
                  <a:txBody>
                    <a:bodyPr/>
                    <a:lstStyle/>
                    <a:p>
                      <a:pPr algn="ctr"/>
                      <a:r>
                        <a:rPr lang="en-US" sz="1400" dirty="0"/>
                        <a:t>0.9243</a:t>
                      </a:r>
                    </a:p>
                  </a:txBody>
                  <a:tcPr/>
                </a:tc>
                <a:tc>
                  <a:txBody>
                    <a:bodyPr/>
                    <a:lstStyle/>
                    <a:p>
                      <a:pPr algn="ctr"/>
                      <a:r>
                        <a:rPr lang="en-US" sz="1400" dirty="0"/>
                        <a:t>0.9215</a:t>
                      </a:r>
                    </a:p>
                  </a:txBody>
                  <a:tcPr/>
                </a:tc>
                <a:tc>
                  <a:txBody>
                    <a:bodyPr/>
                    <a:lstStyle/>
                    <a:p>
                      <a:pPr algn="ctr"/>
                      <a:r>
                        <a:rPr lang="en-US" sz="1400" dirty="0"/>
                        <a:t>0.9223</a:t>
                      </a:r>
                    </a:p>
                  </a:txBody>
                  <a:tcPr/>
                </a:tc>
                <a:extLst>
                  <a:ext uri="{0D108BD9-81ED-4DB2-BD59-A6C34878D82A}">
                    <a16:rowId xmlns:a16="http://schemas.microsoft.com/office/drawing/2014/main" val="4264976478"/>
                  </a:ext>
                </a:extLst>
              </a:tr>
              <a:tr h="370840">
                <a:tc rowSpan="3">
                  <a:txBody>
                    <a:bodyPr/>
                    <a:lstStyle/>
                    <a:p>
                      <a:pPr algn="ctr"/>
                      <a:r>
                        <a:rPr lang="en-US" sz="1400" b="1" dirty="0"/>
                        <a:t>LR</a:t>
                      </a:r>
                    </a:p>
                  </a:txBody>
                  <a:tcPr anchor="ctr">
                    <a:solidFill>
                      <a:schemeClr val="accent1">
                        <a:lumMod val="20000"/>
                        <a:lumOff val="80000"/>
                      </a:schemeClr>
                    </a:solidFill>
                  </a:tcPr>
                </a:tc>
                <a:tc>
                  <a:txBody>
                    <a:bodyPr/>
                    <a:lstStyle/>
                    <a:p>
                      <a:pPr algn="ctr"/>
                      <a:r>
                        <a:rPr lang="en-US" sz="1400" dirty="0"/>
                        <a:t>-</a:t>
                      </a:r>
                    </a:p>
                  </a:txBody>
                  <a:tcPr/>
                </a:tc>
                <a:tc>
                  <a:txBody>
                    <a:bodyPr/>
                    <a:lstStyle/>
                    <a:p>
                      <a:pPr algn="ctr"/>
                      <a:r>
                        <a:rPr lang="en-US" sz="1400" dirty="0"/>
                        <a:t>92.16</a:t>
                      </a:r>
                    </a:p>
                  </a:txBody>
                  <a:tcPr/>
                </a:tc>
                <a:tc>
                  <a:txBody>
                    <a:bodyPr/>
                    <a:lstStyle/>
                    <a:p>
                      <a:pPr algn="ctr"/>
                      <a:r>
                        <a:rPr lang="en-US" sz="1400" dirty="0"/>
                        <a:t>0.9216</a:t>
                      </a:r>
                    </a:p>
                  </a:txBody>
                  <a:tcPr/>
                </a:tc>
                <a:tc>
                  <a:txBody>
                    <a:bodyPr/>
                    <a:lstStyle/>
                    <a:p>
                      <a:pPr algn="ctr"/>
                      <a:r>
                        <a:rPr lang="en-US" sz="1400" dirty="0"/>
                        <a:t>0.9230</a:t>
                      </a:r>
                    </a:p>
                  </a:txBody>
                  <a:tcPr/>
                </a:tc>
                <a:tc>
                  <a:txBody>
                    <a:bodyPr/>
                    <a:lstStyle/>
                    <a:p>
                      <a:pPr algn="ctr"/>
                      <a:r>
                        <a:rPr lang="en-US" sz="1400" dirty="0"/>
                        <a:t>0.9243</a:t>
                      </a:r>
                    </a:p>
                  </a:txBody>
                  <a:tcPr/>
                </a:tc>
                <a:tc>
                  <a:txBody>
                    <a:bodyPr/>
                    <a:lstStyle/>
                    <a:p>
                      <a:pPr algn="ctr"/>
                      <a:r>
                        <a:rPr lang="en-US" sz="1400" dirty="0"/>
                        <a:t>0.9215</a:t>
                      </a:r>
                    </a:p>
                  </a:txBody>
                  <a:tcPr/>
                </a:tc>
                <a:tc>
                  <a:txBody>
                    <a:bodyPr/>
                    <a:lstStyle/>
                    <a:p>
                      <a:pPr algn="ctr"/>
                      <a:r>
                        <a:rPr lang="en-US" sz="1400" dirty="0"/>
                        <a:t>0.9223</a:t>
                      </a:r>
                    </a:p>
                  </a:txBody>
                  <a:tcPr>
                    <a:lnR w="38100" cap="flat" cmpd="sng" algn="ctr">
                      <a:solidFill>
                        <a:schemeClr val="bg1"/>
                      </a:solidFill>
                      <a:prstDash val="solid"/>
                      <a:round/>
                      <a:headEnd type="none" w="med" len="med"/>
                      <a:tailEnd type="none" w="med" len="med"/>
                    </a:lnR>
                  </a:tcPr>
                </a:tc>
                <a:tc>
                  <a:txBody>
                    <a:bodyPr/>
                    <a:lstStyle/>
                    <a:p>
                      <a:pPr algn="ctr"/>
                      <a:r>
                        <a:rPr lang="en-US" sz="1400" dirty="0"/>
                        <a:t>92.16</a:t>
                      </a:r>
                    </a:p>
                  </a:txBody>
                  <a:tcPr>
                    <a:lnL w="38100" cap="flat" cmpd="sng" algn="ctr">
                      <a:solidFill>
                        <a:schemeClr val="bg1"/>
                      </a:solidFill>
                      <a:prstDash val="solid"/>
                      <a:round/>
                      <a:headEnd type="none" w="med" len="med"/>
                      <a:tailEnd type="none" w="med" len="med"/>
                    </a:lnL>
                  </a:tcPr>
                </a:tc>
                <a:tc>
                  <a:txBody>
                    <a:bodyPr/>
                    <a:lstStyle/>
                    <a:p>
                      <a:pPr algn="ctr"/>
                      <a:r>
                        <a:rPr lang="en-US" sz="1400" dirty="0"/>
                        <a:t>0.9216</a:t>
                      </a:r>
                    </a:p>
                  </a:txBody>
                  <a:tcPr/>
                </a:tc>
                <a:tc>
                  <a:txBody>
                    <a:bodyPr/>
                    <a:lstStyle/>
                    <a:p>
                      <a:pPr algn="ctr"/>
                      <a:r>
                        <a:rPr lang="en-US" sz="1400" dirty="0"/>
                        <a:t>0.9230</a:t>
                      </a:r>
                    </a:p>
                  </a:txBody>
                  <a:tcPr/>
                </a:tc>
                <a:tc>
                  <a:txBody>
                    <a:bodyPr/>
                    <a:lstStyle/>
                    <a:p>
                      <a:pPr algn="ctr"/>
                      <a:r>
                        <a:rPr lang="en-US" sz="1400" dirty="0"/>
                        <a:t>0.9243</a:t>
                      </a:r>
                    </a:p>
                  </a:txBody>
                  <a:tcPr/>
                </a:tc>
                <a:tc>
                  <a:txBody>
                    <a:bodyPr/>
                    <a:lstStyle/>
                    <a:p>
                      <a:pPr algn="ctr"/>
                      <a:r>
                        <a:rPr lang="en-US" sz="1400" dirty="0"/>
                        <a:t>0.9215</a:t>
                      </a:r>
                    </a:p>
                  </a:txBody>
                  <a:tcPr/>
                </a:tc>
                <a:tc>
                  <a:txBody>
                    <a:bodyPr/>
                    <a:lstStyle/>
                    <a:p>
                      <a:pPr algn="ctr"/>
                      <a:r>
                        <a:rPr lang="en-US" sz="1400" dirty="0"/>
                        <a:t>0.9223</a:t>
                      </a:r>
                    </a:p>
                  </a:txBody>
                  <a:tcPr/>
                </a:tc>
                <a:extLst>
                  <a:ext uri="{0D108BD9-81ED-4DB2-BD59-A6C34878D82A}">
                    <a16:rowId xmlns:a16="http://schemas.microsoft.com/office/drawing/2014/main" val="1243763024"/>
                  </a:ext>
                </a:extLst>
              </a:tr>
              <a:tr h="370840">
                <a:tc vMerge="1">
                  <a:txBody>
                    <a:bodyPr/>
                    <a:lstStyle/>
                    <a:p>
                      <a:pPr algn="ctr"/>
                      <a:endParaRPr lang="en-US" dirty="0"/>
                    </a:p>
                  </a:txBody>
                  <a:tcPr/>
                </a:tc>
                <a:tc>
                  <a:txBody>
                    <a:bodyPr/>
                    <a:lstStyle/>
                    <a:p>
                      <a:pPr algn="ctr"/>
                      <a:r>
                        <a:rPr lang="en-US" sz="1400" dirty="0"/>
                        <a:t>Lasso</a:t>
                      </a:r>
                    </a:p>
                  </a:txBody>
                  <a:tcPr/>
                </a:tc>
                <a:tc>
                  <a:txBody>
                    <a:bodyPr/>
                    <a:lstStyle/>
                    <a:p>
                      <a:pPr algn="ctr"/>
                      <a:r>
                        <a:rPr lang="en-US" sz="1400" dirty="0"/>
                        <a:t>88.24</a:t>
                      </a:r>
                    </a:p>
                  </a:txBody>
                  <a:tcPr/>
                </a:tc>
                <a:tc>
                  <a:txBody>
                    <a:bodyPr/>
                    <a:lstStyle/>
                    <a:p>
                      <a:pPr algn="ctr"/>
                      <a:r>
                        <a:rPr lang="en-US" sz="1400" dirty="0"/>
                        <a:t>0.8824</a:t>
                      </a:r>
                    </a:p>
                  </a:txBody>
                  <a:tcPr/>
                </a:tc>
                <a:tc>
                  <a:txBody>
                    <a:bodyPr/>
                    <a:lstStyle/>
                    <a:p>
                      <a:pPr algn="ctr"/>
                      <a:r>
                        <a:rPr lang="en-US" sz="1400" dirty="0"/>
                        <a:t>0.8853</a:t>
                      </a:r>
                    </a:p>
                  </a:txBody>
                  <a:tcP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TR" sz="1400" b="0" i="0" kern="1200" dirty="0">
                          <a:solidFill>
                            <a:schemeClr val="dk1"/>
                          </a:solidFill>
                          <a:effectLst/>
                          <a:latin typeface="+mn-lt"/>
                          <a:ea typeface="+mn-ea"/>
                          <a:cs typeface="+mn-cs"/>
                        </a:rPr>
                        <a:t>0.8923</a:t>
                      </a:r>
                      <a:endParaRPr lang="en-US" sz="1400" dirty="0"/>
                    </a:p>
                  </a:txBody>
                  <a:tcPr/>
                </a:tc>
                <a:tc>
                  <a:txBody>
                    <a:bodyPr/>
                    <a:lstStyle/>
                    <a:p>
                      <a:pPr algn="ctr"/>
                      <a:r>
                        <a:rPr lang="en-TR" sz="1400" b="0" i="0" kern="1200" dirty="0">
                          <a:solidFill>
                            <a:schemeClr val="dk1"/>
                          </a:solidFill>
                          <a:effectLst/>
                          <a:latin typeface="+mn-lt"/>
                          <a:ea typeface="+mn-ea"/>
                          <a:cs typeface="+mn-cs"/>
                        </a:rPr>
                        <a:t>0.8818</a:t>
                      </a:r>
                      <a:endParaRPr lang="en-US" sz="1400" dirty="0"/>
                    </a:p>
                  </a:txBody>
                  <a:tcPr/>
                </a:tc>
                <a:tc>
                  <a:txBody>
                    <a:bodyPr/>
                    <a:lstStyle/>
                    <a:p>
                      <a:pPr algn="ctr"/>
                      <a:r>
                        <a:rPr lang="en-TR" sz="1400" b="0" i="0" kern="1200" dirty="0">
                          <a:solidFill>
                            <a:schemeClr val="dk1"/>
                          </a:solidFill>
                          <a:effectLst/>
                          <a:latin typeface="+mn-lt"/>
                          <a:ea typeface="+mn-ea"/>
                          <a:cs typeface="+mn-cs"/>
                        </a:rPr>
                        <a:t>0.8838</a:t>
                      </a:r>
                      <a:endParaRPr lang="en-US" sz="1400" dirty="0"/>
                    </a:p>
                  </a:txBody>
                  <a:tcPr>
                    <a:lnR w="38100" cap="flat" cmpd="sng" algn="ctr">
                      <a:solidFill>
                        <a:schemeClr val="bg1"/>
                      </a:solidFill>
                      <a:prstDash val="solid"/>
                      <a:round/>
                      <a:headEnd type="none" w="med" len="med"/>
                      <a:tailEnd type="none" w="med" len="med"/>
                    </a:lnR>
                  </a:tcPr>
                </a:tc>
                <a:tc>
                  <a:txBody>
                    <a:bodyPr/>
                    <a:lstStyle/>
                    <a:p>
                      <a:pPr algn="ctr"/>
                      <a:r>
                        <a:rPr lang="en-US" sz="1400" dirty="0"/>
                        <a:t>86.27</a:t>
                      </a:r>
                    </a:p>
                  </a:txBody>
                  <a:tcPr>
                    <a:lnL w="38100" cap="flat" cmpd="sng" algn="ctr">
                      <a:solidFill>
                        <a:schemeClr val="bg1"/>
                      </a:solidFill>
                      <a:prstDash val="solid"/>
                      <a:round/>
                      <a:headEnd type="none" w="med" len="med"/>
                      <a:tailEnd type="none" w="med" len="med"/>
                    </a:lnL>
                  </a:tcPr>
                </a:tc>
                <a:tc>
                  <a:txBody>
                    <a:bodyPr/>
                    <a:lstStyle/>
                    <a:p>
                      <a:pPr algn="ctr"/>
                      <a:r>
                        <a:rPr lang="en-US" sz="1400" dirty="0"/>
                        <a:t>0.8662</a:t>
                      </a:r>
                    </a:p>
                  </a:txBody>
                  <a:tcPr/>
                </a:tc>
                <a:tc>
                  <a:txBody>
                    <a:bodyPr/>
                    <a:lstStyle/>
                    <a:p>
                      <a:pPr algn="ctr"/>
                      <a:r>
                        <a:rPr lang="en-US" sz="1400" dirty="0"/>
                        <a:t>0.8665</a:t>
                      </a:r>
                    </a:p>
                  </a:txBody>
                  <a:tcP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TR" sz="1400" b="0" i="0" kern="1200" dirty="0">
                          <a:solidFill>
                            <a:schemeClr val="dk1"/>
                          </a:solidFill>
                          <a:effectLst/>
                          <a:latin typeface="+mn-lt"/>
                          <a:ea typeface="+mn-ea"/>
                          <a:cs typeface="+mn-cs"/>
                        </a:rPr>
                        <a:t>0.8777</a:t>
                      </a:r>
                      <a:endParaRPr lang="en-US" sz="1400" dirty="0"/>
                    </a:p>
                  </a:txBody>
                  <a:tcPr/>
                </a:tc>
                <a:tc>
                  <a:txBody>
                    <a:bodyPr/>
                    <a:lstStyle/>
                    <a:p>
                      <a:pPr algn="ctr"/>
                      <a:r>
                        <a:rPr lang="en-TR" sz="1400" b="0" i="0" kern="1200" dirty="0">
                          <a:solidFill>
                            <a:schemeClr val="dk1"/>
                          </a:solidFill>
                          <a:effectLst/>
                          <a:latin typeface="+mn-lt"/>
                          <a:ea typeface="+mn-ea"/>
                          <a:cs typeface="+mn-cs"/>
                        </a:rPr>
                        <a:t>0.8617</a:t>
                      </a:r>
                      <a:endParaRPr lang="en-US" sz="1400" dirty="0"/>
                    </a:p>
                  </a:txBody>
                  <a:tcPr/>
                </a:tc>
                <a:tc>
                  <a:txBody>
                    <a:bodyPr/>
                    <a:lstStyle/>
                    <a:p>
                      <a:pPr algn="ctr"/>
                      <a:r>
                        <a:rPr lang="en-TR" sz="1400" b="0" i="0" kern="1200" dirty="0">
                          <a:solidFill>
                            <a:schemeClr val="dk1"/>
                          </a:solidFill>
                          <a:effectLst/>
                          <a:latin typeface="+mn-lt"/>
                          <a:ea typeface="+mn-ea"/>
                          <a:cs typeface="+mn-cs"/>
                        </a:rPr>
                        <a:t>0.8646</a:t>
                      </a:r>
                      <a:endParaRPr lang="en-US" sz="1400" dirty="0"/>
                    </a:p>
                  </a:txBody>
                  <a:tcPr/>
                </a:tc>
                <a:extLst>
                  <a:ext uri="{0D108BD9-81ED-4DB2-BD59-A6C34878D82A}">
                    <a16:rowId xmlns:a16="http://schemas.microsoft.com/office/drawing/2014/main" val="4242472916"/>
                  </a:ext>
                </a:extLst>
              </a:tr>
              <a:tr h="370840">
                <a:tc vMerge="1">
                  <a:txBody>
                    <a:bodyPr/>
                    <a:lstStyle/>
                    <a:p>
                      <a:pPr algn="ctr"/>
                      <a:endParaRPr lang="en-US" dirty="0"/>
                    </a:p>
                  </a:txBody>
                  <a:tcPr/>
                </a:tc>
                <a:tc>
                  <a:txBody>
                    <a:bodyPr/>
                    <a:lstStyle/>
                    <a:p>
                      <a:pPr algn="ctr"/>
                      <a:r>
                        <a:rPr lang="en-US" sz="1400" dirty="0"/>
                        <a:t>Ridge</a:t>
                      </a:r>
                    </a:p>
                  </a:txBody>
                  <a:tcPr/>
                </a:tc>
                <a:tc>
                  <a:txBody>
                    <a:bodyPr/>
                    <a:lstStyle/>
                    <a:p>
                      <a:pPr algn="ctr"/>
                      <a:r>
                        <a:rPr lang="en-US" sz="1400" dirty="0"/>
                        <a:t>92.16</a:t>
                      </a:r>
                    </a:p>
                  </a:txBody>
                  <a:tcPr/>
                </a:tc>
                <a:tc>
                  <a:txBody>
                    <a:bodyPr/>
                    <a:lstStyle/>
                    <a:p>
                      <a:pPr algn="ctr"/>
                      <a:r>
                        <a:rPr lang="en-US" sz="1400" dirty="0"/>
                        <a:t>0.9216</a:t>
                      </a:r>
                    </a:p>
                  </a:txBody>
                  <a:tcPr/>
                </a:tc>
                <a:tc>
                  <a:txBody>
                    <a:bodyPr/>
                    <a:lstStyle/>
                    <a:p>
                      <a:pPr algn="ctr"/>
                      <a:r>
                        <a:rPr lang="en-US" sz="1400" dirty="0"/>
                        <a:t>0.9230</a:t>
                      </a:r>
                    </a:p>
                  </a:txBody>
                  <a:tcPr/>
                </a:tc>
                <a:tc>
                  <a:txBody>
                    <a:bodyPr/>
                    <a:lstStyle/>
                    <a:p>
                      <a:pPr algn="ctr"/>
                      <a:r>
                        <a:rPr lang="en-US" sz="1400" dirty="0"/>
                        <a:t>0.9243</a:t>
                      </a:r>
                    </a:p>
                  </a:txBody>
                  <a:tcPr/>
                </a:tc>
                <a:tc>
                  <a:txBody>
                    <a:bodyPr/>
                    <a:lstStyle/>
                    <a:p>
                      <a:pPr algn="ctr"/>
                      <a:r>
                        <a:rPr lang="en-US" sz="1400" dirty="0"/>
                        <a:t>0.9215</a:t>
                      </a:r>
                    </a:p>
                  </a:txBody>
                  <a:tcPr/>
                </a:tc>
                <a:tc>
                  <a:txBody>
                    <a:bodyPr/>
                    <a:lstStyle/>
                    <a:p>
                      <a:pPr algn="ctr"/>
                      <a:r>
                        <a:rPr lang="en-US" sz="1400" dirty="0"/>
                        <a:t>0.9223</a:t>
                      </a:r>
                    </a:p>
                  </a:txBody>
                  <a:tcPr>
                    <a:lnR w="38100" cap="flat" cmpd="sng" algn="ctr">
                      <a:solidFill>
                        <a:schemeClr val="bg1"/>
                      </a:solidFill>
                      <a:prstDash val="solid"/>
                      <a:round/>
                      <a:headEnd type="none" w="med" len="med"/>
                      <a:tailEnd type="none" w="med" len="med"/>
                    </a:lnR>
                  </a:tcPr>
                </a:tc>
                <a:tc>
                  <a:txBody>
                    <a:bodyPr/>
                    <a:lstStyle/>
                    <a:p>
                      <a:pPr algn="ctr"/>
                      <a:r>
                        <a:rPr lang="en-US" sz="1400" dirty="0"/>
                        <a:t>92.16</a:t>
                      </a:r>
                    </a:p>
                  </a:txBody>
                  <a:tcPr>
                    <a:lnL w="38100" cap="flat" cmpd="sng" algn="ctr">
                      <a:solidFill>
                        <a:schemeClr val="bg1"/>
                      </a:solidFill>
                      <a:prstDash val="solid"/>
                      <a:round/>
                      <a:headEnd type="none" w="med" len="med"/>
                      <a:tailEnd type="none" w="med" len="med"/>
                    </a:lnL>
                  </a:tcPr>
                </a:tc>
                <a:tc>
                  <a:txBody>
                    <a:bodyPr/>
                    <a:lstStyle/>
                    <a:p>
                      <a:pPr algn="ctr"/>
                      <a:r>
                        <a:rPr lang="en-US" sz="1400" dirty="0"/>
                        <a:t>0.9216</a:t>
                      </a:r>
                    </a:p>
                  </a:txBody>
                  <a:tcPr/>
                </a:tc>
                <a:tc>
                  <a:txBody>
                    <a:bodyPr/>
                    <a:lstStyle/>
                    <a:p>
                      <a:pPr algn="ctr"/>
                      <a:r>
                        <a:rPr lang="en-US" sz="1400" dirty="0"/>
                        <a:t>0.9230</a:t>
                      </a:r>
                    </a:p>
                  </a:txBody>
                  <a:tcPr/>
                </a:tc>
                <a:tc>
                  <a:txBody>
                    <a:bodyPr/>
                    <a:lstStyle/>
                    <a:p>
                      <a:pPr algn="ctr"/>
                      <a:r>
                        <a:rPr lang="en-US" sz="1400" dirty="0"/>
                        <a:t>0.9243</a:t>
                      </a:r>
                    </a:p>
                  </a:txBody>
                  <a:tcPr/>
                </a:tc>
                <a:tc>
                  <a:txBody>
                    <a:bodyPr/>
                    <a:lstStyle/>
                    <a:p>
                      <a:pPr algn="ctr"/>
                      <a:r>
                        <a:rPr lang="en-US" sz="1400" dirty="0"/>
                        <a:t>0.9215</a:t>
                      </a:r>
                    </a:p>
                  </a:txBody>
                  <a:tcPr/>
                </a:tc>
                <a:tc>
                  <a:txBody>
                    <a:bodyPr/>
                    <a:lstStyle/>
                    <a:p>
                      <a:pPr algn="ctr"/>
                      <a:r>
                        <a:rPr lang="en-US" sz="1400" dirty="0"/>
                        <a:t>0.9223</a:t>
                      </a:r>
                    </a:p>
                  </a:txBody>
                  <a:tcPr/>
                </a:tc>
                <a:extLst>
                  <a:ext uri="{0D108BD9-81ED-4DB2-BD59-A6C34878D82A}">
                    <a16:rowId xmlns:a16="http://schemas.microsoft.com/office/drawing/2014/main" val="724655198"/>
                  </a:ext>
                </a:extLst>
              </a:tr>
              <a:tr h="370840">
                <a:tc>
                  <a:txBody>
                    <a:bodyPr/>
                    <a:lstStyle/>
                    <a:p>
                      <a:pPr algn="ctr"/>
                      <a:r>
                        <a:rPr lang="en-US" sz="1400" b="1" dirty="0"/>
                        <a:t>KNN</a:t>
                      </a:r>
                    </a:p>
                  </a:txBody>
                  <a:tcPr anchor="ctr">
                    <a:solidFill>
                      <a:schemeClr val="accent1">
                        <a:lumMod val="20000"/>
                        <a:lumOff val="80000"/>
                      </a:schemeClr>
                    </a:solidFill>
                  </a:tcPr>
                </a:tc>
                <a:tc>
                  <a:txBody>
                    <a:bodyPr/>
                    <a:lstStyle/>
                    <a:p>
                      <a:pPr algn="ctr"/>
                      <a:r>
                        <a:rPr lang="en-US" sz="1400" dirty="0"/>
                        <a:t>-</a:t>
                      </a:r>
                    </a:p>
                  </a:txBody>
                  <a:tcPr/>
                </a:tc>
                <a:tc>
                  <a:txBody>
                    <a:bodyPr/>
                    <a:lstStyle/>
                    <a:p>
                      <a:pPr algn="ctr"/>
                      <a:r>
                        <a:rPr lang="en-US" sz="1400" dirty="0"/>
                        <a:t>92.16</a:t>
                      </a:r>
                    </a:p>
                  </a:txBody>
                  <a:tcPr/>
                </a:tc>
                <a:tc>
                  <a:txBody>
                    <a:bodyPr/>
                    <a:lstStyle/>
                    <a:p>
                      <a:pPr algn="ctr"/>
                      <a:r>
                        <a:rPr lang="en-US" sz="1400" dirty="0"/>
                        <a:t>0.9216</a:t>
                      </a:r>
                    </a:p>
                  </a:txBody>
                  <a:tcPr/>
                </a:tc>
                <a:tc>
                  <a:txBody>
                    <a:bodyPr/>
                    <a:lstStyle/>
                    <a:p>
                      <a:pPr algn="ctr"/>
                      <a:r>
                        <a:rPr lang="en-US" sz="1400" dirty="0"/>
                        <a:t>0.9230</a:t>
                      </a:r>
                    </a:p>
                  </a:txBody>
                  <a:tcPr/>
                </a:tc>
                <a:tc>
                  <a:txBody>
                    <a:bodyPr/>
                    <a:lstStyle/>
                    <a:p>
                      <a:pPr algn="ctr"/>
                      <a:r>
                        <a:rPr lang="en-US" sz="1400" dirty="0"/>
                        <a:t>0.9243</a:t>
                      </a:r>
                    </a:p>
                  </a:txBody>
                  <a:tcPr/>
                </a:tc>
                <a:tc>
                  <a:txBody>
                    <a:bodyPr/>
                    <a:lstStyle/>
                    <a:p>
                      <a:pPr algn="ctr"/>
                      <a:r>
                        <a:rPr lang="en-US" sz="1400" dirty="0"/>
                        <a:t>0.9215</a:t>
                      </a:r>
                    </a:p>
                  </a:txBody>
                  <a:tcPr/>
                </a:tc>
                <a:tc>
                  <a:txBody>
                    <a:bodyPr/>
                    <a:lstStyle/>
                    <a:p>
                      <a:pPr algn="ctr"/>
                      <a:r>
                        <a:rPr lang="en-US" sz="1400" dirty="0"/>
                        <a:t>0.9223</a:t>
                      </a:r>
                    </a:p>
                  </a:txBody>
                  <a:tcPr>
                    <a:lnR w="38100" cap="flat" cmpd="sng" algn="ctr">
                      <a:solidFill>
                        <a:schemeClr val="bg1"/>
                      </a:solidFill>
                      <a:prstDash val="solid"/>
                      <a:round/>
                      <a:headEnd type="none" w="med" len="med"/>
                      <a:tailEnd type="none" w="med" len="med"/>
                    </a:lnR>
                  </a:tcPr>
                </a:tc>
                <a:tc>
                  <a:txBody>
                    <a:bodyPr/>
                    <a:lstStyle/>
                    <a:p>
                      <a:pPr algn="ctr"/>
                      <a:r>
                        <a:rPr lang="en-US" sz="1400" dirty="0"/>
                        <a:t>92.16</a:t>
                      </a:r>
                    </a:p>
                  </a:txBody>
                  <a:tcPr>
                    <a:lnL w="38100" cap="flat" cmpd="sng" algn="ctr">
                      <a:solidFill>
                        <a:schemeClr val="bg1"/>
                      </a:solidFill>
                      <a:prstDash val="solid"/>
                      <a:round/>
                      <a:headEnd type="none" w="med" len="med"/>
                      <a:tailEnd type="none" w="med" len="med"/>
                    </a:lnL>
                  </a:tcPr>
                </a:tc>
                <a:tc>
                  <a:txBody>
                    <a:bodyPr/>
                    <a:lstStyle/>
                    <a:p>
                      <a:pPr algn="ctr"/>
                      <a:r>
                        <a:rPr lang="en-US" sz="1400" dirty="0"/>
                        <a:t>0.9216</a:t>
                      </a:r>
                    </a:p>
                  </a:txBody>
                  <a:tcPr/>
                </a:tc>
                <a:tc>
                  <a:txBody>
                    <a:bodyPr/>
                    <a:lstStyle/>
                    <a:p>
                      <a:pPr algn="ctr"/>
                      <a:r>
                        <a:rPr lang="en-US" sz="1400" dirty="0"/>
                        <a:t>0.9230</a:t>
                      </a:r>
                    </a:p>
                  </a:txBody>
                  <a:tcPr/>
                </a:tc>
                <a:tc>
                  <a:txBody>
                    <a:bodyPr/>
                    <a:lstStyle/>
                    <a:p>
                      <a:pPr algn="ctr"/>
                      <a:r>
                        <a:rPr lang="en-US" sz="1400" dirty="0"/>
                        <a:t>0.9243</a:t>
                      </a:r>
                    </a:p>
                  </a:txBody>
                  <a:tcPr/>
                </a:tc>
                <a:tc>
                  <a:txBody>
                    <a:bodyPr/>
                    <a:lstStyle/>
                    <a:p>
                      <a:pPr algn="ctr"/>
                      <a:r>
                        <a:rPr lang="en-US" sz="1400" dirty="0"/>
                        <a:t>0.9215</a:t>
                      </a:r>
                    </a:p>
                  </a:txBody>
                  <a:tcPr/>
                </a:tc>
                <a:tc>
                  <a:txBody>
                    <a:bodyPr/>
                    <a:lstStyle/>
                    <a:p>
                      <a:pPr algn="ctr"/>
                      <a:r>
                        <a:rPr lang="en-US" sz="1400" dirty="0"/>
                        <a:t>0.9223</a:t>
                      </a:r>
                    </a:p>
                  </a:txBody>
                  <a:tcPr/>
                </a:tc>
                <a:extLst>
                  <a:ext uri="{0D108BD9-81ED-4DB2-BD59-A6C34878D82A}">
                    <a16:rowId xmlns:a16="http://schemas.microsoft.com/office/drawing/2014/main" val="3017462765"/>
                  </a:ext>
                </a:extLst>
              </a:tr>
              <a:tr h="370840">
                <a:tc rowSpan="2">
                  <a:txBody>
                    <a:bodyPr/>
                    <a:lstStyle/>
                    <a:p>
                      <a:pPr algn="ctr"/>
                      <a:r>
                        <a:rPr lang="en-US" sz="1400" b="1" dirty="0"/>
                        <a:t>LDA</a:t>
                      </a:r>
                    </a:p>
                  </a:txBody>
                  <a:tcPr anchor="ctr">
                    <a:solidFill>
                      <a:schemeClr val="accent1">
                        <a:lumMod val="20000"/>
                        <a:lumOff val="80000"/>
                      </a:schemeClr>
                    </a:solidFill>
                  </a:tcPr>
                </a:tc>
                <a:tc>
                  <a:txBody>
                    <a:bodyPr/>
                    <a:lstStyle/>
                    <a:p>
                      <a:pPr algn="ctr"/>
                      <a:r>
                        <a:rPr lang="en-US" sz="1400" dirty="0"/>
                        <a:t>-</a:t>
                      </a:r>
                    </a:p>
                  </a:txBody>
                  <a:tcPr/>
                </a:tc>
                <a:tc>
                  <a:txBody>
                    <a:bodyPr/>
                    <a:lstStyle/>
                    <a:p>
                      <a:pPr algn="ctr"/>
                      <a:r>
                        <a:rPr lang="en-US" sz="1400" dirty="0"/>
                        <a:t>84.31</a:t>
                      </a:r>
                    </a:p>
                  </a:txBody>
                  <a:tcPr/>
                </a:tc>
                <a:tc>
                  <a:txBody>
                    <a:bodyPr/>
                    <a:lstStyle/>
                    <a:p>
                      <a:pPr algn="ctr"/>
                      <a:r>
                        <a:rPr lang="en-US" sz="1400" dirty="0"/>
                        <a:t>0.8431</a:t>
                      </a:r>
                    </a:p>
                  </a:txBody>
                  <a:tcPr/>
                </a:tc>
                <a:tc>
                  <a:txBody>
                    <a:bodyPr/>
                    <a:lstStyle/>
                    <a:p>
                      <a:pPr algn="ctr"/>
                      <a:r>
                        <a:rPr lang="en-US" sz="1400" dirty="0"/>
                        <a:t>0.8476</a:t>
                      </a:r>
                    </a:p>
                  </a:txBody>
                  <a:tcPr/>
                </a:tc>
                <a:tc>
                  <a:txBody>
                    <a:bodyPr/>
                    <a:lstStyle/>
                    <a:p>
                      <a:pPr algn="ctr"/>
                      <a:r>
                        <a:rPr lang="en-US" sz="1400" dirty="0"/>
                        <a:t>0.8648</a:t>
                      </a:r>
                    </a:p>
                  </a:txBody>
                  <a:tcPr/>
                </a:tc>
                <a:tc>
                  <a:txBody>
                    <a:bodyPr/>
                    <a:lstStyle/>
                    <a:p>
                      <a:pPr algn="ctr"/>
                      <a:r>
                        <a:rPr lang="en-US" sz="1400" dirty="0"/>
                        <a:t>0.8413</a:t>
                      </a:r>
                    </a:p>
                  </a:txBody>
                  <a:tcPr/>
                </a:tc>
                <a:tc>
                  <a:txBody>
                    <a:bodyPr/>
                    <a:lstStyle/>
                    <a:p>
                      <a:pPr algn="ctr"/>
                      <a:r>
                        <a:rPr lang="en-US" sz="1400" dirty="0"/>
                        <a:t>0.8454</a:t>
                      </a:r>
                    </a:p>
                  </a:txBody>
                  <a:tcPr>
                    <a:lnR w="38100" cap="flat" cmpd="sng" algn="ctr">
                      <a:solidFill>
                        <a:schemeClr val="bg1"/>
                      </a:solidFill>
                      <a:prstDash val="solid"/>
                      <a:round/>
                      <a:headEnd type="none" w="med" len="med"/>
                      <a:tailEnd type="none" w="med" len="med"/>
                    </a:lnR>
                  </a:tcPr>
                </a:tc>
                <a:tc>
                  <a:txBody>
                    <a:bodyPr/>
                    <a:lstStyle/>
                    <a:p>
                      <a:pPr algn="ctr"/>
                      <a:r>
                        <a:rPr lang="en-US" sz="1400" dirty="0"/>
                        <a:t>84.31</a:t>
                      </a:r>
                    </a:p>
                  </a:txBody>
                  <a:tcPr>
                    <a:lnL w="38100" cap="flat" cmpd="sng" algn="ctr">
                      <a:solidFill>
                        <a:schemeClr val="bg1"/>
                      </a:solidFill>
                      <a:prstDash val="solid"/>
                      <a:round/>
                      <a:headEnd type="none" w="med" len="med"/>
                      <a:tailEnd type="none" w="med" len="med"/>
                    </a:lnL>
                  </a:tcPr>
                </a:tc>
                <a:tc>
                  <a:txBody>
                    <a:bodyPr/>
                    <a:lstStyle/>
                    <a:p>
                      <a:pPr algn="ctr"/>
                      <a:r>
                        <a:rPr lang="en-US" sz="1400" dirty="0"/>
                        <a:t>0.8431</a:t>
                      </a:r>
                    </a:p>
                  </a:txBody>
                  <a:tcPr/>
                </a:tc>
                <a:tc>
                  <a:txBody>
                    <a:bodyPr/>
                    <a:lstStyle/>
                    <a:p>
                      <a:pPr algn="ctr"/>
                      <a:r>
                        <a:rPr lang="en-US" sz="1400" dirty="0"/>
                        <a:t>0.8476</a:t>
                      </a:r>
                    </a:p>
                  </a:txBody>
                  <a:tcPr/>
                </a:tc>
                <a:tc>
                  <a:txBody>
                    <a:bodyPr/>
                    <a:lstStyle/>
                    <a:p>
                      <a:pPr algn="ctr"/>
                      <a:r>
                        <a:rPr lang="en-US" sz="1400" dirty="0"/>
                        <a:t>0.8648</a:t>
                      </a:r>
                    </a:p>
                  </a:txBody>
                  <a:tcPr/>
                </a:tc>
                <a:tc>
                  <a:txBody>
                    <a:bodyPr/>
                    <a:lstStyle/>
                    <a:p>
                      <a:pPr algn="ctr"/>
                      <a:r>
                        <a:rPr lang="en-US" sz="1400" dirty="0"/>
                        <a:t>0.8413</a:t>
                      </a:r>
                    </a:p>
                  </a:txBody>
                  <a:tcPr/>
                </a:tc>
                <a:tc>
                  <a:txBody>
                    <a:bodyPr/>
                    <a:lstStyle/>
                    <a:p>
                      <a:pPr algn="ctr"/>
                      <a:r>
                        <a:rPr lang="en-US" sz="1400" dirty="0"/>
                        <a:t>0.8454</a:t>
                      </a:r>
                    </a:p>
                  </a:txBody>
                  <a:tcPr/>
                </a:tc>
                <a:extLst>
                  <a:ext uri="{0D108BD9-81ED-4DB2-BD59-A6C34878D82A}">
                    <a16:rowId xmlns:a16="http://schemas.microsoft.com/office/drawing/2014/main" val="1533304721"/>
                  </a:ext>
                </a:extLst>
              </a:tr>
              <a:tr h="370840">
                <a:tc vMerge="1">
                  <a:txBody>
                    <a:bodyPr/>
                    <a:lstStyle/>
                    <a:p>
                      <a:pPr algn="ctr"/>
                      <a:endParaRPr lang="en-US" dirty="0"/>
                    </a:p>
                  </a:txBody>
                  <a:tcPr/>
                </a:tc>
                <a:tc>
                  <a:txBody>
                    <a:bodyPr/>
                    <a:lstStyle/>
                    <a:p>
                      <a:pPr algn="ctr"/>
                      <a:r>
                        <a:rPr lang="en-US" sz="1400" dirty="0"/>
                        <a:t>Lasso</a:t>
                      </a:r>
                    </a:p>
                  </a:txBody>
                  <a:tcPr/>
                </a:tc>
                <a:tc>
                  <a:txBody>
                    <a:bodyPr/>
                    <a:lstStyle/>
                    <a:p>
                      <a:pPr algn="ctr"/>
                      <a:r>
                        <a:rPr lang="en-US" sz="1400" dirty="0"/>
                        <a:t>90.20</a:t>
                      </a:r>
                    </a:p>
                  </a:txBody>
                  <a:tcPr/>
                </a:tc>
                <a:tc>
                  <a:txBody>
                    <a:bodyPr/>
                    <a:lstStyle/>
                    <a:p>
                      <a:pPr algn="ctr"/>
                      <a:r>
                        <a:rPr lang="en-US" sz="1400" dirty="0"/>
                        <a:t>0.9020</a:t>
                      </a:r>
                    </a:p>
                  </a:txBody>
                  <a:tcPr/>
                </a:tc>
                <a:tc>
                  <a:txBody>
                    <a:bodyPr/>
                    <a:lstStyle/>
                    <a:p>
                      <a:pPr algn="ctr"/>
                      <a:r>
                        <a:rPr lang="en-US" sz="1400" dirty="0"/>
                        <a:t>0.9042</a:t>
                      </a:r>
                    </a:p>
                  </a:txBody>
                  <a:tcPr/>
                </a:tc>
                <a:tc>
                  <a:txBody>
                    <a:bodyPr/>
                    <a:lstStyle/>
                    <a:p>
                      <a:pPr algn="ctr"/>
                      <a:r>
                        <a:rPr lang="en-US" sz="1400" dirty="0"/>
                        <a:t>0.9078</a:t>
                      </a:r>
                    </a:p>
                  </a:txBody>
                  <a:tcPr/>
                </a:tc>
                <a:tc>
                  <a:txBody>
                    <a:bodyPr/>
                    <a:lstStyle/>
                    <a:p>
                      <a:pPr algn="ctr"/>
                      <a:r>
                        <a:rPr lang="en-US" sz="1400" dirty="0"/>
                        <a:t>0.9017</a:t>
                      </a:r>
                    </a:p>
                  </a:txBody>
                  <a:tcPr/>
                </a:tc>
                <a:tc>
                  <a:txBody>
                    <a:bodyPr/>
                    <a:lstStyle/>
                    <a:p>
                      <a:pPr algn="ctr"/>
                      <a:r>
                        <a:rPr lang="en-US" sz="1400" dirty="0"/>
                        <a:t>0.9045</a:t>
                      </a:r>
                    </a:p>
                  </a:txBody>
                  <a:tcPr>
                    <a:lnR w="38100" cap="flat" cmpd="sng" algn="ctr">
                      <a:solidFill>
                        <a:schemeClr val="bg1"/>
                      </a:solidFill>
                      <a:prstDash val="solid"/>
                      <a:round/>
                      <a:headEnd type="none" w="med" len="med"/>
                      <a:tailEnd type="none" w="med" len="med"/>
                    </a:lnR>
                  </a:tcPr>
                </a:tc>
                <a:tc>
                  <a:txBody>
                    <a:bodyPr/>
                    <a:lstStyle/>
                    <a:p>
                      <a:pPr algn="ctr"/>
                      <a:r>
                        <a:rPr lang="en-US" sz="1400" dirty="0"/>
                        <a:t>92.16</a:t>
                      </a:r>
                    </a:p>
                  </a:txBody>
                  <a:tcPr>
                    <a:lnL w="38100" cap="flat" cmpd="sng" algn="ctr">
                      <a:solidFill>
                        <a:schemeClr val="bg1"/>
                      </a:solidFill>
                      <a:prstDash val="solid"/>
                      <a:round/>
                      <a:headEnd type="none" w="med" len="med"/>
                      <a:tailEnd type="none" w="med" len="med"/>
                    </a:lnL>
                  </a:tcPr>
                </a:tc>
                <a:tc>
                  <a:txBody>
                    <a:bodyPr/>
                    <a:lstStyle/>
                    <a:p>
                      <a:pPr algn="ctr"/>
                      <a:r>
                        <a:rPr lang="en-US" sz="1400" dirty="0"/>
                        <a:t>0.9216</a:t>
                      </a:r>
                    </a:p>
                  </a:txBody>
                  <a:tcPr/>
                </a:tc>
                <a:tc>
                  <a:txBody>
                    <a:bodyPr/>
                    <a:lstStyle/>
                    <a:p>
                      <a:pPr algn="ctr"/>
                      <a:r>
                        <a:rPr lang="en-US" sz="1400" dirty="0"/>
                        <a:t>0.9230</a:t>
                      </a:r>
                    </a:p>
                  </a:txBody>
                  <a:tcPr/>
                </a:tc>
                <a:tc>
                  <a:txBody>
                    <a:bodyPr/>
                    <a:lstStyle/>
                    <a:p>
                      <a:pPr algn="ctr"/>
                      <a:r>
                        <a:rPr lang="en-US" sz="1400" dirty="0"/>
                        <a:t>0.9243</a:t>
                      </a:r>
                    </a:p>
                  </a:txBody>
                  <a:tcPr/>
                </a:tc>
                <a:tc>
                  <a:txBody>
                    <a:bodyPr/>
                    <a:lstStyle/>
                    <a:p>
                      <a:pPr algn="ctr"/>
                      <a:r>
                        <a:rPr lang="en-US" sz="1400" dirty="0"/>
                        <a:t>0.9215</a:t>
                      </a:r>
                    </a:p>
                  </a:txBody>
                  <a:tcPr/>
                </a:tc>
                <a:tc>
                  <a:txBody>
                    <a:bodyPr/>
                    <a:lstStyle/>
                    <a:p>
                      <a:pPr algn="ctr"/>
                      <a:r>
                        <a:rPr lang="en-US" sz="1400" dirty="0"/>
                        <a:t>0.9223</a:t>
                      </a:r>
                    </a:p>
                  </a:txBody>
                  <a:tcPr/>
                </a:tc>
                <a:extLst>
                  <a:ext uri="{0D108BD9-81ED-4DB2-BD59-A6C34878D82A}">
                    <a16:rowId xmlns:a16="http://schemas.microsoft.com/office/drawing/2014/main" val="1630165644"/>
                  </a:ext>
                </a:extLst>
              </a:tr>
            </a:tbl>
          </a:graphicData>
        </a:graphic>
      </p:graphicFrame>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72870CCA-42DA-7A43-82AE-E23AC1F2533C}"/>
                  </a:ext>
                </a:extLst>
              </p:cNvPr>
              <p:cNvSpPr txBox="1"/>
              <p:nvPr/>
            </p:nvSpPr>
            <p:spPr>
              <a:xfrm>
                <a:off x="2827122" y="1472267"/>
                <a:ext cx="6513322" cy="369332"/>
              </a:xfrm>
              <a:prstGeom prst="rect">
                <a:avLst/>
              </a:prstGeom>
              <a:noFill/>
            </p:spPr>
            <p:txBody>
              <a:bodyPr wrap="none" rtlCol="0">
                <a:spAutoFit/>
              </a:bodyPr>
              <a:lstStyle/>
              <a:p>
                <a:r>
                  <a:rPr lang="en-US" b="1" dirty="0"/>
                  <a:t>Table 28: </a:t>
                </a:r>
                <a:r>
                  <a:rPr lang="en-US" dirty="0"/>
                  <a:t>Comparison of metrics on Train and Test for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𝑋</m:t>
                        </m:r>
                      </m:e>
                      <m:sub>
                        <m:r>
                          <a:rPr lang="tr-TR" i="1" dirty="0">
                            <a:latin typeface="Cambria Math" panose="02040503050406030204" pitchFamily="18" charset="0"/>
                          </a:rPr>
                          <m:t>𝑎𝑙𝑙</m:t>
                        </m:r>
                        <m:r>
                          <a:rPr lang="tr-TR" i="1" dirty="0">
                            <a:latin typeface="Cambria Math" panose="02040503050406030204" pitchFamily="18" charset="0"/>
                          </a:rPr>
                          <m:t>_</m:t>
                        </m:r>
                        <m:r>
                          <a:rPr lang="tr-TR" i="1" dirty="0">
                            <a:latin typeface="Cambria Math" panose="02040503050406030204" pitchFamily="18" charset="0"/>
                          </a:rPr>
                          <m:t>𝑅𝑒𝑠𝑁𝑒𝑡</m:t>
                        </m:r>
                        <m:r>
                          <a:rPr lang="tr-TR" i="1" dirty="0">
                            <a:latin typeface="Cambria Math" panose="02040503050406030204" pitchFamily="18" charset="0"/>
                          </a:rPr>
                          <m:t>50</m:t>
                        </m:r>
                      </m:sub>
                    </m:sSub>
                  </m:oMath>
                </a14:m>
                <a:endParaRPr lang="en-US" dirty="0"/>
              </a:p>
            </p:txBody>
          </p:sp>
        </mc:Choice>
        <mc:Fallback xmlns="">
          <p:sp>
            <p:nvSpPr>
              <p:cNvPr id="10" name="TextBox 9">
                <a:extLst>
                  <a:ext uri="{FF2B5EF4-FFF2-40B4-BE49-F238E27FC236}">
                    <a16:creationId xmlns:a16="http://schemas.microsoft.com/office/drawing/2014/main" id="{72870CCA-42DA-7A43-82AE-E23AC1F2533C}"/>
                  </a:ext>
                </a:extLst>
              </p:cNvPr>
              <p:cNvSpPr txBox="1">
                <a:spLocks noRot="1" noChangeAspect="1" noMove="1" noResize="1" noEditPoints="1" noAdjustHandles="1" noChangeArrowheads="1" noChangeShapeType="1" noTextEdit="1"/>
              </p:cNvSpPr>
              <p:nvPr/>
            </p:nvSpPr>
            <p:spPr>
              <a:xfrm>
                <a:off x="2827122" y="1472267"/>
                <a:ext cx="6513322" cy="369332"/>
              </a:xfrm>
              <a:prstGeom prst="rect">
                <a:avLst/>
              </a:prstGeom>
              <a:blipFill>
                <a:blip r:embed="rId3"/>
                <a:stretch>
                  <a:fillRect l="-778" t="-10345" b="-27586"/>
                </a:stretch>
              </a:blipFill>
            </p:spPr>
            <p:txBody>
              <a:bodyPr/>
              <a:lstStyle/>
              <a:p>
                <a:r>
                  <a:rPr lang="en-US">
                    <a:noFill/>
                  </a:rPr>
                  <a:t> </a:t>
                </a:r>
              </a:p>
            </p:txBody>
          </p:sp>
        </mc:Fallback>
      </mc:AlternateContent>
      <p:sp>
        <p:nvSpPr>
          <p:cNvPr id="6" name="Frame 5">
            <a:extLst>
              <a:ext uri="{FF2B5EF4-FFF2-40B4-BE49-F238E27FC236}">
                <a16:creationId xmlns:a16="http://schemas.microsoft.com/office/drawing/2014/main" id="{3BE82BD7-AA57-7144-B1F0-A067F3ED8116}"/>
              </a:ext>
            </a:extLst>
          </p:cNvPr>
          <p:cNvSpPr/>
          <p:nvPr/>
        </p:nvSpPr>
        <p:spPr>
          <a:xfrm>
            <a:off x="1875567" y="4007883"/>
            <a:ext cx="4970075" cy="230484"/>
          </a:xfrm>
          <a:prstGeom prst="frame">
            <a:avLst/>
          </a:prstGeom>
          <a:solidFill>
            <a:schemeClr val="accent6"/>
          </a:solidFill>
          <a:ln w="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93368928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3CD3B9D-C80F-264D-8CD6-19ED1116A184}"/>
              </a:ext>
            </a:extLst>
          </p:cNvPr>
          <p:cNvSpPr txBox="1"/>
          <p:nvPr/>
        </p:nvSpPr>
        <p:spPr>
          <a:xfrm>
            <a:off x="492369" y="391886"/>
            <a:ext cx="5316777" cy="523220"/>
          </a:xfrm>
          <a:prstGeom prst="rect">
            <a:avLst/>
          </a:prstGeom>
          <a:noFill/>
        </p:spPr>
        <p:txBody>
          <a:bodyPr wrap="none" rtlCol="0">
            <a:spAutoFit/>
          </a:bodyPr>
          <a:lstStyle/>
          <a:p>
            <a:r>
              <a:rPr lang="en-US" sz="2800" b="1" dirty="0"/>
              <a:t>Conclusion and Recommendations</a:t>
            </a:r>
          </a:p>
        </p:txBody>
      </p:sp>
      <p:sp>
        <p:nvSpPr>
          <p:cNvPr id="7" name="Slide Number Placeholder 6">
            <a:extLst>
              <a:ext uri="{FF2B5EF4-FFF2-40B4-BE49-F238E27FC236}">
                <a16:creationId xmlns:a16="http://schemas.microsoft.com/office/drawing/2014/main" id="{993DEC76-E94B-A54F-B69B-CDCDD2346E52}"/>
              </a:ext>
            </a:extLst>
          </p:cNvPr>
          <p:cNvSpPr>
            <a:spLocks noGrp="1"/>
          </p:cNvSpPr>
          <p:nvPr>
            <p:ph type="sldNum" sz="quarter" idx="12"/>
          </p:nvPr>
        </p:nvSpPr>
        <p:spPr/>
        <p:txBody>
          <a:bodyPr/>
          <a:lstStyle/>
          <a:p>
            <a:fld id="{C5184E39-17C3-1B46-A006-9F7568AAA460}" type="slidenum">
              <a:rPr lang="en-US" smtClean="0"/>
              <a:t>55</a:t>
            </a:fld>
            <a:endParaRPr lang="en-US"/>
          </a:p>
        </p:txBody>
      </p:sp>
      <p:sp>
        <p:nvSpPr>
          <p:cNvPr id="4" name="TextBox 3">
            <a:extLst>
              <a:ext uri="{FF2B5EF4-FFF2-40B4-BE49-F238E27FC236}">
                <a16:creationId xmlns:a16="http://schemas.microsoft.com/office/drawing/2014/main" id="{2C2FF8B1-DA3D-7945-9232-237A2F4B20FC}"/>
              </a:ext>
            </a:extLst>
          </p:cNvPr>
          <p:cNvSpPr txBox="1"/>
          <p:nvPr/>
        </p:nvSpPr>
        <p:spPr>
          <a:xfrm>
            <a:off x="492369" y="1152988"/>
            <a:ext cx="11699631" cy="369332"/>
          </a:xfrm>
          <a:prstGeom prst="rect">
            <a:avLst/>
          </a:prstGeom>
          <a:noFill/>
        </p:spPr>
        <p:txBody>
          <a:bodyPr wrap="square" rtlCol="0">
            <a:spAutoFit/>
          </a:bodyPr>
          <a:lstStyle/>
          <a:p>
            <a:pPr marL="342900" indent="-342900">
              <a:buFont typeface="+mj-lt"/>
              <a:buAutoNum type="arabicPeriod"/>
            </a:pPr>
            <a:r>
              <a:rPr lang="en-US" b="1" dirty="0"/>
              <a:t>Future Work</a:t>
            </a:r>
          </a:p>
        </p:txBody>
      </p:sp>
    </p:spTree>
    <p:extLst>
      <p:ext uri="{BB962C8B-B14F-4D97-AF65-F5344CB8AC3E}">
        <p14:creationId xmlns:p14="http://schemas.microsoft.com/office/powerpoint/2010/main" val="315557608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3CD3B9D-C80F-264D-8CD6-19ED1116A184}"/>
              </a:ext>
            </a:extLst>
          </p:cNvPr>
          <p:cNvSpPr txBox="1"/>
          <p:nvPr/>
        </p:nvSpPr>
        <p:spPr>
          <a:xfrm>
            <a:off x="492369" y="391886"/>
            <a:ext cx="5316777" cy="523220"/>
          </a:xfrm>
          <a:prstGeom prst="rect">
            <a:avLst/>
          </a:prstGeom>
          <a:noFill/>
        </p:spPr>
        <p:txBody>
          <a:bodyPr wrap="none" rtlCol="0">
            <a:spAutoFit/>
          </a:bodyPr>
          <a:lstStyle/>
          <a:p>
            <a:r>
              <a:rPr lang="en-US" sz="2800" b="1" dirty="0"/>
              <a:t>Conclusion and Recommendations</a:t>
            </a:r>
          </a:p>
        </p:txBody>
      </p:sp>
      <p:sp>
        <p:nvSpPr>
          <p:cNvPr id="7" name="Slide Number Placeholder 6">
            <a:extLst>
              <a:ext uri="{FF2B5EF4-FFF2-40B4-BE49-F238E27FC236}">
                <a16:creationId xmlns:a16="http://schemas.microsoft.com/office/drawing/2014/main" id="{993DEC76-E94B-A54F-B69B-CDCDD2346E52}"/>
              </a:ext>
            </a:extLst>
          </p:cNvPr>
          <p:cNvSpPr>
            <a:spLocks noGrp="1"/>
          </p:cNvSpPr>
          <p:nvPr>
            <p:ph type="sldNum" sz="quarter" idx="12"/>
          </p:nvPr>
        </p:nvSpPr>
        <p:spPr/>
        <p:txBody>
          <a:bodyPr/>
          <a:lstStyle/>
          <a:p>
            <a:fld id="{C5184E39-17C3-1B46-A006-9F7568AAA460}" type="slidenum">
              <a:rPr lang="en-US" smtClean="0"/>
              <a:t>56</a:t>
            </a:fld>
            <a:endParaRPr lang="en-US"/>
          </a:p>
        </p:txBody>
      </p:sp>
      <p:sp>
        <p:nvSpPr>
          <p:cNvPr id="5" name="TextBox 4">
            <a:extLst>
              <a:ext uri="{FF2B5EF4-FFF2-40B4-BE49-F238E27FC236}">
                <a16:creationId xmlns:a16="http://schemas.microsoft.com/office/drawing/2014/main" id="{F9359786-2F2E-5947-A807-79C3FF5446E3}"/>
              </a:ext>
            </a:extLst>
          </p:cNvPr>
          <p:cNvSpPr txBox="1"/>
          <p:nvPr/>
        </p:nvSpPr>
        <p:spPr>
          <a:xfrm>
            <a:off x="492369" y="1515057"/>
            <a:ext cx="11654106" cy="3139321"/>
          </a:xfrm>
          <a:prstGeom prst="rect">
            <a:avLst/>
          </a:prstGeom>
          <a:noFill/>
        </p:spPr>
        <p:txBody>
          <a:bodyPr wrap="square" rtlCol="0">
            <a:spAutoFit/>
          </a:bodyPr>
          <a:lstStyle/>
          <a:p>
            <a:pPr marL="285750" indent="-285750">
              <a:buFont typeface="Arial" panose="020B0604020202020204" pitchFamily="34" charset="0"/>
              <a:buChar char="•"/>
            </a:pPr>
            <a:r>
              <a:rPr lang="en-US" dirty="0"/>
              <a:t>Re-training the deep features obtained from CNN models on ML algorithms provided increases on </a:t>
            </a:r>
            <a:r>
              <a:rPr lang="en-US" b="1" dirty="0"/>
              <a:t>specificity</a:t>
            </a:r>
            <a:r>
              <a:rPr lang="en-US" dirty="0"/>
              <a:t> and </a:t>
            </a:r>
            <a:r>
              <a:rPr lang="en-US" b="1" dirty="0"/>
              <a:t>precision</a:t>
            </a:r>
            <a:r>
              <a:rPr lang="en-US" dirty="0"/>
              <a:t> metrics, while there were </a:t>
            </a:r>
            <a:r>
              <a:rPr lang="en-US" b="1" dirty="0"/>
              <a:t>no</a:t>
            </a:r>
            <a:r>
              <a:rPr lang="en-US" dirty="0"/>
              <a:t> increases in accuracy, sensitivity, and F1 score metrics. </a:t>
            </a:r>
          </a:p>
          <a:p>
            <a:pPr lvl="1"/>
            <a:endParaRPr lang="en-US" dirty="0"/>
          </a:p>
          <a:p>
            <a:pPr marL="285750" indent="-285750">
              <a:buFont typeface="Arial" panose="020B0604020202020204" pitchFamily="34" charset="0"/>
              <a:buChar char="•"/>
            </a:pPr>
            <a:r>
              <a:rPr lang="en-US" dirty="0"/>
              <a:t>The performance of logistic regression algorithm with Lasso penalty was </a:t>
            </a:r>
            <a:r>
              <a:rPr lang="en-US" b="1" dirty="0"/>
              <a:t>boosted</a:t>
            </a:r>
            <a:r>
              <a:rPr lang="en-US" dirty="0"/>
              <a:t> by combining the deep features with</a:t>
            </a:r>
          </a:p>
          <a:p>
            <a:r>
              <a:rPr lang="en-US" dirty="0"/>
              <a:t>the demographic information. Yet, we did </a:t>
            </a:r>
            <a:r>
              <a:rPr lang="en-US" b="1" dirty="0"/>
              <a:t>not</a:t>
            </a:r>
            <a:r>
              <a:rPr lang="en-US" dirty="0"/>
              <a:t> yield a general improvement when we used this method.</a:t>
            </a:r>
          </a:p>
          <a:p>
            <a:pPr lvl="1"/>
            <a:endParaRPr lang="en-US" dirty="0"/>
          </a:p>
          <a:p>
            <a:pPr marL="285750" indent="-285750">
              <a:buFont typeface="Arial" panose="020B0604020202020204" pitchFamily="34" charset="0"/>
              <a:buChar char="•"/>
            </a:pPr>
            <a:r>
              <a:rPr lang="en-US" dirty="0"/>
              <a:t>Penalty approach only increased the success of </a:t>
            </a:r>
            <a:r>
              <a:rPr lang="en-US" b="1" dirty="0"/>
              <a:t>linear discriminant analysis algorithm</a:t>
            </a:r>
            <a:r>
              <a:rPr lang="en-US" dirty="0"/>
              <a: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Since we had a small test set, testing on it would not give a sufficiently generalized performance results for our study. </a:t>
            </a:r>
          </a:p>
          <a:p>
            <a:r>
              <a:rPr lang="en-US" dirty="0"/>
              <a:t>Therefore, our train set was used to obtain the metrics via 10-Fold cross-validation. Moreover, as we expected, generalized results could </a:t>
            </a:r>
            <a:r>
              <a:rPr lang="en-US" b="1" dirty="0"/>
              <a:t>not </a:t>
            </a:r>
            <a:r>
              <a:rPr lang="en-US" dirty="0"/>
              <a:t>reach to the results obtained by testing only on test set.</a:t>
            </a:r>
            <a:endParaRPr lang="en-US" b="1" dirty="0"/>
          </a:p>
        </p:txBody>
      </p:sp>
    </p:spTree>
    <p:extLst>
      <p:ext uri="{BB962C8B-B14F-4D97-AF65-F5344CB8AC3E}">
        <p14:creationId xmlns:p14="http://schemas.microsoft.com/office/powerpoint/2010/main" val="252450475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3CD3B9D-C80F-264D-8CD6-19ED1116A184}"/>
              </a:ext>
            </a:extLst>
          </p:cNvPr>
          <p:cNvSpPr txBox="1"/>
          <p:nvPr/>
        </p:nvSpPr>
        <p:spPr>
          <a:xfrm>
            <a:off x="492369" y="391886"/>
            <a:ext cx="2051716" cy="523220"/>
          </a:xfrm>
          <a:prstGeom prst="rect">
            <a:avLst/>
          </a:prstGeom>
          <a:noFill/>
        </p:spPr>
        <p:txBody>
          <a:bodyPr wrap="none" rtlCol="0">
            <a:spAutoFit/>
          </a:bodyPr>
          <a:lstStyle/>
          <a:p>
            <a:r>
              <a:rPr lang="en-US" sz="2800" b="1" dirty="0"/>
              <a:t>Future Work</a:t>
            </a:r>
          </a:p>
        </p:txBody>
      </p:sp>
      <p:sp>
        <p:nvSpPr>
          <p:cNvPr id="7" name="Slide Number Placeholder 6">
            <a:extLst>
              <a:ext uri="{FF2B5EF4-FFF2-40B4-BE49-F238E27FC236}">
                <a16:creationId xmlns:a16="http://schemas.microsoft.com/office/drawing/2014/main" id="{BF179EE0-D934-7542-B726-44EB41F18EDE}"/>
              </a:ext>
            </a:extLst>
          </p:cNvPr>
          <p:cNvSpPr>
            <a:spLocks noGrp="1"/>
          </p:cNvSpPr>
          <p:nvPr>
            <p:ph type="sldNum" sz="quarter" idx="12"/>
          </p:nvPr>
        </p:nvSpPr>
        <p:spPr/>
        <p:txBody>
          <a:bodyPr/>
          <a:lstStyle/>
          <a:p>
            <a:fld id="{C5184E39-17C3-1B46-A006-9F7568AAA460}" type="slidenum">
              <a:rPr lang="en-US" smtClean="0"/>
              <a:t>57</a:t>
            </a:fld>
            <a:endParaRPr lang="en-US"/>
          </a:p>
        </p:txBody>
      </p:sp>
      <p:sp>
        <p:nvSpPr>
          <p:cNvPr id="2" name="TextBox 1">
            <a:extLst>
              <a:ext uri="{FF2B5EF4-FFF2-40B4-BE49-F238E27FC236}">
                <a16:creationId xmlns:a16="http://schemas.microsoft.com/office/drawing/2014/main" id="{19457E87-7E2A-A743-BC8D-2826E965A923}"/>
              </a:ext>
            </a:extLst>
          </p:cNvPr>
          <p:cNvSpPr txBox="1"/>
          <p:nvPr/>
        </p:nvSpPr>
        <p:spPr>
          <a:xfrm>
            <a:off x="492369" y="984068"/>
            <a:ext cx="11654106" cy="5078313"/>
          </a:xfrm>
          <a:prstGeom prst="rect">
            <a:avLst/>
          </a:prstGeom>
          <a:noFill/>
        </p:spPr>
        <p:txBody>
          <a:bodyPr wrap="square" rtlCol="0">
            <a:spAutoFit/>
          </a:bodyPr>
          <a:lstStyle/>
          <a:p>
            <a:pPr marL="285750" indent="-285750">
              <a:buFont typeface="Arial" panose="020B0604020202020204" pitchFamily="34" charset="0"/>
              <a:buChar char="•"/>
            </a:pPr>
            <a:r>
              <a:rPr lang="en-US" dirty="0"/>
              <a:t>Any </a:t>
            </a:r>
            <a:r>
              <a:rPr lang="en-US" b="1" dirty="0"/>
              <a:t>image classification problem</a:t>
            </a:r>
            <a:r>
              <a:rPr lang="en-US" dirty="0"/>
              <a:t>, either binary or multi-class, can be studied as a future work.</a:t>
            </a:r>
          </a:p>
          <a:p>
            <a:pPr marL="285750" indent="-285750">
              <a:buFont typeface="Arial" panose="020B0604020202020204" pitchFamily="34" charset="0"/>
              <a:buChar char="•"/>
            </a:pPr>
            <a:endParaRPr lang="en-US" dirty="0"/>
          </a:p>
          <a:p>
            <a:pPr marL="742950" lvl="1" indent="-285750">
              <a:buFont typeface="Courier New" panose="02070309020205020404" pitchFamily="49" charset="0"/>
              <a:buChar char="o"/>
            </a:pPr>
            <a:r>
              <a:rPr lang="en-US" dirty="0"/>
              <a:t>If the study data set consisting of images also includes </a:t>
            </a:r>
            <a:r>
              <a:rPr lang="en-US" b="1" dirty="0"/>
              <a:t>non-image information</a:t>
            </a:r>
            <a:r>
              <a:rPr lang="en-US" dirty="0"/>
              <a:t>, this thesis can be used as a guide </a:t>
            </a:r>
          </a:p>
          <a:p>
            <a:pPr lvl="1"/>
            <a:r>
              <a:rPr lang="en-US" dirty="0"/>
              <a:t>for corresponding classification problem.</a:t>
            </a:r>
          </a:p>
          <a:p>
            <a:pPr marL="742950" lvl="1" indent="-285750">
              <a:buFont typeface="Courier New" panose="02070309020205020404" pitchFamily="49" charset="0"/>
              <a:buChar char="o"/>
            </a:pPr>
            <a:endParaRPr lang="en-US" dirty="0"/>
          </a:p>
          <a:p>
            <a:pPr marL="742950" lvl="1" indent="-285750">
              <a:buFont typeface="Courier New" panose="02070309020205020404" pitchFamily="49" charset="0"/>
              <a:buChar char="o"/>
            </a:pPr>
            <a:r>
              <a:rPr lang="en-US" b="1" dirty="0"/>
              <a:t>More</a:t>
            </a:r>
            <a:r>
              <a:rPr lang="en-US" dirty="0"/>
              <a:t> non-image information about samples such as tobacco product use, clinical information,  associated genetic </a:t>
            </a:r>
          </a:p>
          <a:p>
            <a:pPr lvl="1"/>
            <a:r>
              <a:rPr lang="en-US" dirty="0"/>
              <a:t>diseases, and respiratory test information would increase the performance of the study.</a:t>
            </a:r>
          </a:p>
          <a:p>
            <a:pPr lvl="1"/>
            <a:endParaRPr lang="en-US" dirty="0"/>
          </a:p>
          <a:p>
            <a:pPr marL="742950" lvl="1" indent="-285750">
              <a:buFont typeface="Courier New" panose="02070309020205020404" pitchFamily="49" charset="0"/>
              <a:buChar char="o"/>
            </a:pPr>
            <a:r>
              <a:rPr lang="en-US" dirty="0"/>
              <a:t>A </a:t>
            </a:r>
            <a:r>
              <a:rPr lang="en-US" b="1" dirty="0"/>
              <a:t>bigger</a:t>
            </a:r>
            <a:r>
              <a:rPr lang="en-US" dirty="0"/>
              <a:t> dataset constructed by getting advices and supports from expert radiologists and chest disease specialists </a:t>
            </a:r>
          </a:p>
          <a:p>
            <a:pPr lvl="1"/>
            <a:r>
              <a:rPr lang="en-US" dirty="0"/>
              <a:t>would help to reach better results.</a:t>
            </a:r>
          </a:p>
          <a:p>
            <a:pPr lvl="1"/>
            <a:endParaRPr lang="en-US" dirty="0"/>
          </a:p>
          <a:p>
            <a:pPr marL="293688" lvl="1" indent="-285750">
              <a:buFont typeface="Arial" panose="020B0604020202020204" pitchFamily="34" charset="0"/>
              <a:buChar char="•"/>
            </a:pPr>
            <a:r>
              <a:rPr lang="en-US" dirty="0"/>
              <a:t>This study can be </a:t>
            </a:r>
            <a:r>
              <a:rPr lang="en-US" b="1" dirty="0"/>
              <a:t>extended</a:t>
            </a:r>
            <a:r>
              <a:rPr lang="en-US" dirty="0"/>
              <a:t> by using:</a:t>
            </a:r>
          </a:p>
          <a:p>
            <a:pPr marL="293688" lvl="1" indent="-285750">
              <a:buFont typeface="Arial" panose="020B0604020202020204" pitchFamily="34" charset="0"/>
              <a:buChar char="•"/>
            </a:pPr>
            <a:endParaRPr lang="en-US" dirty="0"/>
          </a:p>
          <a:p>
            <a:pPr marL="350838" lvl="1" indent="-342900">
              <a:buFont typeface="+mj-lt"/>
              <a:buAutoNum type="arabicPeriod"/>
            </a:pPr>
            <a:r>
              <a:rPr lang="en-US" dirty="0"/>
              <a:t>Various deep learning optimizers such as </a:t>
            </a:r>
            <a:r>
              <a:rPr lang="en-US" dirty="0" err="1"/>
              <a:t>Adagrad</a:t>
            </a:r>
            <a:r>
              <a:rPr lang="en-US" dirty="0"/>
              <a:t> and Padam,</a:t>
            </a:r>
          </a:p>
          <a:p>
            <a:pPr marL="350838" lvl="1" indent="-342900">
              <a:buFont typeface="+mj-lt"/>
              <a:buAutoNum type="arabicPeriod"/>
            </a:pPr>
            <a:endParaRPr lang="en-US" dirty="0"/>
          </a:p>
          <a:p>
            <a:pPr marL="350838" lvl="1" indent="-342900">
              <a:buFont typeface="+mj-lt"/>
              <a:buAutoNum type="arabicPeriod"/>
            </a:pPr>
            <a:r>
              <a:rPr lang="en-US" dirty="0"/>
              <a:t>Various machine learning optimizers such as elastic net, and</a:t>
            </a:r>
          </a:p>
          <a:p>
            <a:pPr marL="350838" lvl="1" indent="-342900">
              <a:buFont typeface="+mj-lt"/>
              <a:buAutoNum type="arabicPeriod"/>
            </a:pPr>
            <a:endParaRPr lang="en-US" dirty="0"/>
          </a:p>
          <a:p>
            <a:pPr marL="350838" lvl="1" indent="-342900">
              <a:buFont typeface="+mj-lt"/>
              <a:buAutoNum type="arabicPeriod"/>
            </a:pPr>
            <a:r>
              <a:rPr lang="en-US" dirty="0"/>
              <a:t>Ensemble learning methodology either for CNN experiments or ML experiments.</a:t>
            </a:r>
          </a:p>
        </p:txBody>
      </p:sp>
    </p:spTree>
    <p:extLst>
      <p:ext uri="{BB962C8B-B14F-4D97-AF65-F5344CB8AC3E}">
        <p14:creationId xmlns:p14="http://schemas.microsoft.com/office/powerpoint/2010/main" val="348128269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7BF347F-0D64-C649-A6B3-6A8E898DD3AE}"/>
              </a:ext>
            </a:extLst>
          </p:cNvPr>
          <p:cNvSpPr txBox="1"/>
          <p:nvPr/>
        </p:nvSpPr>
        <p:spPr>
          <a:xfrm>
            <a:off x="4290057" y="2780177"/>
            <a:ext cx="3611886" cy="523220"/>
          </a:xfrm>
          <a:prstGeom prst="rect">
            <a:avLst/>
          </a:prstGeom>
          <a:noFill/>
        </p:spPr>
        <p:txBody>
          <a:bodyPr wrap="none" rtlCol="0">
            <a:spAutoFit/>
          </a:bodyPr>
          <a:lstStyle/>
          <a:p>
            <a:r>
              <a:rPr lang="en-US" sz="2800" dirty="0"/>
              <a:t>Thank you for listening!</a:t>
            </a:r>
          </a:p>
        </p:txBody>
      </p:sp>
      <p:sp>
        <p:nvSpPr>
          <p:cNvPr id="4" name="TextBox 3">
            <a:extLst>
              <a:ext uri="{FF2B5EF4-FFF2-40B4-BE49-F238E27FC236}">
                <a16:creationId xmlns:a16="http://schemas.microsoft.com/office/drawing/2014/main" id="{90798DD5-4907-574B-BCC9-171BFB6F51B2}"/>
              </a:ext>
            </a:extLst>
          </p:cNvPr>
          <p:cNvSpPr txBox="1"/>
          <p:nvPr/>
        </p:nvSpPr>
        <p:spPr>
          <a:xfrm>
            <a:off x="5655815" y="3624943"/>
            <a:ext cx="880369" cy="523220"/>
          </a:xfrm>
          <a:prstGeom prst="rect">
            <a:avLst/>
          </a:prstGeom>
          <a:noFill/>
        </p:spPr>
        <p:txBody>
          <a:bodyPr wrap="none" rtlCol="0">
            <a:spAutoFit/>
          </a:bodyPr>
          <a:lstStyle/>
          <a:p>
            <a:r>
              <a:rPr lang="en-US" sz="2800" dirty="0"/>
              <a:t>Q&amp;A</a:t>
            </a:r>
          </a:p>
        </p:txBody>
      </p:sp>
      <p:sp>
        <p:nvSpPr>
          <p:cNvPr id="8" name="Slide Number Placeholder 7">
            <a:extLst>
              <a:ext uri="{FF2B5EF4-FFF2-40B4-BE49-F238E27FC236}">
                <a16:creationId xmlns:a16="http://schemas.microsoft.com/office/drawing/2014/main" id="{7474E22C-7C45-2841-B474-A7C59E280A98}"/>
              </a:ext>
            </a:extLst>
          </p:cNvPr>
          <p:cNvSpPr>
            <a:spLocks noGrp="1"/>
          </p:cNvSpPr>
          <p:nvPr>
            <p:ph type="sldNum" sz="quarter" idx="12"/>
          </p:nvPr>
        </p:nvSpPr>
        <p:spPr/>
        <p:txBody>
          <a:bodyPr/>
          <a:lstStyle/>
          <a:p>
            <a:fld id="{C5184E39-17C3-1B46-A006-9F7568AAA460}" type="slidenum">
              <a:rPr lang="en-US" smtClean="0"/>
              <a:t>58</a:t>
            </a:fld>
            <a:endParaRPr lang="en-US"/>
          </a:p>
        </p:txBody>
      </p:sp>
    </p:spTree>
    <p:extLst>
      <p:ext uri="{BB962C8B-B14F-4D97-AF65-F5344CB8AC3E}">
        <p14:creationId xmlns:p14="http://schemas.microsoft.com/office/powerpoint/2010/main" val="4009272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8445354-909C-2B46-8C26-0EF93653629E}"/>
              </a:ext>
            </a:extLst>
          </p:cNvPr>
          <p:cNvSpPr txBox="1"/>
          <p:nvPr/>
        </p:nvSpPr>
        <p:spPr>
          <a:xfrm>
            <a:off x="492369" y="391886"/>
            <a:ext cx="2807692" cy="523220"/>
          </a:xfrm>
          <a:prstGeom prst="rect">
            <a:avLst/>
          </a:prstGeom>
          <a:noFill/>
        </p:spPr>
        <p:txBody>
          <a:bodyPr wrap="none" rtlCol="0">
            <a:spAutoFit/>
          </a:bodyPr>
          <a:lstStyle/>
          <a:p>
            <a:r>
              <a:rPr lang="en-US" sz="2800" b="1" dirty="0"/>
              <a:t>Literature Review</a:t>
            </a:r>
          </a:p>
        </p:txBody>
      </p:sp>
      <p:sp>
        <p:nvSpPr>
          <p:cNvPr id="7" name="Slide Number Placeholder 6">
            <a:extLst>
              <a:ext uri="{FF2B5EF4-FFF2-40B4-BE49-F238E27FC236}">
                <a16:creationId xmlns:a16="http://schemas.microsoft.com/office/drawing/2014/main" id="{A73A3188-D4C7-F642-843C-759CA103F2AC}"/>
              </a:ext>
            </a:extLst>
          </p:cNvPr>
          <p:cNvSpPr>
            <a:spLocks noGrp="1"/>
          </p:cNvSpPr>
          <p:nvPr>
            <p:ph type="sldNum" sz="quarter" idx="12"/>
          </p:nvPr>
        </p:nvSpPr>
        <p:spPr/>
        <p:txBody>
          <a:bodyPr/>
          <a:lstStyle/>
          <a:p>
            <a:fld id="{C5184E39-17C3-1B46-A006-9F7568AAA460}" type="slidenum">
              <a:rPr lang="en-US" smtClean="0"/>
              <a:t>5</a:t>
            </a:fld>
            <a:endParaRPr lang="en-US"/>
          </a:p>
        </p:txBody>
      </p:sp>
      <p:graphicFrame>
        <p:nvGraphicFramePr>
          <p:cNvPr id="2" name="Table 1">
            <a:extLst>
              <a:ext uri="{FF2B5EF4-FFF2-40B4-BE49-F238E27FC236}">
                <a16:creationId xmlns:a16="http://schemas.microsoft.com/office/drawing/2014/main" id="{86A3BBD3-4C1F-024E-9D65-D6EC357440CF}"/>
              </a:ext>
            </a:extLst>
          </p:cNvPr>
          <p:cNvGraphicFramePr>
            <a:graphicFrameLocks noGrp="1"/>
          </p:cNvGraphicFramePr>
          <p:nvPr>
            <p:extLst>
              <p:ext uri="{D42A27DB-BD31-4B8C-83A1-F6EECF244321}">
                <p14:modId xmlns:p14="http://schemas.microsoft.com/office/powerpoint/2010/main" val="3762110403"/>
              </p:ext>
            </p:extLst>
          </p:nvPr>
        </p:nvGraphicFramePr>
        <p:xfrm>
          <a:off x="492369" y="1138092"/>
          <a:ext cx="11194106" cy="5304440"/>
        </p:xfrm>
        <a:graphic>
          <a:graphicData uri="http://schemas.openxmlformats.org/drawingml/2006/table">
            <a:tbl>
              <a:tblPr firstRow="1"/>
              <a:tblGrid>
                <a:gridCol w="2340041">
                  <a:extLst>
                    <a:ext uri="{9D8B030D-6E8A-4147-A177-3AD203B41FA5}">
                      <a16:colId xmlns:a16="http://schemas.microsoft.com/office/drawing/2014/main" val="1809643827"/>
                    </a:ext>
                  </a:extLst>
                </a:gridCol>
                <a:gridCol w="2620536">
                  <a:extLst>
                    <a:ext uri="{9D8B030D-6E8A-4147-A177-3AD203B41FA5}">
                      <a16:colId xmlns:a16="http://schemas.microsoft.com/office/drawing/2014/main" val="1415401360"/>
                    </a:ext>
                  </a:extLst>
                </a:gridCol>
                <a:gridCol w="1650381">
                  <a:extLst>
                    <a:ext uri="{9D8B030D-6E8A-4147-A177-3AD203B41FA5}">
                      <a16:colId xmlns:a16="http://schemas.microsoft.com/office/drawing/2014/main" val="1976979429"/>
                    </a:ext>
                  </a:extLst>
                </a:gridCol>
                <a:gridCol w="1338146">
                  <a:extLst>
                    <a:ext uri="{9D8B030D-6E8A-4147-A177-3AD203B41FA5}">
                      <a16:colId xmlns:a16="http://schemas.microsoft.com/office/drawing/2014/main" val="1356071754"/>
                    </a:ext>
                  </a:extLst>
                </a:gridCol>
                <a:gridCol w="1081668">
                  <a:extLst>
                    <a:ext uri="{9D8B030D-6E8A-4147-A177-3AD203B41FA5}">
                      <a16:colId xmlns:a16="http://schemas.microsoft.com/office/drawing/2014/main" val="2127504800"/>
                    </a:ext>
                  </a:extLst>
                </a:gridCol>
                <a:gridCol w="1103971">
                  <a:extLst>
                    <a:ext uri="{9D8B030D-6E8A-4147-A177-3AD203B41FA5}">
                      <a16:colId xmlns:a16="http://schemas.microsoft.com/office/drawing/2014/main" val="1840531206"/>
                    </a:ext>
                  </a:extLst>
                </a:gridCol>
                <a:gridCol w="1059363">
                  <a:extLst>
                    <a:ext uri="{9D8B030D-6E8A-4147-A177-3AD203B41FA5}">
                      <a16:colId xmlns:a16="http://schemas.microsoft.com/office/drawing/2014/main" val="3154847923"/>
                    </a:ext>
                  </a:extLst>
                </a:gridCol>
              </a:tblGrid>
              <a:tr h="419835">
                <a:tc>
                  <a:txBody>
                    <a:bodyPr/>
                    <a:lstStyle/>
                    <a:p>
                      <a:pPr algn="ctr"/>
                      <a:r>
                        <a:rPr lang="en-US" sz="1200" b="1" dirty="0">
                          <a:effectLst/>
                        </a:rPr>
                        <a:t>Authors</a:t>
                      </a:r>
                    </a:p>
                  </a:txBody>
                  <a:tcPr marL="35377" marR="35377" marT="17688" marB="17688" anchor="ctr">
                    <a:lnL w="1270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b="1" dirty="0">
                          <a:effectLst/>
                        </a:rPr>
                        <a:t>Technique</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b="1" dirty="0">
                          <a:effectLst/>
                        </a:rPr>
                        <a:t>Dataset</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b="1" dirty="0">
                          <a:effectLst/>
                        </a:rPr>
                        <a:t>The Number of Classes</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200" b="1" dirty="0">
                          <a:effectLst/>
                        </a:rPr>
                        <a:t>Accuracy </a:t>
                      </a:r>
                    </a:p>
                    <a:p>
                      <a:pPr algn="ctr" fontAlgn="t"/>
                      <a:r>
                        <a:rPr lang="en-US" sz="1200" b="1" dirty="0">
                          <a:effectLst/>
                        </a:rPr>
                        <a:t>(%)</a:t>
                      </a:r>
                    </a:p>
                  </a:txBody>
                  <a:tcPr marL="35377" marR="35377" marT="17688" marB="1768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b="1" dirty="0">
                          <a:effectLst/>
                        </a:rPr>
                        <a:t>Sensitivity </a:t>
                      </a:r>
                    </a:p>
                    <a:p>
                      <a:pPr algn="ctr"/>
                      <a:r>
                        <a:rPr lang="en-US" sz="1200" b="1" dirty="0">
                          <a:effectLst/>
                        </a:rPr>
                        <a:t>(%)</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b="1" dirty="0">
                          <a:effectLst/>
                        </a:rPr>
                        <a:t>Specificity </a:t>
                      </a:r>
                    </a:p>
                    <a:p>
                      <a:pPr algn="ctr"/>
                      <a:r>
                        <a:rPr lang="en-US" sz="1200" b="1" i="0" dirty="0">
                          <a:effectLst/>
                        </a:rPr>
                        <a:t>(%)</a:t>
                      </a:r>
                      <a:endParaRPr lang="en-US" sz="1200" b="1" dirty="0">
                        <a:effectLst/>
                      </a:endParaRPr>
                    </a:p>
                  </a:txBody>
                  <a:tcPr marL="35377" marR="35377" marT="17688" marB="17688" anchor="ctr">
                    <a:lnL w="31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90736869"/>
                  </a:ext>
                </a:extLst>
              </a:tr>
              <a:tr h="507003">
                <a:tc>
                  <a:txBody>
                    <a:bodyPr/>
                    <a:lstStyle/>
                    <a:p>
                      <a:pPr algn="l"/>
                      <a:r>
                        <a:rPr lang="en-US" sz="1200">
                          <a:effectLst/>
                        </a:rPr>
                        <a:t>Ali   Abbasian Ardakani et al. (2020)</a:t>
                      </a:r>
                    </a:p>
                  </a:txBody>
                  <a:tcPr marL="35377" marR="35377" marT="17688" marB="17688" anchor="ctr">
                    <a:lnL w="1270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dirty="0">
                          <a:effectLst/>
                        </a:rPr>
                        <a:t>ResNet-101 CNN model</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a:effectLst/>
                        </a:rPr>
                        <a:t>Chest CT images</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a:effectLst/>
                        </a:rPr>
                        <a:t>3</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a:effectLst/>
                        </a:rPr>
                        <a:t>99.51</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dirty="0">
                          <a:effectLst/>
                        </a:rPr>
                        <a:t>100.00</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a:effectLst/>
                        </a:rPr>
                        <a:t>99.02</a:t>
                      </a:r>
                    </a:p>
                  </a:txBody>
                  <a:tcPr marL="35377" marR="35377" marT="17688" marB="17688" anchor="ctr">
                    <a:lnL w="31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16744057"/>
                  </a:ext>
                </a:extLst>
              </a:tr>
              <a:tr h="545850">
                <a:tc>
                  <a:txBody>
                    <a:bodyPr/>
                    <a:lstStyle/>
                    <a:p>
                      <a:pPr algn="l"/>
                      <a:r>
                        <a:rPr lang="en-US" sz="1200">
                          <a:effectLst/>
                        </a:rPr>
                        <a:t>Y. Pathak et al. (2020)</a:t>
                      </a:r>
                    </a:p>
                  </a:txBody>
                  <a:tcPr marL="35377" marR="35377" marT="17688" marB="17688" anchor="ctr">
                    <a:lnL w="1270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a:effectLst/>
                        </a:rPr>
                        <a:t>Deep transfer learning on ResNet-50 CNN model</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a:effectLst/>
                        </a:rPr>
                        <a:t>Chest CT images</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dirty="0">
                          <a:effectLst/>
                        </a:rPr>
                        <a:t>3</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a:effectLst/>
                        </a:rPr>
                        <a:t>93.02</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a:effectLst/>
                        </a:rPr>
                        <a:t>91.46</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a:effectLst/>
                        </a:rPr>
                        <a:t>94.78</a:t>
                      </a:r>
                    </a:p>
                  </a:txBody>
                  <a:tcPr marL="35377" marR="35377" marT="17688" marB="17688" anchor="ctr">
                    <a:lnL w="31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26143455"/>
                  </a:ext>
                </a:extLst>
              </a:tr>
              <a:tr h="293820">
                <a:tc>
                  <a:txBody>
                    <a:bodyPr/>
                    <a:lstStyle/>
                    <a:p>
                      <a:pPr algn="l"/>
                      <a:r>
                        <a:rPr lang="en-US" sz="1200">
                          <a:effectLst/>
                        </a:rPr>
                        <a:t>Tulin   Ozturk et al. (2020)</a:t>
                      </a:r>
                    </a:p>
                  </a:txBody>
                  <a:tcPr marL="35377" marR="35377" marT="17688" marB="17688" anchor="ctr">
                    <a:lnL w="1270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a:effectLst/>
                        </a:rPr>
                        <a:t>DarkCovidNet CNN model</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dirty="0">
                          <a:effectLst/>
                        </a:rPr>
                        <a:t>Chest X-Ray images</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a:effectLst/>
                        </a:rPr>
                        <a:t>3</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a:effectLst/>
                        </a:rPr>
                        <a:t>87.02</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a:effectLst/>
                        </a:rPr>
                        <a:t>92.18</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a:effectLst/>
                        </a:rPr>
                        <a:t>89.96</a:t>
                      </a:r>
                    </a:p>
                  </a:txBody>
                  <a:tcPr marL="35377" marR="35377" marT="17688" marB="17688" anchor="ctr">
                    <a:lnL w="31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04824855"/>
                  </a:ext>
                </a:extLst>
              </a:tr>
              <a:tr h="293820">
                <a:tc>
                  <a:txBody>
                    <a:bodyPr/>
                    <a:lstStyle/>
                    <a:p>
                      <a:pPr algn="l"/>
                      <a:r>
                        <a:rPr lang="en-US" sz="1200">
                          <a:effectLst/>
                        </a:rPr>
                        <a:t>Tulin   Ozturk et al. (2020)</a:t>
                      </a:r>
                    </a:p>
                  </a:txBody>
                  <a:tcPr marL="35377" marR="35377" marT="17688" marB="17688" anchor="ctr">
                    <a:lnL w="1270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a:effectLst/>
                        </a:rPr>
                        <a:t>DarkCovidNet CNN model</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a:effectLst/>
                        </a:rPr>
                        <a:t>Chest X-Ray images</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a:effectLst/>
                        </a:rPr>
                        <a:t>2</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a:effectLst/>
                        </a:rPr>
                        <a:t>98.08</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dirty="0">
                          <a:effectLst/>
                        </a:rPr>
                        <a:t>95.13</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a:effectLst/>
                        </a:rPr>
                        <a:t>95.30</a:t>
                      </a:r>
                    </a:p>
                  </a:txBody>
                  <a:tcPr marL="35377" marR="35377" marT="17688" marB="17688" anchor="ctr">
                    <a:lnL w="31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03943433"/>
                  </a:ext>
                </a:extLst>
              </a:tr>
              <a:tr h="923897">
                <a:tc>
                  <a:txBody>
                    <a:bodyPr/>
                    <a:lstStyle/>
                    <a:p>
                      <a:pPr algn="l"/>
                      <a:r>
                        <a:rPr lang="en-US" sz="1200">
                          <a:effectLst/>
                        </a:rPr>
                        <a:t>Yujin Oh et al. (2020)</a:t>
                      </a:r>
                    </a:p>
                  </a:txBody>
                  <a:tcPr marL="35377" marR="35377" marT="17688" marB="17688" anchor="ctr">
                    <a:lnL w="1270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a:effectLst/>
                        </a:rPr>
                        <a:t>Patch-by-patch classification in ResNet-18 CNN based model after segmentation</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a:effectLst/>
                        </a:rPr>
                        <a:t>Chest X-Ray images</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dirty="0">
                          <a:effectLst/>
                        </a:rPr>
                        <a:t>2</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a:effectLst/>
                        </a:rPr>
                        <a:t>88.90</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a:effectLst/>
                        </a:rPr>
                        <a:t>85.90</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a:effectLst/>
                        </a:rPr>
                        <a:t>96.40</a:t>
                      </a:r>
                    </a:p>
                  </a:txBody>
                  <a:tcPr marL="35377" marR="35377" marT="17688" marB="17688" anchor="ctr">
                    <a:lnL w="31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18685665"/>
                  </a:ext>
                </a:extLst>
              </a:tr>
              <a:tr h="545850">
                <a:tc>
                  <a:txBody>
                    <a:bodyPr/>
                    <a:lstStyle/>
                    <a:p>
                      <a:pPr algn="l"/>
                      <a:r>
                        <a:rPr lang="en-US" sz="1200">
                          <a:effectLst/>
                        </a:rPr>
                        <a:t>Elshennawy and Ibrahim (2020)</a:t>
                      </a:r>
                    </a:p>
                  </a:txBody>
                  <a:tcPr marL="35377" marR="35377" marT="17688" marB="17688" anchor="ctr">
                    <a:lnL w="1270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a:effectLst/>
                        </a:rPr>
                        <a:t>Pre-trained ResNet152V2 CNN model\end</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a:effectLst/>
                        </a:rPr>
                        <a:t>Chest X-Ray images</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a:effectLst/>
                        </a:rPr>
                        <a:t>2</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a:effectLst/>
                        </a:rPr>
                        <a:t>99.22</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a:effectLst/>
                        </a:rPr>
                        <a:t>99.44</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a:effectLst/>
                        </a:rPr>
                        <a:t>99.45</a:t>
                      </a:r>
                    </a:p>
                  </a:txBody>
                  <a:tcPr marL="35377" marR="35377" marT="17688" marB="17688" anchor="ctr">
                    <a:lnL w="31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77532144"/>
                  </a:ext>
                </a:extLst>
              </a:tr>
              <a:tr h="724452">
                <a:tc>
                  <a:txBody>
                    <a:bodyPr/>
                    <a:lstStyle/>
                    <a:p>
                      <a:pPr algn="l"/>
                      <a:r>
                        <a:rPr lang="en-US" sz="1200">
                          <a:effectLst/>
                        </a:rPr>
                        <a:t>Ruaa Adeeb Al-Falluji et al. (2020)</a:t>
                      </a:r>
                    </a:p>
                  </a:txBody>
                  <a:tcPr marL="35377" marR="35377" marT="17688" marB="17688" anchor="ctr">
                    <a:lnL w="1270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a:effectLst/>
                        </a:rPr>
                        <a:t>Deep transfer learning on the modified ResNet-18 CNN model</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a:effectLst/>
                        </a:rPr>
                        <a:t>Chest X-Ray images</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a:effectLst/>
                        </a:rPr>
                        <a:t>2</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a:effectLst/>
                        </a:rPr>
                        <a:t>96.73</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a:effectLst/>
                        </a:rPr>
                        <a:t>94.00</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a:effectLst/>
                        </a:rPr>
                        <a:t>100.00</a:t>
                      </a:r>
                    </a:p>
                  </a:txBody>
                  <a:tcPr marL="35377" marR="35377" marT="17688" marB="17688" anchor="ctr">
                    <a:lnL w="31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46779948"/>
                  </a:ext>
                </a:extLst>
              </a:tr>
              <a:tr h="1049913">
                <a:tc>
                  <a:txBody>
                    <a:bodyPr/>
                    <a:lstStyle/>
                    <a:p>
                      <a:pPr algn="l"/>
                      <a:r>
                        <a:rPr lang="en-US" sz="1200">
                          <a:effectLst/>
                        </a:rPr>
                        <a:t>Majid   Noue et al. (2020)</a:t>
                      </a:r>
                    </a:p>
                  </a:txBody>
                  <a:tcPr marL="35377" marR="35377" marT="17688" marB="17688" anchor="ctr">
                    <a:lnL w="1270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a:effectLst/>
                        </a:rPr>
                        <a:t>SVM classifier fed with deep features obtained from the novel proposed CNN model</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dirty="0">
                          <a:effectLst/>
                        </a:rPr>
                        <a:t>Chest X-Ray images</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a:effectLst/>
                        </a:rPr>
                        <a:t>2</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a:effectLst/>
                        </a:rPr>
                        <a:t>98.97</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a:effectLst/>
                        </a:rPr>
                        <a:t>89.39</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dirty="0">
                          <a:effectLst/>
                        </a:rPr>
                        <a:t>99.75</a:t>
                      </a:r>
                    </a:p>
                  </a:txBody>
                  <a:tcPr marL="35377" marR="35377" marT="17688" marB="17688" anchor="ctr">
                    <a:lnL w="31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34804094"/>
                  </a:ext>
                </a:extLst>
              </a:tr>
            </a:tbl>
          </a:graphicData>
        </a:graphic>
      </p:graphicFrame>
    </p:spTree>
    <p:extLst>
      <p:ext uri="{BB962C8B-B14F-4D97-AF65-F5344CB8AC3E}">
        <p14:creationId xmlns:p14="http://schemas.microsoft.com/office/powerpoint/2010/main" val="35343053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E149541-3953-354D-8060-8E1F5049C35F}"/>
              </a:ext>
            </a:extLst>
          </p:cNvPr>
          <p:cNvSpPr txBox="1"/>
          <p:nvPr/>
        </p:nvSpPr>
        <p:spPr>
          <a:xfrm>
            <a:off x="492369" y="391886"/>
            <a:ext cx="1934056" cy="523220"/>
          </a:xfrm>
          <a:prstGeom prst="rect">
            <a:avLst/>
          </a:prstGeom>
          <a:noFill/>
        </p:spPr>
        <p:txBody>
          <a:bodyPr wrap="none" rtlCol="0">
            <a:spAutoFit/>
          </a:bodyPr>
          <a:lstStyle/>
          <a:p>
            <a:r>
              <a:rPr lang="en-US" sz="2800" b="1" dirty="0"/>
              <a:t>Chest X-Ray</a:t>
            </a:r>
          </a:p>
        </p:txBody>
      </p:sp>
      <p:sp>
        <p:nvSpPr>
          <p:cNvPr id="7" name="Slide Number Placeholder 6">
            <a:extLst>
              <a:ext uri="{FF2B5EF4-FFF2-40B4-BE49-F238E27FC236}">
                <a16:creationId xmlns:a16="http://schemas.microsoft.com/office/drawing/2014/main" id="{F7F09819-C992-C343-A862-8E4E5614C01C}"/>
              </a:ext>
            </a:extLst>
          </p:cNvPr>
          <p:cNvSpPr>
            <a:spLocks noGrp="1"/>
          </p:cNvSpPr>
          <p:nvPr>
            <p:ph type="sldNum" sz="quarter" idx="12"/>
          </p:nvPr>
        </p:nvSpPr>
        <p:spPr/>
        <p:txBody>
          <a:bodyPr/>
          <a:lstStyle/>
          <a:p>
            <a:fld id="{C5184E39-17C3-1B46-A006-9F7568AAA460}" type="slidenum">
              <a:rPr lang="en-US" smtClean="0"/>
              <a:t>6</a:t>
            </a:fld>
            <a:endParaRPr lang="en-US"/>
          </a:p>
        </p:txBody>
      </p:sp>
      <p:pic>
        <p:nvPicPr>
          <p:cNvPr id="2" name="Picture 1">
            <a:extLst>
              <a:ext uri="{FF2B5EF4-FFF2-40B4-BE49-F238E27FC236}">
                <a16:creationId xmlns:a16="http://schemas.microsoft.com/office/drawing/2014/main" id="{1299EB0B-5760-C64A-992D-731C1FC2A6C2}"/>
              </a:ext>
            </a:extLst>
          </p:cNvPr>
          <p:cNvPicPr>
            <a:picLocks noChangeAspect="1"/>
          </p:cNvPicPr>
          <p:nvPr/>
        </p:nvPicPr>
        <p:blipFill>
          <a:blip r:embed="rId2"/>
          <a:stretch>
            <a:fillRect/>
          </a:stretch>
        </p:blipFill>
        <p:spPr>
          <a:xfrm>
            <a:off x="8747227" y="915107"/>
            <a:ext cx="2952404" cy="3378114"/>
          </a:xfrm>
          <a:prstGeom prst="rect">
            <a:avLst/>
          </a:prstGeom>
        </p:spPr>
      </p:pic>
      <p:sp>
        <p:nvSpPr>
          <p:cNvPr id="5" name="TextBox 4">
            <a:extLst>
              <a:ext uri="{FF2B5EF4-FFF2-40B4-BE49-F238E27FC236}">
                <a16:creationId xmlns:a16="http://schemas.microsoft.com/office/drawing/2014/main" id="{B2FEA88A-1224-C046-A85C-3AA06287FB36}"/>
              </a:ext>
            </a:extLst>
          </p:cNvPr>
          <p:cNvSpPr txBox="1"/>
          <p:nvPr/>
        </p:nvSpPr>
        <p:spPr>
          <a:xfrm>
            <a:off x="492369" y="1150325"/>
            <a:ext cx="11444608" cy="4524315"/>
          </a:xfrm>
          <a:prstGeom prst="rect">
            <a:avLst/>
          </a:prstGeom>
          <a:noFill/>
        </p:spPr>
        <p:txBody>
          <a:bodyPr wrap="none" rtlCol="0">
            <a:spAutoFit/>
          </a:bodyPr>
          <a:lstStyle/>
          <a:p>
            <a:pPr marL="285750" indent="-285750">
              <a:buFont typeface="Arial" panose="020B0604020202020204" pitchFamily="34" charset="0"/>
              <a:buChar char="•"/>
            </a:pPr>
            <a:r>
              <a:rPr lang="en-US" b="1" dirty="0"/>
              <a:t>X-rays</a:t>
            </a:r>
            <a:r>
              <a:rPr lang="en-US" dirty="0"/>
              <a:t> (or </a:t>
            </a:r>
            <a:r>
              <a:rPr lang="en-US" b="1" dirty="0"/>
              <a:t>X-radiations</a:t>
            </a:r>
            <a:r>
              <a:rPr lang="en-US" dirty="0"/>
              <a:t>) are electromagnetic waves which is </a:t>
            </a:r>
          </a:p>
          <a:p>
            <a:r>
              <a:rPr lang="en-US" dirty="0"/>
              <a:t>actually a type of radiation with wavelengths shorter than ultraviolet light.</a:t>
            </a:r>
          </a:p>
          <a:p>
            <a:endParaRPr lang="en-US" dirty="0"/>
          </a:p>
          <a:p>
            <a:pPr marL="285750" indent="-285750">
              <a:buFont typeface="Arial" panose="020B0604020202020204" pitchFamily="34" charset="0"/>
              <a:buChar char="•"/>
            </a:pPr>
            <a:r>
              <a:rPr lang="en-US" dirty="0"/>
              <a:t>Nowadays, X-rays are mostly used for medical and radiological imaging </a:t>
            </a:r>
          </a:p>
          <a:p>
            <a:r>
              <a:rPr lang="en-US" dirty="0"/>
              <a:t>in </a:t>
            </a:r>
            <a:r>
              <a:rPr lang="en-US" b="1" dirty="0"/>
              <a:t>medical industry </a:t>
            </a:r>
            <a:r>
              <a:rPr lang="en-US" dirty="0"/>
              <a:t>and for security reasons in public areas.</a:t>
            </a:r>
          </a:p>
          <a:p>
            <a:endParaRPr lang="en-US" dirty="0"/>
          </a:p>
          <a:p>
            <a:pPr marL="285750" indent="-285750">
              <a:buFont typeface="Arial" panose="020B0604020202020204" pitchFamily="34" charset="0"/>
              <a:buChar char="•"/>
            </a:pPr>
            <a:r>
              <a:rPr lang="en-US" dirty="0"/>
              <a:t>The fewest photons are absorbed by the air, while the most photons are </a:t>
            </a:r>
          </a:p>
          <a:p>
            <a:r>
              <a:rPr lang="en-US" dirty="0"/>
              <a:t>absorbed by the calcium in the bones. This is why bones appear </a:t>
            </a:r>
            <a:r>
              <a:rPr lang="en-US" b="1" dirty="0"/>
              <a:t>white</a:t>
            </a:r>
            <a:r>
              <a:rPr lang="en-US" dirty="0"/>
              <a:t>. </a:t>
            </a:r>
          </a:p>
          <a:p>
            <a:r>
              <a:rPr lang="en-US" dirty="0"/>
              <a:t>Fat and other soft tissues moderately absorb X-rays, so they appear </a:t>
            </a:r>
            <a:r>
              <a:rPr lang="en-US" b="1" dirty="0"/>
              <a:t>gray</a:t>
            </a:r>
            <a:r>
              <a:rPr lang="en-US" dirty="0"/>
              <a:t>. </a:t>
            </a:r>
          </a:p>
          <a:p>
            <a:r>
              <a:rPr lang="en-US" dirty="0"/>
              <a:t>Due to the aforementioned absorption properties of X-rays, the lungs appear </a:t>
            </a:r>
            <a:r>
              <a:rPr lang="en-US" b="1" dirty="0"/>
              <a:t>blackish</a:t>
            </a:r>
            <a:r>
              <a:rPr lang="en-US" dirty="0"/>
              <a:t>.</a:t>
            </a:r>
          </a:p>
          <a:p>
            <a:endParaRPr lang="en-US" dirty="0"/>
          </a:p>
          <a:p>
            <a:pPr marL="285750" indent="-285750">
              <a:buFont typeface="Arial" panose="020B0604020202020204" pitchFamily="34" charset="0"/>
              <a:buChar char="•"/>
            </a:pPr>
            <a:r>
              <a:rPr lang="en-US" dirty="0"/>
              <a:t>The most preferred projection methods are </a:t>
            </a:r>
            <a:r>
              <a:rPr lang="en-US" b="1" dirty="0"/>
              <a:t>Posterior-Anterior</a:t>
            </a:r>
            <a:r>
              <a:rPr lang="en-US" dirty="0"/>
              <a:t> (</a:t>
            </a:r>
            <a:r>
              <a:rPr lang="en-US" b="1" dirty="0"/>
              <a:t>PA</a:t>
            </a:r>
            <a:r>
              <a:rPr lang="en-US" dirty="0"/>
              <a:t>) and </a:t>
            </a:r>
          </a:p>
          <a:p>
            <a:r>
              <a:rPr lang="en-US" b="1" dirty="0"/>
              <a:t>Anterior-Posterior</a:t>
            </a:r>
            <a:r>
              <a:rPr lang="en-US" dirty="0"/>
              <a:t> (</a:t>
            </a:r>
            <a:r>
              <a:rPr lang="en-US" b="1" dirty="0"/>
              <a:t>AP</a:t>
            </a:r>
            <a:r>
              <a:rPr lang="en-US" dirty="0"/>
              <a:t>) in which photon beams traverse from posterior to anterior and anterior to posterior respectively.</a:t>
            </a:r>
          </a:p>
          <a:p>
            <a:endParaRPr lang="en-US" dirty="0"/>
          </a:p>
          <a:p>
            <a:pPr marL="285750" indent="-285750">
              <a:buFont typeface="Arial" panose="020B0604020202020204" pitchFamily="34" charset="0"/>
              <a:buChar char="•"/>
            </a:pPr>
            <a:r>
              <a:rPr lang="en-US" dirty="0"/>
              <a:t>Chest X-ray imaging has a very significant role on detecting serious diseases such as pneumonia and its causes, </a:t>
            </a:r>
          </a:p>
          <a:p>
            <a:r>
              <a:rPr lang="en-US" dirty="0"/>
              <a:t>pneumothorax, heart failures, emphysema, lung cancer, broken ribs for years, and COVID-19 recently.</a:t>
            </a:r>
          </a:p>
        </p:txBody>
      </p:sp>
    </p:spTree>
    <p:extLst>
      <p:ext uri="{BB962C8B-B14F-4D97-AF65-F5344CB8AC3E}">
        <p14:creationId xmlns:p14="http://schemas.microsoft.com/office/powerpoint/2010/main" val="28828244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3980DF9-4527-2444-998A-ECEE3D01B888}"/>
              </a:ext>
            </a:extLst>
          </p:cNvPr>
          <p:cNvSpPr txBox="1"/>
          <p:nvPr/>
        </p:nvSpPr>
        <p:spPr>
          <a:xfrm>
            <a:off x="492369" y="391886"/>
            <a:ext cx="4692054" cy="523220"/>
          </a:xfrm>
          <a:prstGeom prst="rect">
            <a:avLst/>
          </a:prstGeom>
          <a:noFill/>
        </p:spPr>
        <p:txBody>
          <a:bodyPr wrap="none" rtlCol="0">
            <a:spAutoFit/>
          </a:bodyPr>
          <a:lstStyle/>
          <a:p>
            <a:r>
              <a:rPr lang="en-US" sz="2800" b="1" dirty="0"/>
              <a:t>Introduction to Deep Learning</a:t>
            </a:r>
          </a:p>
        </p:txBody>
      </p:sp>
      <p:sp>
        <p:nvSpPr>
          <p:cNvPr id="7" name="Slide Number Placeholder 6">
            <a:extLst>
              <a:ext uri="{FF2B5EF4-FFF2-40B4-BE49-F238E27FC236}">
                <a16:creationId xmlns:a16="http://schemas.microsoft.com/office/drawing/2014/main" id="{DA0B6B30-5593-AF4E-864D-48C066E0276D}"/>
              </a:ext>
            </a:extLst>
          </p:cNvPr>
          <p:cNvSpPr>
            <a:spLocks noGrp="1"/>
          </p:cNvSpPr>
          <p:nvPr>
            <p:ph type="sldNum" sz="quarter" idx="12"/>
          </p:nvPr>
        </p:nvSpPr>
        <p:spPr/>
        <p:txBody>
          <a:bodyPr/>
          <a:lstStyle/>
          <a:p>
            <a:fld id="{C5184E39-17C3-1B46-A006-9F7568AAA460}" type="slidenum">
              <a:rPr lang="en-US" smtClean="0"/>
              <a:t>7</a:t>
            </a:fld>
            <a:endParaRPr lang="en-US"/>
          </a:p>
        </p:txBody>
      </p:sp>
      <p:sp>
        <p:nvSpPr>
          <p:cNvPr id="2" name="TextBox 1">
            <a:extLst>
              <a:ext uri="{FF2B5EF4-FFF2-40B4-BE49-F238E27FC236}">
                <a16:creationId xmlns:a16="http://schemas.microsoft.com/office/drawing/2014/main" id="{999FC7E5-0BA0-6940-B527-FF750F19B083}"/>
              </a:ext>
            </a:extLst>
          </p:cNvPr>
          <p:cNvSpPr txBox="1"/>
          <p:nvPr/>
        </p:nvSpPr>
        <p:spPr>
          <a:xfrm>
            <a:off x="492369" y="1152988"/>
            <a:ext cx="11699631" cy="3416320"/>
          </a:xfrm>
          <a:prstGeom prst="rect">
            <a:avLst/>
          </a:prstGeom>
          <a:noFill/>
        </p:spPr>
        <p:txBody>
          <a:bodyPr wrap="square" rtlCol="0">
            <a:spAutoFit/>
          </a:bodyPr>
          <a:lstStyle/>
          <a:p>
            <a:pPr marL="342900" indent="-342900">
              <a:buFont typeface="+mj-lt"/>
              <a:buAutoNum type="arabicPeriod"/>
            </a:pPr>
            <a:r>
              <a:rPr lang="en-US" b="1" dirty="0"/>
              <a:t>Loss Function and Optimization</a:t>
            </a:r>
          </a:p>
          <a:p>
            <a:pPr marL="342900" indent="-342900">
              <a:buFont typeface="+mj-lt"/>
              <a:buAutoNum type="arabicPeriod"/>
            </a:pPr>
            <a:endParaRPr lang="en-US" b="1" dirty="0"/>
          </a:p>
          <a:p>
            <a:pPr marL="342900" indent="-342900">
              <a:buFont typeface="+mj-lt"/>
              <a:buAutoNum type="arabicPeriod"/>
            </a:pPr>
            <a:r>
              <a:rPr lang="en-US" b="1" dirty="0"/>
              <a:t>Convolutional Neural Networks</a:t>
            </a:r>
          </a:p>
          <a:p>
            <a:pPr marL="342900" indent="-342900">
              <a:buFont typeface="+mj-lt"/>
              <a:buAutoNum type="arabicPeriod"/>
            </a:pPr>
            <a:endParaRPr lang="en-US" b="1" dirty="0"/>
          </a:p>
          <a:p>
            <a:pPr marL="342900" indent="-342900">
              <a:buFont typeface="+mj-lt"/>
              <a:buAutoNum type="arabicPeriod"/>
            </a:pPr>
            <a:r>
              <a:rPr lang="en-US" b="1" dirty="0"/>
              <a:t>Transfer Learning</a:t>
            </a:r>
          </a:p>
          <a:p>
            <a:pPr marL="342900" indent="-342900">
              <a:buFont typeface="+mj-lt"/>
              <a:buAutoNum type="arabicPeriod"/>
            </a:pPr>
            <a:endParaRPr lang="en-US" b="1" dirty="0"/>
          </a:p>
          <a:p>
            <a:pPr marL="342900" indent="-342900">
              <a:buFont typeface="+mj-lt"/>
              <a:buAutoNum type="arabicPeriod"/>
            </a:pPr>
            <a:r>
              <a:rPr lang="en-US" b="1" dirty="0"/>
              <a:t>AlexNet</a:t>
            </a:r>
          </a:p>
          <a:p>
            <a:pPr marL="342900" indent="-342900">
              <a:buFont typeface="+mj-lt"/>
              <a:buAutoNum type="arabicPeriod"/>
            </a:pPr>
            <a:endParaRPr lang="en-US" b="1" dirty="0"/>
          </a:p>
          <a:p>
            <a:pPr marL="342900" indent="-342900">
              <a:buFont typeface="+mj-lt"/>
              <a:buAutoNum type="arabicPeriod"/>
            </a:pPr>
            <a:r>
              <a:rPr lang="en-US" b="1" dirty="0"/>
              <a:t>Residual Neural Network</a:t>
            </a:r>
          </a:p>
          <a:p>
            <a:pPr marL="342900" indent="-342900">
              <a:buFont typeface="+mj-lt"/>
              <a:buAutoNum type="arabicPeriod"/>
            </a:pPr>
            <a:endParaRPr lang="en-US" b="1" dirty="0"/>
          </a:p>
          <a:p>
            <a:pPr marL="342900" indent="-342900">
              <a:buFont typeface="+mj-lt"/>
              <a:buAutoNum type="arabicPeriod"/>
            </a:pPr>
            <a:r>
              <a:rPr lang="en-US" b="1" dirty="0"/>
              <a:t>Visual Geometry Group</a:t>
            </a:r>
          </a:p>
          <a:p>
            <a:pPr marL="342900" indent="-342900">
              <a:buFont typeface="+mj-lt"/>
              <a:buAutoNum type="arabicPeriod"/>
            </a:pPr>
            <a:endParaRPr lang="en-US" b="1" dirty="0"/>
          </a:p>
        </p:txBody>
      </p:sp>
    </p:spTree>
    <p:extLst>
      <p:ext uri="{BB962C8B-B14F-4D97-AF65-F5344CB8AC3E}">
        <p14:creationId xmlns:p14="http://schemas.microsoft.com/office/powerpoint/2010/main" val="3283658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3980DF9-4527-2444-998A-ECEE3D01B888}"/>
              </a:ext>
            </a:extLst>
          </p:cNvPr>
          <p:cNvSpPr txBox="1"/>
          <p:nvPr/>
        </p:nvSpPr>
        <p:spPr>
          <a:xfrm>
            <a:off x="492369" y="391886"/>
            <a:ext cx="4692054" cy="523220"/>
          </a:xfrm>
          <a:prstGeom prst="rect">
            <a:avLst/>
          </a:prstGeom>
          <a:noFill/>
        </p:spPr>
        <p:txBody>
          <a:bodyPr wrap="none" rtlCol="0">
            <a:spAutoFit/>
          </a:bodyPr>
          <a:lstStyle/>
          <a:p>
            <a:r>
              <a:rPr lang="en-US" sz="2800" b="1" dirty="0"/>
              <a:t>Introduction to Deep Learning</a:t>
            </a:r>
          </a:p>
        </p:txBody>
      </p:sp>
      <p:sp>
        <p:nvSpPr>
          <p:cNvPr id="7" name="Slide Number Placeholder 6">
            <a:extLst>
              <a:ext uri="{FF2B5EF4-FFF2-40B4-BE49-F238E27FC236}">
                <a16:creationId xmlns:a16="http://schemas.microsoft.com/office/drawing/2014/main" id="{DA0B6B30-5593-AF4E-864D-48C066E0276D}"/>
              </a:ext>
            </a:extLst>
          </p:cNvPr>
          <p:cNvSpPr>
            <a:spLocks noGrp="1"/>
          </p:cNvSpPr>
          <p:nvPr>
            <p:ph type="sldNum" sz="quarter" idx="12"/>
          </p:nvPr>
        </p:nvSpPr>
        <p:spPr/>
        <p:txBody>
          <a:bodyPr/>
          <a:lstStyle/>
          <a:p>
            <a:fld id="{C5184E39-17C3-1B46-A006-9F7568AAA460}" type="slidenum">
              <a:rPr lang="en-US" smtClean="0"/>
              <a:t>8</a:t>
            </a:fld>
            <a:endParaRPr lang="en-US"/>
          </a:p>
        </p:txBody>
      </p:sp>
      <p:sp>
        <p:nvSpPr>
          <p:cNvPr id="2" name="TextBox 1">
            <a:extLst>
              <a:ext uri="{FF2B5EF4-FFF2-40B4-BE49-F238E27FC236}">
                <a16:creationId xmlns:a16="http://schemas.microsoft.com/office/drawing/2014/main" id="{999FC7E5-0BA0-6940-B527-FF750F19B083}"/>
              </a:ext>
            </a:extLst>
          </p:cNvPr>
          <p:cNvSpPr txBox="1"/>
          <p:nvPr/>
        </p:nvSpPr>
        <p:spPr>
          <a:xfrm>
            <a:off x="492369" y="1193181"/>
            <a:ext cx="11699631" cy="4524315"/>
          </a:xfrm>
          <a:prstGeom prst="rect">
            <a:avLst/>
          </a:prstGeom>
          <a:noFill/>
        </p:spPr>
        <p:txBody>
          <a:bodyPr wrap="square" rtlCol="0">
            <a:spAutoFit/>
          </a:bodyPr>
          <a:lstStyle/>
          <a:p>
            <a:pPr marL="285750" indent="-285750">
              <a:buFont typeface="Arial" panose="020B0604020202020204" pitchFamily="34" charset="0"/>
              <a:buChar char="•"/>
            </a:pPr>
            <a:r>
              <a:rPr lang="en-US" dirty="0"/>
              <a:t>A </a:t>
            </a:r>
            <a:r>
              <a:rPr lang="en-US" b="1" dirty="0"/>
              <a:t>neural network </a:t>
            </a:r>
            <a:r>
              <a:rPr lang="en-US" dirty="0"/>
              <a:t>is a learning framework for machines using a collection of functions over hidden layers to understand</a:t>
            </a:r>
          </a:p>
          <a:p>
            <a:r>
              <a:rPr lang="en-US" dirty="0"/>
              <a:t>and translate an input data into a desired output.</a:t>
            </a:r>
          </a:p>
          <a:p>
            <a:endParaRPr lang="en-US" dirty="0"/>
          </a:p>
          <a:p>
            <a:pPr marL="285750" indent="-285750">
              <a:buFont typeface="Arial" panose="020B0604020202020204" pitchFamily="34" charset="0"/>
              <a:buChar char="•"/>
            </a:pPr>
            <a:r>
              <a:rPr lang="en-US" dirty="0"/>
              <a:t>Neural networks are made of </a:t>
            </a:r>
            <a:r>
              <a:rPr lang="en-US" b="1" dirty="0"/>
              <a:t>nodes (neurons) </a:t>
            </a:r>
            <a:r>
              <a:rPr lang="en-US" dirty="0"/>
              <a:t>which receive the parameters of incident links, process them, and </a:t>
            </a:r>
          </a:p>
          <a:p>
            <a:r>
              <a:rPr lang="en-US" dirty="0"/>
              <a:t>produces an output. These connections between the layer nodes are called as </a:t>
            </a:r>
            <a:r>
              <a:rPr lang="en-US" b="1" dirty="0"/>
              <a:t>links</a:t>
            </a:r>
            <a:r>
              <a:rPr lang="en-US" dirty="0"/>
              <a:t> including weight and bias parameters.</a:t>
            </a:r>
          </a:p>
          <a:p>
            <a:endParaRPr lang="en-US" b="1" dirty="0"/>
          </a:p>
          <a:p>
            <a:pPr marL="285750" indent="-285750">
              <a:buFont typeface="Arial" panose="020B0604020202020204" pitchFamily="34" charset="0"/>
              <a:buChar char="•"/>
            </a:pPr>
            <a:r>
              <a:rPr lang="en-US" b="1" dirty="0"/>
              <a:t>Weight</a:t>
            </a:r>
            <a:r>
              <a:rPr lang="en-US" dirty="0"/>
              <a:t> and </a:t>
            </a:r>
            <a:r>
              <a:rPr lang="en-US" b="1" dirty="0"/>
              <a:t>bias</a:t>
            </a:r>
            <a:r>
              <a:rPr lang="en-US" dirty="0"/>
              <a:t> terms are learnable parameters related to input data, and must be updated to reach the optimal cost value.</a:t>
            </a:r>
          </a:p>
          <a:p>
            <a:endParaRPr lang="en-US" dirty="0"/>
          </a:p>
          <a:p>
            <a:pPr marL="285750" indent="-285750">
              <a:buFont typeface="Arial" panose="020B0604020202020204" pitchFamily="34" charset="0"/>
              <a:buChar char="•"/>
            </a:pPr>
            <a:r>
              <a:rPr lang="en-US" dirty="0"/>
              <a:t>A neural network with no loops or cyclic links over nodes </a:t>
            </a:r>
          </a:p>
          <a:p>
            <a:r>
              <a:rPr lang="en-US" dirty="0"/>
              <a:t>is </a:t>
            </a:r>
            <a:r>
              <a:rPr lang="en-US" b="1" dirty="0"/>
              <a:t>feed-forward</a:t>
            </a:r>
            <a:r>
              <a:rPr lang="en-US" dirty="0"/>
              <a:t> networks, if the direction of its </a:t>
            </a:r>
          </a:p>
          <a:p>
            <a:r>
              <a:rPr lang="en-US" dirty="0"/>
              <a:t>information flow is straight-forward. During this process, </a:t>
            </a:r>
          </a:p>
          <a:p>
            <a:r>
              <a:rPr lang="en-US" dirty="0"/>
              <a:t>the weights and bias values do not change. To update and </a:t>
            </a:r>
          </a:p>
          <a:p>
            <a:r>
              <a:rPr lang="en-US" dirty="0"/>
              <a:t>find the most appropriate weight and bias values, </a:t>
            </a:r>
          </a:p>
          <a:p>
            <a:r>
              <a:rPr lang="en-US" b="1" dirty="0"/>
              <a:t>back-propagation</a:t>
            </a:r>
            <a:r>
              <a:rPr lang="en-US" dirty="0"/>
              <a:t> is applied by using the negative </a:t>
            </a:r>
          </a:p>
          <a:p>
            <a:r>
              <a:rPr lang="en-US" dirty="0"/>
              <a:t>gradient of the loss function.</a:t>
            </a:r>
          </a:p>
        </p:txBody>
      </p:sp>
      <p:pic>
        <p:nvPicPr>
          <p:cNvPr id="4" name="Picture 3">
            <a:extLst>
              <a:ext uri="{FF2B5EF4-FFF2-40B4-BE49-F238E27FC236}">
                <a16:creationId xmlns:a16="http://schemas.microsoft.com/office/drawing/2014/main" id="{8BBC5CDB-6595-614D-B3DC-21F6D34829B0}"/>
              </a:ext>
            </a:extLst>
          </p:cNvPr>
          <p:cNvPicPr>
            <a:picLocks noChangeAspect="1"/>
          </p:cNvPicPr>
          <p:nvPr/>
        </p:nvPicPr>
        <p:blipFill>
          <a:blip r:embed="rId2"/>
          <a:stretch>
            <a:fillRect/>
          </a:stretch>
        </p:blipFill>
        <p:spPr>
          <a:xfrm>
            <a:off x="6342184" y="3427076"/>
            <a:ext cx="5600700" cy="2921000"/>
          </a:xfrm>
          <a:prstGeom prst="rect">
            <a:avLst/>
          </a:prstGeom>
        </p:spPr>
      </p:pic>
    </p:spTree>
    <p:extLst>
      <p:ext uri="{BB962C8B-B14F-4D97-AF65-F5344CB8AC3E}">
        <p14:creationId xmlns:p14="http://schemas.microsoft.com/office/powerpoint/2010/main" val="3448868450"/>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1624</TotalTime>
  <Words>7201</Words>
  <Application>Microsoft Macintosh PowerPoint</Application>
  <PresentationFormat>Widescreen</PresentationFormat>
  <Paragraphs>1390</Paragraphs>
  <Slides>59</Slides>
  <Notes>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59</vt:i4>
      </vt:variant>
    </vt:vector>
  </HeadingPairs>
  <TitlesOfParts>
    <vt:vector size="65" baseType="lpstr">
      <vt:lpstr>Arial</vt:lpstr>
      <vt:lpstr>Calibri</vt:lpstr>
      <vt:lpstr>Calibri Light</vt:lpstr>
      <vt:lpstr>Cambria Math</vt:lpstr>
      <vt:lpstr>Courier New</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Ozan Güldali</dc:creator>
  <cp:lastModifiedBy>Ozan Güldali</cp:lastModifiedBy>
  <cp:revision>227</cp:revision>
  <dcterms:created xsi:type="dcterms:W3CDTF">2021-07-04T14:13:32Z</dcterms:created>
  <dcterms:modified xsi:type="dcterms:W3CDTF">2021-07-26T21:24:27Z</dcterms:modified>
</cp:coreProperties>
</file>